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366" r:id="rId3"/>
    <p:sldId id="365" r:id="rId4"/>
    <p:sldId id="367" r:id="rId5"/>
    <p:sldId id="369" r:id="rId6"/>
    <p:sldId id="309" r:id="rId7"/>
    <p:sldId id="297" r:id="rId8"/>
    <p:sldId id="280" r:id="rId9"/>
    <p:sldId id="337" r:id="rId10"/>
    <p:sldId id="338" r:id="rId11"/>
    <p:sldId id="339" r:id="rId12"/>
    <p:sldId id="340" r:id="rId13"/>
    <p:sldId id="341" r:id="rId14"/>
    <p:sldId id="282" r:id="rId15"/>
    <p:sldId id="320" r:id="rId16"/>
    <p:sldId id="321" r:id="rId17"/>
    <p:sldId id="322" r:id="rId18"/>
    <p:sldId id="323" r:id="rId19"/>
    <p:sldId id="324" r:id="rId20"/>
    <p:sldId id="325" r:id="rId21"/>
    <p:sldId id="364" r:id="rId22"/>
    <p:sldId id="318" r:id="rId23"/>
    <p:sldId id="342" r:id="rId24"/>
    <p:sldId id="344" r:id="rId25"/>
    <p:sldId id="343" r:id="rId26"/>
    <p:sldId id="345" r:id="rId27"/>
    <p:sldId id="346" r:id="rId28"/>
    <p:sldId id="347" r:id="rId29"/>
    <p:sldId id="348" r:id="rId30"/>
    <p:sldId id="349" r:id="rId31"/>
    <p:sldId id="350" r:id="rId32"/>
    <p:sldId id="351" r:id="rId33"/>
    <p:sldId id="352" r:id="rId34"/>
    <p:sldId id="353" r:id="rId35"/>
    <p:sldId id="354" r:id="rId36"/>
    <p:sldId id="355" r:id="rId37"/>
    <p:sldId id="356" r:id="rId38"/>
    <p:sldId id="357" r:id="rId39"/>
    <p:sldId id="359" r:id="rId40"/>
    <p:sldId id="360" r:id="rId41"/>
    <p:sldId id="368" r:id="rId42"/>
    <p:sldId id="362" r:id="rId43"/>
    <p:sldId id="296" r:id="rId44"/>
    <p:sldId id="308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E8EC4E"/>
    <a:srgbClr val="CC00FF"/>
    <a:srgbClr val="79E38B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79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386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9724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9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111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075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310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50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45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99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3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100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85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77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95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55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8E9E6-02F5-4C05-B0BB-14F611195CAF}" type="datetimeFigureOut">
              <a:rPr lang="en-US" smtClean="0"/>
              <a:t>26-Jul-20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E6C62-9CB7-4DAC-9420-2E56CB036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5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208C5-9045-4951-A030-38C9CEF448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6274" y="1659992"/>
            <a:ext cx="10539663" cy="3146592"/>
          </a:xfrm>
        </p:spPr>
        <p:txBody>
          <a:bodyPr>
            <a:noAutofit/>
          </a:bodyPr>
          <a:lstStyle/>
          <a:p>
            <a:pPr algn="ctr"/>
            <a:r>
              <a:rPr lang="en-US" sz="4800" dirty="0">
                <a:solidFill>
                  <a:srgbClr val="00FFFF"/>
                </a:solidFill>
              </a:rPr>
              <a:t>Decision Support System </a:t>
            </a:r>
            <a:r>
              <a:rPr lang="en-US" sz="4800" dirty="0">
                <a:solidFill>
                  <a:schemeClr val="bg1"/>
                </a:solidFill>
              </a:rPr>
              <a:t>of</a:t>
            </a:r>
            <a:r>
              <a:rPr lang="en-US" sz="4800" dirty="0"/>
              <a:t> </a:t>
            </a:r>
            <a:r>
              <a:rPr lang="en-US" sz="4800" dirty="0">
                <a:solidFill>
                  <a:srgbClr val="FF0000"/>
                </a:solidFill>
              </a:rPr>
              <a:t>Construction Tendering</a:t>
            </a:r>
            <a:r>
              <a:rPr lang="en-US" sz="4800" dirty="0"/>
              <a:t> </a:t>
            </a:r>
            <a:r>
              <a:rPr lang="en-US" sz="4800" dirty="0">
                <a:solidFill>
                  <a:schemeClr val="bg1"/>
                </a:solidFill>
              </a:rPr>
              <a:t>Using</a:t>
            </a:r>
            <a:r>
              <a:rPr lang="en-US" sz="4800" dirty="0"/>
              <a:t> </a:t>
            </a:r>
            <a:r>
              <a:rPr lang="en-US" sz="4800" dirty="0">
                <a:solidFill>
                  <a:srgbClr val="00FF00"/>
                </a:solidFill>
              </a:rPr>
              <a:t>Analytical Hierarchal Process </a:t>
            </a:r>
            <a:r>
              <a:rPr lang="en-US" sz="4800" dirty="0">
                <a:solidFill>
                  <a:schemeClr val="bg1"/>
                </a:solidFill>
              </a:rPr>
              <a:t>(</a:t>
            </a:r>
            <a:r>
              <a:rPr lang="en-US" sz="4800" dirty="0" err="1">
                <a:solidFill>
                  <a:srgbClr val="00FF00"/>
                </a:solidFill>
              </a:rPr>
              <a:t>ahp</a:t>
            </a:r>
            <a:r>
              <a:rPr lang="en-US" sz="4800" dirty="0">
                <a:solidFill>
                  <a:schemeClr val="bg1"/>
                </a:solidFill>
              </a:rPr>
              <a:t>).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1FE83F-4929-4B9E-A9C3-91ED2D6EDA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886" y="206529"/>
            <a:ext cx="11396509" cy="1256508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4000" i="1" dirty="0">
                <a:solidFill>
                  <a:srgbClr val="00FF00"/>
                </a:solidFill>
              </a:rPr>
              <a:t>AHMAD NUZUL ASRAR BIN ABD RAHIM 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</a:rPr>
              <a:t>2016317747</a:t>
            </a:r>
          </a:p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27120D-FFE6-42D1-9D3A-95A73D48703F}"/>
              </a:ext>
            </a:extLst>
          </p:cNvPr>
          <p:cNvCxnSpPr/>
          <p:nvPr/>
        </p:nvCxnSpPr>
        <p:spPr>
          <a:xfrm>
            <a:off x="520505" y="1561514"/>
            <a:ext cx="113378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4E1117F7-B80E-40FD-B280-A675F84846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892" y="4806584"/>
            <a:ext cx="2559116" cy="187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111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26DE7-1A8E-417D-AAEA-678F3ED34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2691" y="0"/>
            <a:ext cx="8610600" cy="1293028"/>
          </a:xfrm>
        </p:spPr>
        <p:txBody>
          <a:bodyPr/>
          <a:lstStyle/>
          <a:p>
            <a:r>
              <a:rPr lang="en-US" dirty="0"/>
              <a:t>Data representation</a:t>
            </a:r>
          </a:p>
        </p:txBody>
      </p:sp>
      <p:pic>
        <p:nvPicPr>
          <p:cNvPr id="5" name="Picture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0475814F-B692-45AF-8EF1-C1A72231AA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23" y="1916481"/>
            <a:ext cx="10678953" cy="18380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C31512-1F76-42D2-992D-336E7C02BA17}"/>
              </a:ext>
            </a:extLst>
          </p:cNvPr>
          <p:cNvSpPr txBox="1"/>
          <p:nvPr/>
        </p:nvSpPr>
        <p:spPr>
          <a:xfrm>
            <a:off x="4197927" y="1410797"/>
            <a:ext cx="4225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1- Pair-Wise Comparison of 6 Criteria</a:t>
            </a: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CF89A831-049F-46E9-9271-1AB0A69482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23" y="4378032"/>
            <a:ext cx="10757401" cy="18380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4A369A6-8A82-48F8-AF0E-D7DECF4C9516}"/>
              </a:ext>
            </a:extLst>
          </p:cNvPr>
          <p:cNvSpPr txBox="1"/>
          <p:nvPr/>
        </p:nvSpPr>
        <p:spPr>
          <a:xfrm>
            <a:off x="3837709" y="3890932"/>
            <a:ext cx="5362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2- Normalized Pair-Wise Comparison of Criteria</a:t>
            </a:r>
          </a:p>
        </p:txBody>
      </p:sp>
    </p:spTree>
    <p:extLst>
      <p:ext uri="{BB962C8B-B14F-4D97-AF65-F5344CB8AC3E}">
        <p14:creationId xmlns:p14="http://schemas.microsoft.com/office/powerpoint/2010/main" val="2400045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26DE7-1A8E-417D-AAEA-678F3ED34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2691" y="0"/>
            <a:ext cx="8610600" cy="1293028"/>
          </a:xfrm>
        </p:spPr>
        <p:txBody>
          <a:bodyPr/>
          <a:lstStyle/>
          <a:p>
            <a:r>
              <a:rPr lang="en-US" dirty="0"/>
              <a:t>Data representation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31512-1F76-42D2-992D-336E7C02BA17}"/>
              </a:ext>
            </a:extLst>
          </p:cNvPr>
          <p:cNvSpPr txBox="1"/>
          <p:nvPr/>
        </p:nvSpPr>
        <p:spPr>
          <a:xfrm>
            <a:off x="4804491" y="1293028"/>
            <a:ext cx="2116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3- Criteria Weight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A369A6-8A82-48F8-AF0E-D7DECF4C9516}"/>
              </a:ext>
            </a:extLst>
          </p:cNvPr>
          <p:cNvSpPr txBox="1"/>
          <p:nvPr/>
        </p:nvSpPr>
        <p:spPr>
          <a:xfrm>
            <a:off x="1689986" y="3429000"/>
            <a:ext cx="8812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4- Calculate consistency, to make sure our Pair-Wise Comparison is balanced.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0E9EE37B-7D74-49EB-8CF7-55EB121D6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739" y="1778846"/>
            <a:ext cx="1371791" cy="1333686"/>
          </a:xfrm>
          <a:prstGeom prst="rect">
            <a:avLst/>
          </a:prstGeom>
        </p:spPr>
      </p:pic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72588F77-27EE-4048-A206-FBE590BC5D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87" y="4114800"/>
            <a:ext cx="10212225" cy="212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67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26DE7-1A8E-417D-AAEA-678F3ED34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2691" y="0"/>
            <a:ext cx="8610600" cy="1293028"/>
          </a:xfrm>
        </p:spPr>
        <p:txBody>
          <a:bodyPr/>
          <a:lstStyle/>
          <a:p>
            <a:r>
              <a:rPr lang="en-US" dirty="0"/>
              <a:t>Data representation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31512-1F76-42D2-992D-336E7C02BA17}"/>
              </a:ext>
            </a:extLst>
          </p:cNvPr>
          <p:cNvSpPr txBox="1"/>
          <p:nvPr/>
        </p:nvSpPr>
        <p:spPr>
          <a:xfrm>
            <a:off x="3172691" y="923696"/>
            <a:ext cx="4514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5- Repeat Step 1 to 4 for each criterion</a:t>
            </a:r>
          </a:p>
        </p:txBody>
      </p:sp>
      <p:pic>
        <p:nvPicPr>
          <p:cNvPr id="5" name="Picture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C81DD08A-32B2-412F-86FE-A56B0A235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72" y="1539454"/>
            <a:ext cx="9916909" cy="5058481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693F804-E446-4606-9D1C-89623ECD8648}"/>
              </a:ext>
            </a:extLst>
          </p:cNvPr>
          <p:cNvCxnSpPr>
            <a:cxnSpLocks/>
          </p:cNvCxnSpPr>
          <p:nvPr/>
        </p:nvCxnSpPr>
        <p:spPr>
          <a:xfrm flipV="1">
            <a:off x="9975273" y="2138911"/>
            <a:ext cx="1136072" cy="9090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167DDF8-DB79-4E00-B498-0C38A8D49C59}"/>
              </a:ext>
            </a:extLst>
          </p:cNvPr>
          <p:cNvSpPr txBox="1"/>
          <p:nvPr/>
        </p:nvSpPr>
        <p:spPr>
          <a:xfrm>
            <a:off x="10709564" y="1492580"/>
            <a:ext cx="14670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Alternative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Priorities</a:t>
            </a:r>
          </a:p>
        </p:txBody>
      </p:sp>
    </p:spTree>
    <p:extLst>
      <p:ext uri="{BB962C8B-B14F-4D97-AF65-F5344CB8AC3E}">
        <p14:creationId xmlns:p14="http://schemas.microsoft.com/office/powerpoint/2010/main" val="348244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26DE7-1A8E-417D-AAEA-678F3ED34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2691" y="0"/>
            <a:ext cx="8610600" cy="1293028"/>
          </a:xfrm>
        </p:spPr>
        <p:txBody>
          <a:bodyPr/>
          <a:lstStyle/>
          <a:p>
            <a:r>
              <a:rPr lang="en-US" dirty="0"/>
              <a:t>Data representation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31512-1F76-42D2-992D-336E7C02BA17}"/>
              </a:ext>
            </a:extLst>
          </p:cNvPr>
          <p:cNvSpPr txBox="1"/>
          <p:nvPr/>
        </p:nvSpPr>
        <p:spPr>
          <a:xfrm>
            <a:off x="2910342" y="1142794"/>
            <a:ext cx="7438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6- Calculate result, Multiply Alternative Priorities X Criteria Weight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019A4AF4-7A35-46FC-91E8-D7D0CB649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08" y="1731224"/>
            <a:ext cx="9907383" cy="23148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5C9EC4-6372-4DC3-8915-1A410737888C}"/>
              </a:ext>
            </a:extLst>
          </p:cNvPr>
          <p:cNvSpPr txBox="1"/>
          <p:nvPr/>
        </p:nvSpPr>
        <p:spPr>
          <a:xfrm>
            <a:off x="4992971" y="4436076"/>
            <a:ext cx="2116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7- Get  final result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0AAEC966-C718-479B-BDC6-1A1664E014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218" y="4892425"/>
            <a:ext cx="1645561" cy="164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98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F113012-DFE4-496A-99AD-E1A992259FA4}"/>
              </a:ext>
            </a:extLst>
          </p:cNvPr>
          <p:cNvSpPr/>
          <p:nvPr/>
        </p:nvSpPr>
        <p:spPr>
          <a:xfrm>
            <a:off x="6739560" y="2069869"/>
            <a:ext cx="1177446" cy="5855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Best Tenderer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7814E8-DF83-41F2-8B98-91B4EEE66B50}"/>
              </a:ext>
            </a:extLst>
          </p:cNvPr>
          <p:cNvSpPr/>
          <p:nvPr/>
        </p:nvSpPr>
        <p:spPr>
          <a:xfrm>
            <a:off x="2258898" y="3165454"/>
            <a:ext cx="1340284" cy="678979"/>
          </a:xfrm>
          <a:prstGeom prst="rect">
            <a:avLst/>
          </a:prstGeom>
          <a:ln w="28575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Financial Capability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926391-C2F1-4F5E-A62C-4B1FBD12ED4B}"/>
              </a:ext>
            </a:extLst>
          </p:cNvPr>
          <p:cNvSpPr/>
          <p:nvPr/>
        </p:nvSpPr>
        <p:spPr>
          <a:xfrm>
            <a:off x="3782116" y="3294155"/>
            <a:ext cx="1638822" cy="421571"/>
          </a:xfrm>
          <a:prstGeom prst="rect">
            <a:avLst/>
          </a:prstGeom>
          <a:ln w="28575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Performance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14026E-7F87-4EF1-B246-7A86DB085409}"/>
              </a:ext>
            </a:extLst>
          </p:cNvPr>
          <p:cNvSpPr/>
          <p:nvPr/>
        </p:nvSpPr>
        <p:spPr>
          <a:xfrm>
            <a:off x="5603872" y="3294155"/>
            <a:ext cx="1429533" cy="421571"/>
          </a:xfrm>
          <a:prstGeom prst="rect">
            <a:avLst/>
          </a:prstGeom>
          <a:ln w="28575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Experience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7F1A051-6261-43DD-97A3-EE6BF4C745B0}"/>
              </a:ext>
            </a:extLst>
          </p:cNvPr>
          <p:cNvSpPr/>
          <p:nvPr/>
        </p:nvSpPr>
        <p:spPr>
          <a:xfrm>
            <a:off x="7216339" y="3294155"/>
            <a:ext cx="1429533" cy="421571"/>
          </a:xfrm>
          <a:prstGeom prst="rect">
            <a:avLst/>
          </a:prstGeom>
          <a:ln w="28575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Resources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E21543-A167-4B50-BD2B-9E0E4331F04E}"/>
              </a:ext>
            </a:extLst>
          </p:cNvPr>
          <p:cNvSpPr/>
          <p:nvPr/>
        </p:nvSpPr>
        <p:spPr>
          <a:xfrm>
            <a:off x="8903826" y="3165450"/>
            <a:ext cx="1274523" cy="678979"/>
          </a:xfrm>
          <a:prstGeom prst="rect">
            <a:avLst/>
          </a:prstGeom>
          <a:ln w="28575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Current</a:t>
            </a:r>
          </a:p>
          <a:p>
            <a:pPr algn="ctr"/>
            <a:r>
              <a:rPr lang="en-US" dirty="0"/>
              <a:t>Workload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EE4DA4-C8C3-4403-8EE0-D0E677AB04BA}"/>
              </a:ext>
            </a:extLst>
          </p:cNvPr>
          <p:cNvSpPr/>
          <p:nvPr/>
        </p:nvSpPr>
        <p:spPr>
          <a:xfrm>
            <a:off x="10401202" y="3133053"/>
            <a:ext cx="1647568" cy="678979"/>
          </a:xfrm>
          <a:prstGeom prst="rect">
            <a:avLst/>
          </a:prstGeom>
          <a:ln w="28575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Safety</a:t>
            </a:r>
          </a:p>
          <a:p>
            <a:pPr algn="ctr"/>
            <a:r>
              <a:rPr lang="en-US" dirty="0"/>
              <a:t>Performance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694686-21B9-401F-9F94-AE63D7972154}"/>
              </a:ext>
            </a:extLst>
          </p:cNvPr>
          <p:cNvSpPr/>
          <p:nvPr/>
        </p:nvSpPr>
        <p:spPr>
          <a:xfrm>
            <a:off x="2399359" y="5632253"/>
            <a:ext cx="1365076" cy="513567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E338E5-BB99-458B-A763-58819064D463}"/>
              </a:ext>
            </a:extLst>
          </p:cNvPr>
          <p:cNvSpPr/>
          <p:nvPr/>
        </p:nvSpPr>
        <p:spPr>
          <a:xfrm>
            <a:off x="4397586" y="5632253"/>
            <a:ext cx="1365076" cy="513567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9E37A4-3066-4704-9E14-B872B1ACFF19}"/>
              </a:ext>
            </a:extLst>
          </p:cNvPr>
          <p:cNvSpPr/>
          <p:nvPr/>
        </p:nvSpPr>
        <p:spPr>
          <a:xfrm>
            <a:off x="6398746" y="5632253"/>
            <a:ext cx="1365076" cy="513567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6E5790-BE72-475F-96CB-419D47F082AA}"/>
              </a:ext>
            </a:extLst>
          </p:cNvPr>
          <p:cNvSpPr/>
          <p:nvPr/>
        </p:nvSpPr>
        <p:spPr>
          <a:xfrm>
            <a:off x="8394040" y="5632254"/>
            <a:ext cx="1365076" cy="513567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Tenderer 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635BF7-1287-4AEC-B52C-E6271148B5C0}"/>
              </a:ext>
            </a:extLst>
          </p:cNvPr>
          <p:cNvSpPr/>
          <p:nvPr/>
        </p:nvSpPr>
        <p:spPr>
          <a:xfrm>
            <a:off x="10395200" y="5632257"/>
            <a:ext cx="1365076" cy="513567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Tenderer 5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EDC918A-C39B-4997-954D-8C281859F568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2929040" y="2228048"/>
            <a:ext cx="3810520" cy="9374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D125B3-C4CB-40E0-A92D-92675D392C13}"/>
              </a:ext>
            </a:extLst>
          </p:cNvPr>
          <p:cNvCxnSpPr>
            <a:stCxn id="6" idx="0"/>
            <a:endCxn id="4" idx="1"/>
          </p:cNvCxnSpPr>
          <p:nvPr/>
        </p:nvCxnSpPr>
        <p:spPr>
          <a:xfrm flipV="1">
            <a:off x="4601527" y="2362665"/>
            <a:ext cx="2138033" cy="9314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D0B006A-3B9D-46AE-BD8A-A1B583A108FE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6318639" y="2655461"/>
            <a:ext cx="567941" cy="6386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1A1D6AD-335E-4E6B-A361-E132DA220C98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7407106" y="2655461"/>
            <a:ext cx="524000" cy="6386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9B7F314-F935-4A98-8534-B4EE82E1EFEC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7948130" y="2490718"/>
            <a:ext cx="1592958" cy="6747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DFA997D-F913-465A-9A7E-D1F46E16F780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7943172" y="2171371"/>
            <a:ext cx="3281814" cy="96168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E721CAD-FE70-4FDF-9A41-02B1A4E5F851}"/>
              </a:ext>
            </a:extLst>
          </p:cNvPr>
          <p:cNvCxnSpPr>
            <a:cxnSpLocks/>
            <a:stCxn id="11" idx="0"/>
            <a:endCxn id="5" idx="2"/>
          </p:cNvCxnSpPr>
          <p:nvPr/>
        </p:nvCxnSpPr>
        <p:spPr>
          <a:xfrm flipH="1" flipV="1">
            <a:off x="2929040" y="3844433"/>
            <a:ext cx="152857" cy="17878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ECFF7D3-5538-4BB5-9E3D-F5A7037BE7B7}"/>
              </a:ext>
            </a:extLst>
          </p:cNvPr>
          <p:cNvCxnSpPr>
            <a:cxnSpLocks/>
            <a:stCxn id="11" idx="0"/>
            <a:endCxn id="6" idx="2"/>
          </p:cNvCxnSpPr>
          <p:nvPr/>
        </p:nvCxnSpPr>
        <p:spPr>
          <a:xfrm flipV="1">
            <a:off x="3081897" y="3715726"/>
            <a:ext cx="1519630" cy="19165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99F8197-EABF-4378-9769-E13693D150E5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3081897" y="3753028"/>
            <a:ext cx="3124263" cy="18792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2E50A6D-DA43-425B-825A-F4DC3B316F1F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3095171" y="3715726"/>
            <a:ext cx="4835935" cy="19021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4DEEB44-2DF7-4180-98FF-FC96278F3116}"/>
              </a:ext>
            </a:extLst>
          </p:cNvPr>
          <p:cNvCxnSpPr>
            <a:cxnSpLocks/>
          </p:cNvCxnSpPr>
          <p:nvPr/>
        </p:nvCxnSpPr>
        <p:spPr>
          <a:xfrm flipV="1">
            <a:off x="3081897" y="3851640"/>
            <a:ext cx="6210363" cy="17806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304D2CB-C718-4487-8696-1DE4184B3F49}"/>
              </a:ext>
            </a:extLst>
          </p:cNvPr>
          <p:cNvCxnSpPr>
            <a:cxnSpLocks/>
          </p:cNvCxnSpPr>
          <p:nvPr/>
        </p:nvCxnSpPr>
        <p:spPr>
          <a:xfrm flipV="1">
            <a:off x="3100978" y="3819243"/>
            <a:ext cx="7976760" cy="18274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E9DB703-5B1A-470C-839F-4C0EE4A932E2}"/>
              </a:ext>
            </a:extLst>
          </p:cNvPr>
          <p:cNvCxnSpPr>
            <a:cxnSpLocks/>
            <a:stCxn id="12" idx="0"/>
          </p:cNvCxnSpPr>
          <p:nvPr/>
        </p:nvCxnSpPr>
        <p:spPr>
          <a:xfrm flipH="1" flipV="1">
            <a:off x="2952020" y="3830019"/>
            <a:ext cx="2128104" cy="1802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D68E2E0-6476-46A0-B1E0-75CE4D2F0E8D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3141652" y="3841673"/>
            <a:ext cx="3939632" cy="17905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8B08FC32-24F6-4CA5-94D8-9D4552FB6DDE}"/>
              </a:ext>
            </a:extLst>
          </p:cNvPr>
          <p:cNvCxnSpPr>
            <a:cxnSpLocks/>
            <a:stCxn id="14" idx="0"/>
          </p:cNvCxnSpPr>
          <p:nvPr/>
        </p:nvCxnSpPr>
        <p:spPr>
          <a:xfrm flipH="1" flipV="1">
            <a:off x="3381904" y="3853320"/>
            <a:ext cx="5694674" cy="17789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3B56D71D-AC5F-4FF6-9AE2-2FE6B54F326A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>
            <a:off x="3582982" y="3814825"/>
            <a:ext cx="7494756" cy="18174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F874E220-DE67-4FEB-BE75-D44B4089AE7E}"/>
              </a:ext>
            </a:extLst>
          </p:cNvPr>
          <p:cNvCxnSpPr>
            <a:cxnSpLocks/>
            <a:stCxn id="12" idx="0"/>
            <a:endCxn id="6" idx="2"/>
          </p:cNvCxnSpPr>
          <p:nvPr/>
        </p:nvCxnSpPr>
        <p:spPr>
          <a:xfrm flipH="1" flipV="1">
            <a:off x="4601527" y="3715726"/>
            <a:ext cx="478597" cy="19165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C8AFF853-59F0-49D3-A5D6-FFDB8221E57A}"/>
              </a:ext>
            </a:extLst>
          </p:cNvPr>
          <p:cNvCxnSpPr>
            <a:cxnSpLocks/>
          </p:cNvCxnSpPr>
          <p:nvPr/>
        </p:nvCxnSpPr>
        <p:spPr>
          <a:xfrm flipV="1">
            <a:off x="5079942" y="3738156"/>
            <a:ext cx="1124050" cy="19085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3D0E9DD9-F1DC-4A1F-923E-08C5C350A7EF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5092821" y="3715726"/>
            <a:ext cx="2838285" cy="19309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E698D3BA-9AF1-4F50-AB80-F1F0D8B86124}"/>
              </a:ext>
            </a:extLst>
          </p:cNvPr>
          <p:cNvCxnSpPr>
            <a:cxnSpLocks/>
          </p:cNvCxnSpPr>
          <p:nvPr/>
        </p:nvCxnSpPr>
        <p:spPr>
          <a:xfrm flipV="1">
            <a:off x="5106556" y="3876828"/>
            <a:ext cx="4171100" cy="17442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EDC7B63B-0236-49C8-A3EE-9E7FB4450724}"/>
              </a:ext>
            </a:extLst>
          </p:cNvPr>
          <p:cNvCxnSpPr>
            <a:cxnSpLocks/>
          </p:cNvCxnSpPr>
          <p:nvPr/>
        </p:nvCxnSpPr>
        <p:spPr>
          <a:xfrm flipV="1">
            <a:off x="5120291" y="3814822"/>
            <a:ext cx="5957447" cy="18174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41EA50FA-EDB0-4F14-BF2B-635389972B32}"/>
              </a:ext>
            </a:extLst>
          </p:cNvPr>
          <p:cNvCxnSpPr>
            <a:cxnSpLocks/>
            <a:endCxn id="6" idx="2"/>
          </p:cNvCxnSpPr>
          <p:nvPr/>
        </p:nvCxnSpPr>
        <p:spPr>
          <a:xfrm flipH="1" flipV="1">
            <a:off x="4601527" y="3715726"/>
            <a:ext cx="2454244" cy="19028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50CA8971-BC11-42FA-8512-D5940FCCFE0D}"/>
              </a:ext>
            </a:extLst>
          </p:cNvPr>
          <p:cNvCxnSpPr>
            <a:cxnSpLocks/>
            <a:stCxn id="14" idx="0"/>
            <a:endCxn id="6" idx="2"/>
          </p:cNvCxnSpPr>
          <p:nvPr/>
        </p:nvCxnSpPr>
        <p:spPr>
          <a:xfrm flipH="1" flipV="1">
            <a:off x="4601527" y="3715726"/>
            <a:ext cx="4475051" cy="19165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ED493BF5-F0C5-4E9F-8349-103FDD8126C0}"/>
              </a:ext>
            </a:extLst>
          </p:cNvPr>
          <p:cNvCxnSpPr>
            <a:cxnSpLocks/>
          </p:cNvCxnSpPr>
          <p:nvPr/>
        </p:nvCxnSpPr>
        <p:spPr>
          <a:xfrm flipH="1" flipV="1">
            <a:off x="6203992" y="3751042"/>
            <a:ext cx="890049" cy="18667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E943A7B5-E04D-44EA-A915-DE19E8185B59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7081284" y="3680449"/>
            <a:ext cx="824287" cy="19518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E0ED3455-15C8-4F5A-B68B-78D71EFD0DE4}"/>
              </a:ext>
            </a:extLst>
          </p:cNvPr>
          <p:cNvCxnSpPr>
            <a:cxnSpLocks/>
          </p:cNvCxnSpPr>
          <p:nvPr/>
        </p:nvCxnSpPr>
        <p:spPr>
          <a:xfrm flipV="1">
            <a:off x="7106738" y="3851637"/>
            <a:ext cx="2199257" cy="1753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412667B2-7013-41D4-9BEC-C1598C6CA137}"/>
              </a:ext>
            </a:extLst>
          </p:cNvPr>
          <p:cNvCxnSpPr>
            <a:cxnSpLocks/>
          </p:cNvCxnSpPr>
          <p:nvPr/>
        </p:nvCxnSpPr>
        <p:spPr>
          <a:xfrm flipV="1">
            <a:off x="7068467" y="3835636"/>
            <a:ext cx="3933450" cy="1794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E359575-85BA-46EE-9ED2-01C07092C889}"/>
              </a:ext>
            </a:extLst>
          </p:cNvPr>
          <p:cNvCxnSpPr>
            <a:cxnSpLocks/>
          </p:cNvCxnSpPr>
          <p:nvPr/>
        </p:nvCxnSpPr>
        <p:spPr>
          <a:xfrm flipH="1" flipV="1">
            <a:off x="6199008" y="3747844"/>
            <a:ext cx="2812840" cy="18459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03E4F72B-5D03-411F-9262-A9ED29AE068D}"/>
              </a:ext>
            </a:extLst>
          </p:cNvPr>
          <p:cNvCxnSpPr>
            <a:cxnSpLocks/>
            <a:endCxn id="8" idx="2"/>
          </p:cNvCxnSpPr>
          <p:nvPr/>
        </p:nvCxnSpPr>
        <p:spPr>
          <a:xfrm flipH="1" flipV="1">
            <a:off x="7931106" y="3715726"/>
            <a:ext cx="1106188" cy="19167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971A1550-B379-48AF-AD77-56008CEAA19A}"/>
              </a:ext>
            </a:extLst>
          </p:cNvPr>
          <p:cNvCxnSpPr>
            <a:cxnSpLocks/>
          </p:cNvCxnSpPr>
          <p:nvPr/>
        </p:nvCxnSpPr>
        <p:spPr>
          <a:xfrm flipV="1">
            <a:off x="9037293" y="3858841"/>
            <a:ext cx="265898" cy="17854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CED38036-B69F-47E4-A2C0-5AD01F305FF1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9076578" y="3819242"/>
            <a:ext cx="1968750" cy="18130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E39EE980-F386-41ED-90C8-D7855721C75F}"/>
              </a:ext>
            </a:extLst>
          </p:cNvPr>
          <p:cNvCxnSpPr>
            <a:cxnSpLocks/>
            <a:endCxn id="6" idx="2"/>
          </p:cNvCxnSpPr>
          <p:nvPr/>
        </p:nvCxnSpPr>
        <p:spPr>
          <a:xfrm flipH="1" flipV="1">
            <a:off x="4601527" y="3715726"/>
            <a:ext cx="6425698" cy="19044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BF027FE-5921-49C6-9BE0-AC1F1D0ADCB7}"/>
              </a:ext>
            </a:extLst>
          </p:cNvPr>
          <p:cNvCxnSpPr>
            <a:cxnSpLocks/>
            <a:endCxn id="7" idx="2"/>
          </p:cNvCxnSpPr>
          <p:nvPr/>
        </p:nvCxnSpPr>
        <p:spPr>
          <a:xfrm flipH="1" flipV="1">
            <a:off x="6318639" y="3715726"/>
            <a:ext cx="4676176" cy="1878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3F21BCF7-33CC-49AA-8868-1177452FB5A6}"/>
              </a:ext>
            </a:extLst>
          </p:cNvPr>
          <p:cNvCxnSpPr>
            <a:cxnSpLocks/>
            <a:endCxn id="8" idx="2"/>
          </p:cNvCxnSpPr>
          <p:nvPr/>
        </p:nvCxnSpPr>
        <p:spPr>
          <a:xfrm flipH="1" flipV="1">
            <a:off x="7931106" y="3715726"/>
            <a:ext cx="3088966" cy="19032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18FEE3D8-12B8-4ADB-9EFD-7DA5743DC8C2}"/>
              </a:ext>
            </a:extLst>
          </p:cNvPr>
          <p:cNvCxnSpPr>
            <a:cxnSpLocks/>
          </p:cNvCxnSpPr>
          <p:nvPr/>
        </p:nvCxnSpPr>
        <p:spPr>
          <a:xfrm flipH="1" flipV="1">
            <a:off x="9331530" y="3856468"/>
            <a:ext cx="1701816" cy="17372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644D76B7-B042-416C-9212-82C55934696B}"/>
              </a:ext>
            </a:extLst>
          </p:cNvPr>
          <p:cNvCxnSpPr>
            <a:cxnSpLocks/>
          </p:cNvCxnSpPr>
          <p:nvPr/>
        </p:nvCxnSpPr>
        <p:spPr>
          <a:xfrm flipV="1">
            <a:off x="11058881" y="3842058"/>
            <a:ext cx="7628" cy="17899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itle 17">
            <a:extLst>
              <a:ext uri="{FF2B5EF4-FFF2-40B4-BE49-F238E27FC236}">
                <a16:creationId xmlns:a16="http://schemas.microsoft.com/office/drawing/2014/main" id="{342E59F2-88F0-458B-BCE5-667CF7B33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0186" y="61671"/>
            <a:ext cx="8610600" cy="1293028"/>
          </a:xfrm>
        </p:spPr>
        <p:txBody>
          <a:bodyPr/>
          <a:lstStyle/>
          <a:p>
            <a:r>
              <a:rPr lang="en-US" dirty="0" err="1"/>
              <a:t>Ahp</a:t>
            </a:r>
            <a:r>
              <a:rPr lang="en-US" dirty="0"/>
              <a:t> hierarchy model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2949A20-DAF5-4F8D-BD24-70B4526BB83F}"/>
              </a:ext>
            </a:extLst>
          </p:cNvPr>
          <p:cNvSpPr/>
          <p:nvPr/>
        </p:nvSpPr>
        <p:spPr>
          <a:xfrm>
            <a:off x="6728125" y="1354699"/>
            <a:ext cx="1177446" cy="585592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goal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CEF9B652-9FCF-4C9C-B182-D2CB08E1306B}"/>
              </a:ext>
            </a:extLst>
          </p:cNvPr>
          <p:cNvSpPr/>
          <p:nvPr/>
        </p:nvSpPr>
        <p:spPr>
          <a:xfrm>
            <a:off x="348102" y="3103655"/>
            <a:ext cx="1750116" cy="7380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criteria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00D3AB0-9A5D-49CC-BBE7-168E9BE0675E}"/>
              </a:ext>
            </a:extLst>
          </p:cNvPr>
          <p:cNvSpPr/>
          <p:nvPr/>
        </p:nvSpPr>
        <p:spPr>
          <a:xfrm>
            <a:off x="104407" y="5492796"/>
            <a:ext cx="2127668" cy="79248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alternatives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A578E6E-DF26-4BC0-B908-12CC7E3B9F31}"/>
              </a:ext>
            </a:extLst>
          </p:cNvPr>
          <p:cNvSpPr txBox="1"/>
          <p:nvPr/>
        </p:nvSpPr>
        <p:spPr>
          <a:xfrm>
            <a:off x="563469" y="1611757"/>
            <a:ext cx="4283532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Step 1 – Develop a model to clarify our goal, and how to achieve it</a:t>
            </a: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AF8FAB6F-C972-48C9-9B33-1ED091A9AD36}"/>
              </a:ext>
            </a:extLst>
          </p:cNvPr>
          <p:cNvSpPr txBox="1">
            <a:spLocks/>
          </p:cNvSpPr>
          <p:nvPr/>
        </p:nvSpPr>
        <p:spPr>
          <a:xfrm>
            <a:off x="419123" y="76085"/>
            <a:ext cx="4687433" cy="129302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Logical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346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342E59F2-88F0-458B-BCE5-667CF7B33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4934" y="312393"/>
            <a:ext cx="8610600" cy="1293028"/>
          </a:xfrm>
        </p:spPr>
        <p:txBody>
          <a:bodyPr/>
          <a:lstStyle/>
          <a:p>
            <a:r>
              <a:rPr lang="en-US" dirty="0"/>
              <a:t>Pair-Wise comparison of criteria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A3DBE73F-0941-4F4A-B6E5-89E09E31E430}"/>
              </a:ext>
            </a:extLst>
          </p:cNvPr>
          <p:cNvSpPr/>
          <p:nvPr/>
        </p:nvSpPr>
        <p:spPr>
          <a:xfrm>
            <a:off x="3935417" y="5436612"/>
            <a:ext cx="1533978" cy="90778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FINANCIAL</a:t>
            </a:r>
          </a:p>
          <a:p>
            <a:pPr algn="ctr"/>
            <a:r>
              <a:rPr lang="en-US" dirty="0"/>
              <a:t>CAPABILITY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138A95BD-B154-4E11-8D53-B3C10B914977}"/>
              </a:ext>
            </a:extLst>
          </p:cNvPr>
          <p:cNvSpPr/>
          <p:nvPr/>
        </p:nvSpPr>
        <p:spPr>
          <a:xfrm>
            <a:off x="3935417" y="1784188"/>
            <a:ext cx="1642132" cy="907785"/>
          </a:xfrm>
          <a:prstGeom prst="roundRect">
            <a:avLst/>
          </a:prstGeom>
          <a:solidFill>
            <a:srgbClr val="E8EC4E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CURRENT</a:t>
            </a:r>
          </a:p>
          <a:p>
            <a:pPr algn="ctr"/>
            <a:r>
              <a:rPr lang="en-US" dirty="0"/>
              <a:t>WORKLOAD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91951EE3-1FED-4648-94BE-5AD74290081C}"/>
              </a:ext>
            </a:extLst>
          </p:cNvPr>
          <p:cNvSpPr/>
          <p:nvPr/>
        </p:nvSpPr>
        <p:spPr>
          <a:xfrm>
            <a:off x="1065141" y="5436612"/>
            <a:ext cx="1642132" cy="907785"/>
          </a:xfrm>
          <a:prstGeom prst="roundRect">
            <a:avLst/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RESOURCES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42FB8D6-FAE1-4FAB-8EBB-5565B3148B5F}"/>
              </a:ext>
            </a:extLst>
          </p:cNvPr>
          <p:cNvSpPr/>
          <p:nvPr/>
        </p:nvSpPr>
        <p:spPr>
          <a:xfrm>
            <a:off x="72010" y="3521016"/>
            <a:ext cx="1651965" cy="90778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PAST</a:t>
            </a:r>
          </a:p>
          <a:p>
            <a:pPr algn="ctr"/>
            <a:r>
              <a:rPr lang="en-US" dirty="0"/>
              <a:t>EXPERIENCE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6BF5A748-1527-485D-9DA3-1243958BDE8C}"/>
              </a:ext>
            </a:extLst>
          </p:cNvPr>
          <p:cNvSpPr/>
          <p:nvPr/>
        </p:nvSpPr>
        <p:spPr>
          <a:xfrm>
            <a:off x="897993" y="1766358"/>
            <a:ext cx="1976429" cy="90778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PAST</a:t>
            </a:r>
          </a:p>
          <a:p>
            <a:pPr algn="ctr"/>
            <a:r>
              <a:rPr lang="en-US" dirty="0"/>
              <a:t>PERFORMANCE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C01275D1-2E1C-4E2B-9E1C-E40FE9551E9E}"/>
              </a:ext>
            </a:extLst>
          </p:cNvPr>
          <p:cNvSpPr/>
          <p:nvPr/>
        </p:nvSpPr>
        <p:spPr>
          <a:xfrm>
            <a:off x="5107968" y="3765783"/>
            <a:ext cx="1976064" cy="907785"/>
          </a:xfrm>
          <a:prstGeom prst="roundRect">
            <a:avLst/>
          </a:prstGeom>
          <a:solidFill>
            <a:srgbClr val="79E38B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SAFETY PERFORMANCE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4BE627A-13D5-4757-A6BF-55B4B804352F}"/>
              </a:ext>
            </a:extLst>
          </p:cNvPr>
          <p:cNvCxnSpPr>
            <a:cxnSpLocks/>
          </p:cNvCxnSpPr>
          <p:nvPr/>
        </p:nvCxnSpPr>
        <p:spPr>
          <a:xfrm>
            <a:off x="2819750" y="2643759"/>
            <a:ext cx="1480754" cy="2762469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189280B-A566-45BE-9563-EDD2B488901C}"/>
              </a:ext>
            </a:extLst>
          </p:cNvPr>
          <p:cNvCxnSpPr>
            <a:cxnSpLocks/>
          </p:cNvCxnSpPr>
          <p:nvPr/>
        </p:nvCxnSpPr>
        <p:spPr>
          <a:xfrm>
            <a:off x="4882270" y="2691973"/>
            <a:ext cx="44388" cy="2744639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595B4A2F-9F7E-4399-965A-7004F816DA3F}"/>
              </a:ext>
            </a:extLst>
          </p:cNvPr>
          <p:cNvCxnSpPr>
            <a:cxnSpLocks/>
          </p:cNvCxnSpPr>
          <p:nvPr/>
        </p:nvCxnSpPr>
        <p:spPr>
          <a:xfrm flipH="1">
            <a:off x="5273071" y="4702063"/>
            <a:ext cx="350352" cy="736999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44F741EF-86F6-4237-B8B9-00C30BC3FA8E}"/>
              </a:ext>
            </a:extLst>
          </p:cNvPr>
          <p:cNvCxnSpPr>
            <a:cxnSpLocks/>
          </p:cNvCxnSpPr>
          <p:nvPr/>
        </p:nvCxnSpPr>
        <p:spPr>
          <a:xfrm flipH="1" flipV="1">
            <a:off x="1679389" y="4190871"/>
            <a:ext cx="2278272" cy="1381233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70ED2526-FF87-4019-93A2-7981F1CCB218}"/>
              </a:ext>
            </a:extLst>
          </p:cNvPr>
          <p:cNvCxnSpPr>
            <a:cxnSpLocks/>
            <a:endCxn id="57" idx="3"/>
          </p:cNvCxnSpPr>
          <p:nvPr/>
        </p:nvCxnSpPr>
        <p:spPr>
          <a:xfrm flipH="1" flipV="1">
            <a:off x="2707273" y="5890505"/>
            <a:ext cx="1228144" cy="891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9BDE529-3828-40C4-82B0-50EB48F0C7F9}"/>
              </a:ext>
            </a:extLst>
          </p:cNvPr>
          <p:cNvCxnSpPr>
            <a:cxnSpLocks/>
          </p:cNvCxnSpPr>
          <p:nvPr/>
        </p:nvCxnSpPr>
        <p:spPr>
          <a:xfrm flipH="1">
            <a:off x="5072919" y="4673568"/>
            <a:ext cx="348424" cy="734549"/>
          </a:xfrm>
          <a:prstGeom prst="line">
            <a:avLst/>
          </a:prstGeom>
          <a:ln w="38100">
            <a:solidFill>
              <a:srgbClr val="79E3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2676AA9-9119-4E77-AAF2-3F5E3341A929}"/>
              </a:ext>
            </a:extLst>
          </p:cNvPr>
          <p:cNvCxnSpPr>
            <a:cxnSpLocks/>
          </p:cNvCxnSpPr>
          <p:nvPr/>
        </p:nvCxnSpPr>
        <p:spPr>
          <a:xfrm flipH="1">
            <a:off x="2740307" y="4428801"/>
            <a:ext cx="2367661" cy="1245466"/>
          </a:xfrm>
          <a:prstGeom prst="line">
            <a:avLst/>
          </a:prstGeom>
          <a:ln w="38100">
            <a:solidFill>
              <a:srgbClr val="79E3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E6F36BCF-A039-4A99-8208-7DB05D28327E}"/>
              </a:ext>
            </a:extLst>
          </p:cNvPr>
          <p:cNvCxnSpPr>
            <a:cxnSpLocks/>
            <a:endCxn id="58" idx="3"/>
          </p:cNvCxnSpPr>
          <p:nvPr/>
        </p:nvCxnSpPr>
        <p:spPr>
          <a:xfrm flipH="1" flipV="1">
            <a:off x="1723975" y="3974909"/>
            <a:ext cx="3374048" cy="191120"/>
          </a:xfrm>
          <a:prstGeom prst="line">
            <a:avLst/>
          </a:prstGeom>
          <a:ln w="38100">
            <a:solidFill>
              <a:srgbClr val="79E3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D578715B-2C1C-4628-8C2B-69E766A521B8}"/>
              </a:ext>
            </a:extLst>
          </p:cNvPr>
          <p:cNvCxnSpPr>
            <a:cxnSpLocks/>
          </p:cNvCxnSpPr>
          <p:nvPr/>
        </p:nvCxnSpPr>
        <p:spPr>
          <a:xfrm flipH="1" flipV="1">
            <a:off x="2848213" y="2608766"/>
            <a:ext cx="2249810" cy="1205306"/>
          </a:xfrm>
          <a:prstGeom prst="line">
            <a:avLst/>
          </a:prstGeom>
          <a:ln w="38100">
            <a:solidFill>
              <a:srgbClr val="79E3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DC188779-CF33-49D6-B254-9CA402F886BB}"/>
              </a:ext>
            </a:extLst>
          </p:cNvPr>
          <p:cNvCxnSpPr>
            <a:cxnSpLocks/>
          </p:cNvCxnSpPr>
          <p:nvPr/>
        </p:nvCxnSpPr>
        <p:spPr>
          <a:xfrm flipH="1" flipV="1">
            <a:off x="5070043" y="2712994"/>
            <a:ext cx="609746" cy="1017317"/>
          </a:xfrm>
          <a:prstGeom prst="line">
            <a:avLst/>
          </a:prstGeom>
          <a:ln w="38100">
            <a:solidFill>
              <a:srgbClr val="79E3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9522A59-C2DA-4B9F-BB34-6AAF7AB1EA5A}"/>
              </a:ext>
            </a:extLst>
          </p:cNvPr>
          <p:cNvCxnSpPr>
            <a:cxnSpLocks/>
            <a:endCxn id="58" idx="0"/>
          </p:cNvCxnSpPr>
          <p:nvPr/>
        </p:nvCxnSpPr>
        <p:spPr>
          <a:xfrm flipH="1">
            <a:off x="897993" y="2691696"/>
            <a:ext cx="444112" cy="82932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0F2F37AE-1153-444C-B680-A25B031E326B}"/>
              </a:ext>
            </a:extLst>
          </p:cNvPr>
          <p:cNvCxnSpPr>
            <a:cxnSpLocks/>
          </p:cNvCxnSpPr>
          <p:nvPr/>
        </p:nvCxnSpPr>
        <p:spPr>
          <a:xfrm flipH="1">
            <a:off x="2049807" y="2697515"/>
            <a:ext cx="107878" cy="2708713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312FD9F4-878E-49B9-8386-C0D1B69A5480}"/>
              </a:ext>
            </a:extLst>
          </p:cNvPr>
          <p:cNvCxnSpPr>
            <a:cxnSpLocks/>
          </p:cNvCxnSpPr>
          <p:nvPr/>
        </p:nvCxnSpPr>
        <p:spPr>
          <a:xfrm>
            <a:off x="2511309" y="2686496"/>
            <a:ext cx="1568133" cy="2719732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93C1C573-521F-4C7B-BE4D-BE753E798513}"/>
              </a:ext>
            </a:extLst>
          </p:cNvPr>
          <p:cNvCxnSpPr>
            <a:cxnSpLocks/>
            <a:stCxn id="59" idx="3"/>
            <a:endCxn id="56" idx="1"/>
          </p:cNvCxnSpPr>
          <p:nvPr/>
        </p:nvCxnSpPr>
        <p:spPr>
          <a:xfrm>
            <a:off x="2874422" y="2220251"/>
            <a:ext cx="1060995" cy="1783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972029A9-AEEC-4C18-875C-ECB1CA8F8560}"/>
              </a:ext>
            </a:extLst>
          </p:cNvPr>
          <p:cNvCxnSpPr>
            <a:cxnSpLocks/>
          </p:cNvCxnSpPr>
          <p:nvPr/>
        </p:nvCxnSpPr>
        <p:spPr>
          <a:xfrm>
            <a:off x="2766522" y="2386918"/>
            <a:ext cx="2614590" cy="1345867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D20B8CDF-1CD6-4981-8F50-D4B09D89C38C}"/>
              </a:ext>
            </a:extLst>
          </p:cNvPr>
          <p:cNvCxnSpPr>
            <a:stCxn id="58" idx="2"/>
          </p:cNvCxnSpPr>
          <p:nvPr/>
        </p:nvCxnSpPr>
        <p:spPr>
          <a:xfrm>
            <a:off x="897993" y="4428801"/>
            <a:ext cx="444112" cy="1025641"/>
          </a:xfrm>
          <a:prstGeom prst="line">
            <a:avLst/>
          </a:prstGeom>
          <a:ln w="38100">
            <a:solidFill>
              <a:srgbClr val="CC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4E5BB630-2418-48A4-870B-005082525F03}"/>
              </a:ext>
            </a:extLst>
          </p:cNvPr>
          <p:cNvCxnSpPr>
            <a:cxnSpLocks/>
          </p:cNvCxnSpPr>
          <p:nvPr/>
        </p:nvCxnSpPr>
        <p:spPr>
          <a:xfrm>
            <a:off x="1729317" y="4403959"/>
            <a:ext cx="2161406" cy="1313255"/>
          </a:xfrm>
          <a:prstGeom prst="line">
            <a:avLst/>
          </a:prstGeom>
          <a:ln w="38100">
            <a:solidFill>
              <a:srgbClr val="CC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922D894C-FBE8-42D5-8514-B6D01D6D3B1F}"/>
              </a:ext>
            </a:extLst>
          </p:cNvPr>
          <p:cNvCxnSpPr>
            <a:cxnSpLocks/>
          </p:cNvCxnSpPr>
          <p:nvPr/>
        </p:nvCxnSpPr>
        <p:spPr>
          <a:xfrm>
            <a:off x="1685819" y="3860585"/>
            <a:ext cx="3374108" cy="175335"/>
          </a:xfrm>
          <a:prstGeom prst="line">
            <a:avLst/>
          </a:prstGeom>
          <a:ln w="38100">
            <a:solidFill>
              <a:srgbClr val="CC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69F72C5B-9570-4B44-A45E-65EFB24FD6AD}"/>
              </a:ext>
            </a:extLst>
          </p:cNvPr>
          <p:cNvCxnSpPr>
            <a:cxnSpLocks/>
          </p:cNvCxnSpPr>
          <p:nvPr/>
        </p:nvCxnSpPr>
        <p:spPr>
          <a:xfrm flipV="1">
            <a:off x="1717865" y="2712424"/>
            <a:ext cx="2582639" cy="931923"/>
          </a:xfrm>
          <a:prstGeom prst="line">
            <a:avLst/>
          </a:prstGeom>
          <a:ln w="38100">
            <a:solidFill>
              <a:srgbClr val="CC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46F449EC-A195-4F5E-A3E2-E813007BAA90}"/>
              </a:ext>
            </a:extLst>
          </p:cNvPr>
          <p:cNvCxnSpPr>
            <a:cxnSpLocks/>
          </p:cNvCxnSpPr>
          <p:nvPr/>
        </p:nvCxnSpPr>
        <p:spPr>
          <a:xfrm flipV="1">
            <a:off x="1057672" y="2669824"/>
            <a:ext cx="430796" cy="906344"/>
          </a:xfrm>
          <a:prstGeom prst="line">
            <a:avLst/>
          </a:prstGeom>
          <a:ln w="38100">
            <a:solidFill>
              <a:srgbClr val="CC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C2FE38FA-1BC0-4E82-9D9B-9D25F6014CE8}"/>
              </a:ext>
            </a:extLst>
          </p:cNvPr>
          <p:cNvCxnSpPr/>
          <p:nvPr/>
        </p:nvCxnSpPr>
        <p:spPr>
          <a:xfrm>
            <a:off x="1120049" y="4428801"/>
            <a:ext cx="368419" cy="977427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9B8278C-7CC2-4611-8192-1E784FBEBDB6}"/>
              </a:ext>
            </a:extLst>
          </p:cNvPr>
          <p:cNvCxnSpPr>
            <a:cxnSpLocks/>
          </p:cNvCxnSpPr>
          <p:nvPr/>
        </p:nvCxnSpPr>
        <p:spPr>
          <a:xfrm>
            <a:off x="2740307" y="6102244"/>
            <a:ext cx="1191314" cy="10949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08EFB972-A5B2-4119-8024-43F1F5CE42CC}"/>
              </a:ext>
            </a:extLst>
          </p:cNvPr>
          <p:cNvCxnSpPr>
            <a:cxnSpLocks/>
          </p:cNvCxnSpPr>
          <p:nvPr/>
        </p:nvCxnSpPr>
        <p:spPr>
          <a:xfrm flipV="1">
            <a:off x="2711069" y="4546701"/>
            <a:ext cx="2435292" cy="1221852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00AF1CB4-4BB9-4E60-914A-5FC9C071228A}"/>
              </a:ext>
            </a:extLst>
          </p:cNvPr>
          <p:cNvCxnSpPr>
            <a:cxnSpLocks/>
          </p:cNvCxnSpPr>
          <p:nvPr/>
        </p:nvCxnSpPr>
        <p:spPr>
          <a:xfrm flipV="1">
            <a:off x="2332479" y="2726963"/>
            <a:ext cx="2139905" cy="2705668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110B7301-6911-4E87-B4CA-E4C9225AA2B0}"/>
              </a:ext>
            </a:extLst>
          </p:cNvPr>
          <p:cNvCxnSpPr>
            <a:cxnSpLocks/>
          </p:cNvCxnSpPr>
          <p:nvPr/>
        </p:nvCxnSpPr>
        <p:spPr>
          <a:xfrm flipV="1">
            <a:off x="1849762" y="2726963"/>
            <a:ext cx="172469" cy="2754579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FDCA947F-F167-4353-9B42-ABF5F07271FB}"/>
              </a:ext>
            </a:extLst>
          </p:cNvPr>
          <p:cNvCxnSpPr>
            <a:cxnSpLocks/>
          </p:cNvCxnSpPr>
          <p:nvPr/>
        </p:nvCxnSpPr>
        <p:spPr>
          <a:xfrm>
            <a:off x="5252051" y="2726963"/>
            <a:ext cx="624250" cy="1024369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BE06FA3F-A41B-484F-99BB-47E385492312}"/>
              </a:ext>
            </a:extLst>
          </p:cNvPr>
          <p:cNvCxnSpPr>
            <a:cxnSpLocks/>
            <a:endCxn id="55" idx="0"/>
          </p:cNvCxnSpPr>
          <p:nvPr/>
        </p:nvCxnSpPr>
        <p:spPr>
          <a:xfrm flipH="1">
            <a:off x="4702406" y="2723270"/>
            <a:ext cx="25836" cy="2713342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7C1A9377-77AE-4209-9D4B-414FE1CF4D97}"/>
              </a:ext>
            </a:extLst>
          </p:cNvPr>
          <p:cNvCxnSpPr>
            <a:cxnSpLocks/>
          </p:cNvCxnSpPr>
          <p:nvPr/>
        </p:nvCxnSpPr>
        <p:spPr>
          <a:xfrm flipH="1">
            <a:off x="2683533" y="2712424"/>
            <a:ext cx="1921045" cy="277701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F65AFD0D-F37B-49E7-90F9-524C46AB1B80}"/>
              </a:ext>
            </a:extLst>
          </p:cNvPr>
          <p:cNvCxnSpPr>
            <a:cxnSpLocks/>
          </p:cNvCxnSpPr>
          <p:nvPr/>
        </p:nvCxnSpPr>
        <p:spPr>
          <a:xfrm flipH="1">
            <a:off x="1494799" y="2581386"/>
            <a:ext cx="2476309" cy="937639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DBD37089-12AB-4C6B-BB9C-8221C44F192F}"/>
              </a:ext>
            </a:extLst>
          </p:cNvPr>
          <p:cNvCxnSpPr>
            <a:cxnSpLocks/>
          </p:cNvCxnSpPr>
          <p:nvPr/>
        </p:nvCxnSpPr>
        <p:spPr>
          <a:xfrm flipH="1" flipV="1">
            <a:off x="2874422" y="2092451"/>
            <a:ext cx="1057200" cy="1976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>
            <a:extLst>
              <a:ext uri="{FF2B5EF4-FFF2-40B4-BE49-F238E27FC236}">
                <a16:creationId xmlns:a16="http://schemas.microsoft.com/office/drawing/2014/main" id="{54CB0F66-99B3-4311-98BC-5E06C12DD743}"/>
              </a:ext>
            </a:extLst>
          </p:cNvPr>
          <p:cNvSpPr txBox="1"/>
          <p:nvPr/>
        </p:nvSpPr>
        <p:spPr>
          <a:xfrm>
            <a:off x="7645563" y="2171466"/>
            <a:ext cx="4174240" cy="378565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Decision Maker has to know the rank of all criteria from the most important to least important by comparing each criterion to one another.</a:t>
            </a:r>
          </a:p>
          <a:p>
            <a:endParaRPr lang="en-US" sz="2400" dirty="0"/>
          </a:p>
          <a:p>
            <a:r>
              <a:rPr lang="en-US" sz="2400" dirty="0"/>
              <a:t>The output (ranking)of this process is called Criteria Weight in AHP. </a:t>
            </a:r>
          </a:p>
        </p:txBody>
      </p:sp>
    </p:spTree>
    <p:extLst>
      <p:ext uri="{BB962C8B-B14F-4D97-AF65-F5344CB8AC3E}">
        <p14:creationId xmlns:p14="http://schemas.microsoft.com/office/powerpoint/2010/main" val="1172690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15BEE-6F71-4DDB-8B06-A5FC6800C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303" y="212657"/>
            <a:ext cx="4589206" cy="840658"/>
          </a:xfrm>
        </p:spPr>
        <p:txBody>
          <a:bodyPr/>
          <a:lstStyle/>
          <a:p>
            <a:r>
              <a:rPr lang="en-US" dirty="0"/>
              <a:t>Criteria Weight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61774C0-0291-4CB8-A102-29974A670F2A}"/>
              </a:ext>
            </a:extLst>
          </p:cNvPr>
          <p:cNvSpPr/>
          <p:nvPr/>
        </p:nvSpPr>
        <p:spPr>
          <a:xfrm>
            <a:off x="2206332" y="1756700"/>
            <a:ext cx="3239509" cy="45113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FINANCIAL CAPABILITY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CA581B0-EE2E-4B3A-9398-8C9133C65C71}"/>
              </a:ext>
            </a:extLst>
          </p:cNvPr>
          <p:cNvSpPr/>
          <p:nvPr/>
        </p:nvSpPr>
        <p:spPr>
          <a:xfrm>
            <a:off x="2206331" y="4650161"/>
            <a:ext cx="3239509" cy="451138"/>
          </a:xfrm>
          <a:prstGeom prst="roundRect">
            <a:avLst/>
          </a:prstGeom>
          <a:solidFill>
            <a:srgbClr val="E8EC4E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CURRENT WORKLOAD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2A2615A-E55E-4965-824D-83E66065AD38}"/>
              </a:ext>
            </a:extLst>
          </p:cNvPr>
          <p:cNvSpPr/>
          <p:nvPr/>
        </p:nvSpPr>
        <p:spPr>
          <a:xfrm>
            <a:off x="2206332" y="2477999"/>
            <a:ext cx="1642132" cy="451139"/>
          </a:xfrm>
          <a:prstGeom prst="roundRect">
            <a:avLst/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RESOURCES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0BC7593-1D76-4BD9-937F-F11BB5185045}"/>
              </a:ext>
            </a:extLst>
          </p:cNvPr>
          <p:cNvSpPr/>
          <p:nvPr/>
        </p:nvSpPr>
        <p:spPr>
          <a:xfrm>
            <a:off x="2206331" y="5371460"/>
            <a:ext cx="3062748" cy="45113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PAST EXPERIENCE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BFC6F3A-EB46-4257-8386-9432498040EF}"/>
              </a:ext>
            </a:extLst>
          </p:cNvPr>
          <p:cNvSpPr/>
          <p:nvPr/>
        </p:nvSpPr>
        <p:spPr>
          <a:xfrm>
            <a:off x="2206332" y="3199299"/>
            <a:ext cx="2760550" cy="45940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PAST PERFORMANCE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33E80A0-5223-40B9-8FFD-DDE7C3A0341D}"/>
              </a:ext>
            </a:extLst>
          </p:cNvPr>
          <p:cNvSpPr/>
          <p:nvPr/>
        </p:nvSpPr>
        <p:spPr>
          <a:xfrm>
            <a:off x="2206331" y="3928861"/>
            <a:ext cx="3239509" cy="451139"/>
          </a:xfrm>
          <a:prstGeom prst="roundRect">
            <a:avLst/>
          </a:prstGeom>
          <a:solidFill>
            <a:srgbClr val="79E38B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SAFETY PERFORMANCE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5BADE5-1CA5-43E4-97C0-984367F83FA9}"/>
              </a:ext>
            </a:extLst>
          </p:cNvPr>
          <p:cNvSpPr txBox="1"/>
          <p:nvPr/>
        </p:nvSpPr>
        <p:spPr>
          <a:xfrm>
            <a:off x="1091379" y="1659103"/>
            <a:ext cx="781663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/>
              <a:t>1-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04553F-0FB6-4D3F-86BC-7AA24CEE5A7B}"/>
              </a:ext>
            </a:extLst>
          </p:cNvPr>
          <p:cNvSpPr txBox="1"/>
          <p:nvPr/>
        </p:nvSpPr>
        <p:spPr>
          <a:xfrm>
            <a:off x="1091379" y="2380402"/>
            <a:ext cx="781663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/>
              <a:t>2-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119266-BF31-4439-BE16-E3A564925E3B}"/>
              </a:ext>
            </a:extLst>
          </p:cNvPr>
          <p:cNvSpPr txBox="1"/>
          <p:nvPr/>
        </p:nvSpPr>
        <p:spPr>
          <a:xfrm>
            <a:off x="1091379" y="3067110"/>
            <a:ext cx="781663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/>
              <a:t>3-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721667-F2DB-4710-8AE4-E55DF69C700E}"/>
              </a:ext>
            </a:extLst>
          </p:cNvPr>
          <p:cNvSpPr txBox="1"/>
          <p:nvPr/>
        </p:nvSpPr>
        <p:spPr>
          <a:xfrm>
            <a:off x="1091379" y="3831264"/>
            <a:ext cx="781663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/>
              <a:t>4-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F53E1C-EDDC-4621-B5EB-20FA6D7CDA0D}"/>
              </a:ext>
            </a:extLst>
          </p:cNvPr>
          <p:cNvSpPr txBox="1"/>
          <p:nvPr/>
        </p:nvSpPr>
        <p:spPr>
          <a:xfrm>
            <a:off x="1091378" y="4552564"/>
            <a:ext cx="781663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/>
              <a:t>5-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CAF4C4-E5AA-4A61-8576-A44E25222D6C}"/>
              </a:ext>
            </a:extLst>
          </p:cNvPr>
          <p:cNvSpPr txBox="1"/>
          <p:nvPr/>
        </p:nvSpPr>
        <p:spPr>
          <a:xfrm>
            <a:off x="1076626" y="5256641"/>
            <a:ext cx="781663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/>
              <a:t>6-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E4E0BB-6900-4D23-AD82-94FC3086C3D0}"/>
              </a:ext>
            </a:extLst>
          </p:cNvPr>
          <p:cNvSpPr txBox="1"/>
          <p:nvPr/>
        </p:nvSpPr>
        <p:spPr>
          <a:xfrm>
            <a:off x="7186883" y="1351507"/>
            <a:ext cx="4174240" cy="452431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Criteria Weight is the ranking of the criteria from most important to least important based on the comparison made by the user (decision maker).</a:t>
            </a:r>
          </a:p>
          <a:p>
            <a:endParaRPr lang="en-US" sz="2400" dirty="0"/>
          </a:p>
          <a:p>
            <a:r>
              <a:rPr lang="en-US" sz="2400" dirty="0"/>
              <a:t>If the user is not satisfied with the ranking, the user can redo the Pair-Wise Comparison of the criteria again</a:t>
            </a:r>
          </a:p>
        </p:txBody>
      </p:sp>
    </p:spTree>
    <p:extLst>
      <p:ext uri="{BB962C8B-B14F-4D97-AF65-F5344CB8AC3E}">
        <p14:creationId xmlns:p14="http://schemas.microsoft.com/office/powerpoint/2010/main" val="2989108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61774C0-0291-4CB8-A102-29974A670F2A}"/>
              </a:ext>
            </a:extLst>
          </p:cNvPr>
          <p:cNvSpPr/>
          <p:nvPr/>
        </p:nvSpPr>
        <p:spPr>
          <a:xfrm>
            <a:off x="864371" y="1449707"/>
            <a:ext cx="3239509" cy="45113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FINANCIAL CAPABILITY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CA581B0-EE2E-4B3A-9398-8C9133C65C71}"/>
              </a:ext>
            </a:extLst>
          </p:cNvPr>
          <p:cNvSpPr/>
          <p:nvPr/>
        </p:nvSpPr>
        <p:spPr>
          <a:xfrm>
            <a:off x="5542331" y="3589317"/>
            <a:ext cx="3239509" cy="451138"/>
          </a:xfrm>
          <a:prstGeom prst="roundRect">
            <a:avLst/>
          </a:prstGeom>
          <a:solidFill>
            <a:srgbClr val="E8EC4E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CURRENT WORKLOAD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0BC7593-1D76-4BD9-937F-F11BB5185045}"/>
              </a:ext>
            </a:extLst>
          </p:cNvPr>
          <p:cNvSpPr/>
          <p:nvPr/>
        </p:nvSpPr>
        <p:spPr>
          <a:xfrm>
            <a:off x="983353" y="4957154"/>
            <a:ext cx="3062748" cy="45113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PAST EXPERIENCE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BFC6F3A-EB46-4257-8386-9432498040EF}"/>
              </a:ext>
            </a:extLst>
          </p:cNvPr>
          <p:cNvSpPr/>
          <p:nvPr/>
        </p:nvSpPr>
        <p:spPr>
          <a:xfrm>
            <a:off x="8285845" y="5130652"/>
            <a:ext cx="2760550" cy="45940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PAST PERFORMANCE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33E80A0-5223-40B9-8FFD-DDE7C3A0341D}"/>
              </a:ext>
            </a:extLst>
          </p:cNvPr>
          <p:cNvSpPr/>
          <p:nvPr/>
        </p:nvSpPr>
        <p:spPr>
          <a:xfrm>
            <a:off x="806592" y="3282806"/>
            <a:ext cx="3239509" cy="451139"/>
          </a:xfrm>
          <a:prstGeom prst="roundRect">
            <a:avLst/>
          </a:prstGeom>
          <a:solidFill>
            <a:srgbClr val="79E38B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SAFETY PERFORMANCE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E4E0BB-6900-4D23-AD82-94FC3086C3D0}"/>
              </a:ext>
            </a:extLst>
          </p:cNvPr>
          <p:cNvSpPr txBox="1"/>
          <p:nvPr/>
        </p:nvSpPr>
        <p:spPr>
          <a:xfrm>
            <a:off x="4875416" y="1777962"/>
            <a:ext cx="4174240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This process is important to rank every alternative (tenderer) for every criteria.</a:t>
            </a: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FDD26001-4BDE-49CF-A74E-02D636862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4934" y="312393"/>
            <a:ext cx="8610600" cy="1293028"/>
          </a:xfrm>
        </p:spPr>
        <p:txBody>
          <a:bodyPr/>
          <a:lstStyle/>
          <a:p>
            <a:r>
              <a:rPr lang="en-US" dirty="0"/>
              <a:t>Pair-Wise comparison of alternatives per criterion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0855703-8629-4B28-9E0E-7F8EFFA057FF}"/>
              </a:ext>
            </a:extLst>
          </p:cNvPr>
          <p:cNvCxnSpPr>
            <a:cxnSpLocks/>
          </p:cNvCxnSpPr>
          <p:nvPr/>
        </p:nvCxnSpPr>
        <p:spPr>
          <a:xfrm flipH="1">
            <a:off x="619575" y="1930968"/>
            <a:ext cx="766917" cy="38536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5552FC7-C367-4AB5-888D-9E8BCED1B473}"/>
              </a:ext>
            </a:extLst>
          </p:cNvPr>
          <p:cNvSpPr/>
          <p:nvPr/>
        </p:nvSpPr>
        <p:spPr>
          <a:xfrm>
            <a:off x="304364" y="2316337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58DE4AA-D8AE-40FA-9B5C-4B29A520ABFC}"/>
              </a:ext>
            </a:extLst>
          </p:cNvPr>
          <p:cNvSpPr/>
          <p:nvPr/>
        </p:nvSpPr>
        <p:spPr>
          <a:xfrm>
            <a:off x="1738202" y="2314607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938EF55-A0FA-44F8-94D9-B87C54C9B9A6}"/>
              </a:ext>
            </a:extLst>
          </p:cNvPr>
          <p:cNvSpPr/>
          <p:nvPr/>
        </p:nvSpPr>
        <p:spPr>
          <a:xfrm>
            <a:off x="3172040" y="2314606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448AF07-E506-4D93-9DEC-3388942F3867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2484126" y="1900845"/>
            <a:ext cx="0" cy="40041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D72C937-E645-47CC-B6DB-1E6147A04C1A}"/>
              </a:ext>
            </a:extLst>
          </p:cNvPr>
          <p:cNvCxnSpPr>
            <a:cxnSpLocks/>
          </p:cNvCxnSpPr>
          <p:nvPr/>
        </p:nvCxnSpPr>
        <p:spPr>
          <a:xfrm>
            <a:off x="3640575" y="1915906"/>
            <a:ext cx="405526" cy="38363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8D77BCC-9D47-40A0-B247-E8386309AC21}"/>
              </a:ext>
            </a:extLst>
          </p:cNvPr>
          <p:cNvCxnSpPr>
            <a:cxnSpLocks/>
          </p:cNvCxnSpPr>
          <p:nvPr/>
        </p:nvCxnSpPr>
        <p:spPr>
          <a:xfrm flipH="1">
            <a:off x="619575" y="3764613"/>
            <a:ext cx="766917" cy="38536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DBD0F08-473B-4DEB-AB9B-C45FE43E96DE}"/>
              </a:ext>
            </a:extLst>
          </p:cNvPr>
          <p:cNvSpPr/>
          <p:nvPr/>
        </p:nvSpPr>
        <p:spPr>
          <a:xfrm>
            <a:off x="304364" y="4149982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D476F09-C85A-433F-AEB7-08E0BF97622F}"/>
              </a:ext>
            </a:extLst>
          </p:cNvPr>
          <p:cNvSpPr/>
          <p:nvPr/>
        </p:nvSpPr>
        <p:spPr>
          <a:xfrm>
            <a:off x="1738202" y="4148252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057E0CD-FA1B-4E02-8661-3FAA5B9290F1}"/>
              </a:ext>
            </a:extLst>
          </p:cNvPr>
          <p:cNvSpPr/>
          <p:nvPr/>
        </p:nvSpPr>
        <p:spPr>
          <a:xfrm>
            <a:off x="3172040" y="4148251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5BB126D-6ED9-4AFC-8D5D-E25063A66926}"/>
              </a:ext>
            </a:extLst>
          </p:cNvPr>
          <p:cNvCxnSpPr>
            <a:cxnSpLocks/>
          </p:cNvCxnSpPr>
          <p:nvPr/>
        </p:nvCxnSpPr>
        <p:spPr>
          <a:xfrm>
            <a:off x="2484126" y="3734490"/>
            <a:ext cx="0" cy="40041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7D6F13C-ADF3-4E25-AE61-936D3D7C0F09}"/>
              </a:ext>
            </a:extLst>
          </p:cNvPr>
          <p:cNvCxnSpPr>
            <a:cxnSpLocks/>
          </p:cNvCxnSpPr>
          <p:nvPr/>
        </p:nvCxnSpPr>
        <p:spPr>
          <a:xfrm>
            <a:off x="3640575" y="3749551"/>
            <a:ext cx="405526" cy="38363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836FF24-AEB3-42C8-ACAF-C58AEAB6AB8A}"/>
              </a:ext>
            </a:extLst>
          </p:cNvPr>
          <p:cNvCxnSpPr>
            <a:cxnSpLocks/>
          </p:cNvCxnSpPr>
          <p:nvPr/>
        </p:nvCxnSpPr>
        <p:spPr>
          <a:xfrm flipH="1">
            <a:off x="685430" y="5438961"/>
            <a:ext cx="766917" cy="38536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7C2F754-24FD-4ECA-AC7B-9ECD1801CD52}"/>
              </a:ext>
            </a:extLst>
          </p:cNvPr>
          <p:cNvSpPr/>
          <p:nvPr/>
        </p:nvSpPr>
        <p:spPr>
          <a:xfrm>
            <a:off x="370219" y="5824330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727905E-9447-4111-A880-C9F43F1953AC}"/>
              </a:ext>
            </a:extLst>
          </p:cNvPr>
          <p:cNvSpPr/>
          <p:nvPr/>
        </p:nvSpPr>
        <p:spPr>
          <a:xfrm>
            <a:off x="1804057" y="5822600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16E45F0-FE43-4311-A80D-8DD67F69F1E8}"/>
              </a:ext>
            </a:extLst>
          </p:cNvPr>
          <p:cNvSpPr/>
          <p:nvPr/>
        </p:nvSpPr>
        <p:spPr>
          <a:xfrm>
            <a:off x="3237895" y="5822599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BBB07EA-EA4E-4FC0-92D6-4028E617A3B7}"/>
              </a:ext>
            </a:extLst>
          </p:cNvPr>
          <p:cNvCxnSpPr>
            <a:cxnSpLocks/>
          </p:cNvCxnSpPr>
          <p:nvPr/>
        </p:nvCxnSpPr>
        <p:spPr>
          <a:xfrm>
            <a:off x="2549981" y="5408838"/>
            <a:ext cx="0" cy="40041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105A2BC-FA33-45F8-A2B8-FBBB297EAA49}"/>
              </a:ext>
            </a:extLst>
          </p:cNvPr>
          <p:cNvCxnSpPr>
            <a:cxnSpLocks/>
          </p:cNvCxnSpPr>
          <p:nvPr/>
        </p:nvCxnSpPr>
        <p:spPr>
          <a:xfrm>
            <a:off x="3706430" y="5423899"/>
            <a:ext cx="405526" cy="38363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8288326-4B7A-44B6-B2B0-2828D5B79C40}"/>
              </a:ext>
            </a:extLst>
          </p:cNvPr>
          <p:cNvCxnSpPr>
            <a:cxnSpLocks/>
          </p:cNvCxnSpPr>
          <p:nvPr/>
        </p:nvCxnSpPr>
        <p:spPr>
          <a:xfrm flipH="1">
            <a:off x="7783674" y="5605115"/>
            <a:ext cx="766917" cy="38536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57CB418-6FC7-4101-ACCB-025DFBEBFAB9}"/>
              </a:ext>
            </a:extLst>
          </p:cNvPr>
          <p:cNvSpPr/>
          <p:nvPr/>
        </p:nvSpPr>
        <p:spPr>
          <a:xfrm>
            <a:off x="7468463" y="5990484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C4CB36E8-28A2-43DA-A3FD-76446B96610F}"/>
              </a:ext>
            </a:extLst>
          </p:cNvPr>
          <p:cNvSpPr/>
          <p:nvPr/>
        </p:nvSpPr>
        <p:spPr>
          <a:xfrm>
            <a:off x="8902301" y="5988754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5F71E422-98EC-4436-A2E3-D9C360BFBD13}"/>
              </a:ext>
            </a:extLst>
          </p:cNvPr>
          <p:cNvSpPr/>
          <p:nvPr/>
        </p:nvSpPr>
        <p:spPr>
          <a:xfrm>
            <a:off x="10336139" y="5988753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7EC81DE-77A0-4FCD-926E-419F2E34C1B8}"/>
              </a:ext>
            </a:extLst>
          </p:cNvPr>
          <p:cNvCxnSpPr>
            <a:cxnSpLocks/>
          </p:cNvCxnSpPr>
          <p:nvPr/>
        </p:nvCxnSpPr>
        <p:spPr>
          <a:xfrm>
            <a:off x="9648225" y="5574992"/>
            <a:ext cx="0" cy="40041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B698111-6562-44DB-8AB8-161206DA963A}"/>
              </a:ext>
            </a:extLst>
          </p:cNvPr>
          <p:cNvCxnSpPr>
            <a:cxnSpLocks/>
          </p:cNvCxnSpPr>
          <p:nvPr/>
        </p:nvCxnSpPr>
        <p:spPr>
          <a:xfrm>
            <a:off x="10804674" y="5590053"/>
            <a:ext cx="405526" cy="38363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221C9D6-7E26-4E10-8621-928013D87E37}"/>
              </a:ext>
            </a:extLst>
          </p:cNvPr>
          <p:cNvCxnSpPr>
            <a:cxnSpLocks/>
          </p:cNvCxnSpPr>
          <p:nvPr/>
        </p:nvCxnSpPr>
        <p:spPr>
          <a:xfrm flipH="1">
            <a:off x="5260301" y="4052915"/>
            <a:ext cx="766917" cy="38536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CDE069EA-6CDF-4D7F-B742-63E3DD9E7F52}"/>
              </a:ext>
            </a:extLst>
          </p:cNvPr>
          <p:cNvSpPr/>
          <p:nvPr/>
        </p:nvSpPr>
        <p:spPr>
          <a:xfrm>
            <a:off x="4945090" y="4438284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B111C66-7F7F-4067-8994-A70C1BC9AC0F}"/>
              </a:ext>
            </a:extLst>
          </p:cNvPr>
          <p:cNvSpPr/>
          <p:nvPr/>
        </p:nvSpPr>
        <p:spPr>
          <a:xfrm>
            <a:off x="6378928" y="4436554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2051A3A8-DBCB-4DA9-BD10-80A83D34922F}"/>
              </a:ext>
            </a:extLst>
          </p:cNvPr>
          <p:cNvSpPr/>
          <p:nvPr/>
        </p:nvSpPr>
        <p:spPr>
          <a:xfrm>
            <a:off x="7812766" y="4436553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A132E84-2085-471A-844D-A302A01FA89F}"/>
              </a:ext>
            </a:extLst>
          </p:cNvPr>
          <p:cNvCxnSpPr>
            <a:cxnSpLocks/>
          </p:cNvCxnSpPr>
          <p:nvPr/>
        </p:nvCxnSpPr>
        <p:spPr>
          <a:xfrm>
            <a:off x="7124852" y="4022792"/>
            <a:ext cx="0" cy="40041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0C68D58-3EED-4499-A0A4-A624A9B18A58}"/>
              </a:ext>
            </a:extLst>
          </p:cNvPr>
          <p:cNvCxnSpPr>
            <a:cxnSpLocks/>
          </p:cNvCxnSpPr>
          <p:nvPr/>
        </p:nvCxnSpPr>
        <p:spPr>
          <a:xfrm>
            <a:off x="8281301" y="4037853"/>
            <a:ext cx="405526" cy="38363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8BB9ED62-5243-4E43-8AF6-2C9A689134F1}"/>
              </a:ext>
            </a:extLst>
          </p:cNvPr>
          <p:cNvCxnSpPr>
            <a:cxnSpLocks/>
          </p:cNvCxnSpPr>
          <p:nvPr/>
        </p:nvCxnSpPr>
        <p:spPr>
          <a:xfrm flipH="1">
            <a:off x="9659233" y="2204611"/>
            <a:ext cx="671994" cy="50106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7A2C1D21-C42C-459C-AF10-A5F56BB88441}"/>
              </a:ext>
            </a:extLst>
          </p:cNvPr>
          <p:cNvSpPr/>
          <p:nvPr/>
        </p:nvSpPr>
        <p:spPr>
          <a:xfrm>
            <a:off x="9274746" y="2715377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582B2E85-2F70-410E-AC30-D8B4B4417883}"/>
              </a:ext>
            </a:extLst>
          </p:cNvPr>
          <p:cNvSpPr/>
          <p:nvPr/>
        </p:nvSpPr>
        <p:spPr>
          <a:xfrm>
            <a:off x="9832581" y="3462178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E4FA55C-AE48-47D9-9D83-7CCBA02FD03E}"/>
              </a:ext>
            </a:extLst>
          </p:cNvPr>
          <p:cNvSpPr/>
          <p:nvPr/>
        </p:nvSpPr>
        <p:spPr>
          <a:xfrm>
            <a:off x="10696086" y="4087817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BD41610-A709-476D-B1BB-C6D740151019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0736753" y="2221678"/>
            <a:ext cx="177053" cy="12405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8F0B92F-3788-4400-876F-5C2317C4C8B3}"/>
              </a:ext>
            </a:extLst>
          </p:cNvPr>
          <p:cNvCxnSpPr>
            <a:cxnSpLocks/>
          </p:cNvCxnSpPr>
          <p:nvPr/>
        </p:nvCxnSpPr>
        <p:spPr>
          <a:xfrm>
            <a:off x="11210200" y="2221678"/>
            <a:ext cx="574061" cy="185107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2A2615A-E55E-4965-824D-83E66065AD38}"/>
              </a:ext>
            </a:extLst>
          </p:cNvPr>
          <p:cNvSpPr/>
          <p:nvPr/>
        </p:nvSpPr>
        <p:spPr>
          <a:xfrm>
            <a:off x="9915687" y="1770539"/>
            <a:ext cx="1642132" cy="451139"/>
          </a:xfrm>
          <a:prstGeom prst="roundRect">
            <a:avLst/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572959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15BEE-6F71-4DDB-8B06-A5FC6800C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693" y="141520"/>
            <a:ext cx="5691430" cy="840658"/>
          </a:xfrm>
        </p:spPr>
        <p:txBody>
          <a:bodyPr>
            <a:normAutofit fontScale="90000"/>
          </a:bodyPr>
          <a:lstStyle/>
          <a:p>
            <a:r>
              <a:rPr lang="en-US" dirty="0"/>
              <a:t>Alternative Priorities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61774C0-0291-4CB8-A102-29974A670F2A}"/>
              </a:ext>
            </a:extLst>
          </p:cNvPr>
          <p:cNvSpPr/>
          <p:nvPr/>
        </p:nvSpPr>
        <p:spPr>
          <a:xfrm>
            <a:off x="498196" y="1053884"/>
            <a:ext cx="3239509" cy="45113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FINANCIAL CAPABILITY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CA581B0-EE2E-4B3A-9398-8C9133C65C71}"/>
              </a:ext>
            </a:extLst>
          </p:cNvPr>
          <p:cNvSpPr/>
          <p:nvPr/>
        </p:nvSpPr>
        <p:spPr>
          <a:xfrm>
            <a:off x="8486510" y="2886767"/>
            <a:ext cx="3239509" cy="451138"/>
          </a:xfrm>
          <a:prstGeom prst="roundRect">
            <a:avLst/>
          </a:prstGeom>
          <a:solidFill>
            <a:srgbClr val="E8EC4E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CURRENT WORKLOAD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2A2615A-E55E-4965-824D-83E66065AD38}"/>
              </a:ext>
            </a:extLst>
          </p:cNvPr>
          <p:cNvSpPr/>
          <p:nvPr/>
        </p:nvSpPr>
        <p:spPr>
          <a:xfrm>
            <a:off x="4289418" y="1053884"/>
            <a:ext cx="2273614" cy="451139"/>
          </a:xfrm>
          <a:prstGeom prst="roundRect">
            <a:avLst/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RESOURCES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0BC7593-1D76-4BD9-937F-F11BB5185045}"/>
              </a:ext>
            </a:extLst>
          </p:cNvPr>
          <p:cNvSpPr/>
          <p:nvPr/>
        </p:nvSpPr>
        <p:spPr>
          <a:xfrm>
            <a:off x="4520060" y="4080603"/>
            <a:ext cx="3062748" cy="45113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PAST EXPERIENCE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BFC6F3A-EB46-4257-8386-9432498040EF}"/>
              </a:ext>
            </a:extLst>
          </p:cNvPr>
          <p:cNvSpPr/>
          <p:nvPr/>
        </p:nvSpPr>
        <p:spPr>
          <a:xfrm>
            <a:off x="4520060" y="5316860"/>
            <a:ext cx="3062747" cy="45940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PAST PERFORMANCE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33E80A0-5223-40B9-8FFD-DDE7C3A0341D}"/>
              </a:ext>
            </a:extLst>
          </p:cNvPr>
          <p:cNvSpPr/>
          <p:nvPr/>
        </p:nvSpPr>
        <p:spPr>
          <a:xfrm>
            <a:off x="498196" y="3973929"/>
            <a:ext cx="3239509" cy="451139"/>
          </a:xfrm>
          <a:prstGeom prst="roundRect">
            <a:avLst/>
          </a:prstGeom>
          <a:solidFill>
            <a:srgbClr val="79E38B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SAFETY PERFORMANCE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1B3EA8-5688-401A-912C-9DBE9C02045F}"/>
              </a:ext>
            </a:extLst>
          </p:cNvPr>
          <p:cNvSpPr txBox="1"/>
          <p:nvPr/>
        </p:nvSpPr>
        <p:spPr>
          <a:xfrm>
            <a:off x="465981" y="1668288"/>
            <a:ext cx="595903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1-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6C432D-83D2-4AA7-A996-00F08089D657}"/>
              </a:ext>
            </a:extLst>
          </p:cNvPr>
          <p:cNvSpPr txBox="1"/>
          <p:nvPr/>
        </p:nvSpPr>
        <p:spPr>
          <a:xfrm>
            <a:off x="465981" y="2389587"/>
            <a:ext cx="595903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2-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9443B6-0958-4F00-9D9A-7F520CD86E0F}"/>
              </a:ext>
            </a:extLst>
          </p:cNvPr>
          <p:cNvSpPr txBox="1"/>
          <p:nvPr/>
        </p:nvSpPr>
        <p:spPr>
          <a:xfrm>
            <a:off x="465981" y="3076295"/>
            <a:ext cx="595903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3-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E4E0BB-6900-4D23-AD82-94FC3086C3D0}"/>
              </a:ext>
            </a:extLst>
          </p:cNvPr>
          <p:cNvSpPr txBox="1"/>
          <p:nvPr/>
        </p:nvSpPr>
        <p:spPr>
          <a:xfrm>
            <a:off x="7186883" y="1243679"/>
            <a:ext cx="417424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Alternative Priorities is the ranking of the tenderers for every criteria.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77BAEB4-6EC2-4E0E-982C-E93978446BF2}"/>
              </a:ext>
            </a:extLst>
          </p:cNvPr>
          <p:cNvSpPr txBox="1"/>
          <p:nvPr/>
        </p:nvSpPr>
        <p:spPr>
          <a:xfrm>
            <a:off x="4612969" y="4662691"/>
            <a:ext cx="2848770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…        ….       …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FB4E21D-A289-4C56-AF6E-DDC405E041BF}"/>
              </a:ext>
            </a:extLst>
          </p:cNvPr>
          <p:cNvSpPr txBox="1"/>
          <p:nvPr/>
        </p:nvSpPr>
        <p:spPr>
          <a:xfrm>
            <a:off x="4627048" y="6038159"/>
            <a:ext cx="2848770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…        ….       …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02894CA-6F68-4142-B72B-F682DAF03E15}"/>
              </a:ext>
            </a:extLst>
          </p:cNvPr>
          <p:cNvSpPr/>
          <p:nvPr/>
        </p:nvSpPr>
        <p:spPr>
          <a:xfrm>
            <a:off x="1180318" y="2448756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DD6DFB2-E3BB-49C5-A784-270FD33C09EC}"/>
              </a:ext>
            </a:extLst>
          </p:cNvPr>
          <p:cNvSpPr/>
          <p:nvPr/>
        </p:nvSpPr>
        <p:spPr>
          <a:xfrm>
            <a:off x="1162761" y="1781057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E7C0292-6C1B-4440-BA9B-6EDEFF5781B2}"/>
              </a:ext>
            </a:extLst>
          </p:cNvPr>
          <p:cNvSpPr/>
          <p:nvPr/>
        </p:nvSpPr>
        <p:spPr>
          <a:xfrm>
            <a:off x="1162761" y="3094992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2FD18B5-6787-466C-ACBA-45BD2408268D}"/>
              </a:ext>
            </a:extLst>
          </p:cNvPr>
          <p:cNvSpPr txBox="1"/>
          <p:nvPr/>
        </p:nvSpPr>
        <p:spPr>
          <a:xfrm>
            <a:off x="4083928" y="1636651"/>
            <a:ext cx="595903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1-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24902B0-889E-4BA6-AC2B-5EEED341A2A6}"/>
              </a:ext>
            </a:extLst>
          </p:cNvPr>
          <p:cNvSpPr txBox="1"/>
          <p:nvPr/>
        </p:nvSpPr>
        <p:spPr>
          <a:xfrm>
            <a:off x="4083928" y="2357950"/>
            <a:ext cx="595903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2-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FEDD2D1-94AE-41A9-B3C7-6DAB391FA64C}"/>
              </a:ext>
            </a:extLst>
          </p:cNvPr>
          <p:cNvSpPr txBox="1"/>
          <p:nvPr/>
        </p:nvSpPr>
        <p:spPr>
          <a:xfrm>
            <a:off x="4083928" y="3044658"/>
            <a:ext cx="595903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3-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F93B06C8-DBA9-4AA8-B02E-FB9A6FFBF287}"/>
              </a:ext>
            </a:extLst>
          </p:cNvPr>
          <p:cNvSpPr/>
          <p:nvPr/>
        </p:nvSpPr>
        <p:spPr>
          <a:xfrm>
            <a:off x="4798265" y="2417119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3FB90640-37F5-4A39-9520-221AC1574FA1}"/>
              </a:ext>
            </a:extLst>
          </p:cNvPr>
          <p:cNvSpPr/>
          <p:nvPr/>
        </p:nvSpPr>
        <p:spPr>
          <a:xfrm>
            <a:off x="4780708" y="1749420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ECC8BCC-3AAD-41CA-86F9-D72990CA0B6E}"/>
              </a:ext>
            </a:extLst>
          </p:cNvPr>
          <p:cNvSpPr/>
          <p:nvPr/>
        </p:nvSpPr>
        <p:spPr>
          <a:xfrm>
            <a:off x="4780708" y="3063355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5C5E21C-15D8-4083-95EE-CD44E216A2A2}"/>
              </a:ext>
            </a:extLst>
          </p:cNvPr>
          <p:cNvSpPr txBox="1"/>
          <p:nvPr/>
        </p:nvSpPr>
        <p:spPr>
          <a:xfrm>
            <a:off x="451557" y="4560780"/>
            <a:ext cx="595903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1-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BA6F86B-F230-4CBF-9BD7-5AB8BA3497D4}"/>
              </a:ext>
            </a:extLst>
          </p:cNvPr>
          <p:cNvSpPr txBox="1"/>
          <p:nvPr/>
        </p:nvSpPr>
        <p:spPr>
          <a:xfrm>
            <a:off x="451557" y="5282079"/>
            <a:ext cx="595903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2-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BC2B8C1-F602-4327-813D-6FADC3980A94}"/>
              </a:ext>
            </a:extLst>
          </p:cNvPr>
          <p:cNvSpPr txBox="1"/>
          <p:nvPr/>
        </p:nvSpPr>
        <p:spPr>
          <a:xfrm>
            <a:off x="451557" y="5968787"/>
            <a:ext cx="595903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3-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91BDC7A1-F250-42B5-A2A7-7D21C79D9724}"/>
              </a:ext>
            </a:extLst>
          </p:cNvPr>
          <p:cNvSpPr/>
          <p:nvPr/>
        </p:nvSpPr>
        <p:spPr>
          <a:xfrm>
            <a:off x="1165894" y="5341248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F3F9CBAC-099D-4F32-B5B9-5EDC56A439B0}"/>
              </a:ext>
            </a:extLst>
          </p:cNvPr>
          <p:cNvSpPr/>
          <p:nvPr/>
        </p:nvSpPr>
        <p:spPr>
          <a:xfrm>
            <a:off x="1148337" y="4673549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1656C8C9-9960-4269-A71E-2EE2C918A249}"/>
              </a:ext>
            </a:extLst>
          </p:cNvPr>
          <p:cNvSpPr/>
          <p:nvPr/>
        </p:nvSpPr>
        <p:spPr>
          <a:xfrm>
            <a:off x="1148337" y="5987484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D515CFA-D4D4-4731-A459-F429319695B3}"/>
              </a:ext>
            </a:extLst>
          </p:cNvPr>
          <p:cNvSpPr txBox="1"/>
          <p:nvPr/>
        </p:nvSpPr>
        <p:spPr>
          <a:xfrm>
            <a:off x="8489968" y="3533637"/>
            <a:ext cx="595903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1-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129C95D-7BE6-4DD6-B159-0FE1E97B0D86}"/>
              </a:ext>
            </a:extLst>
          </p:cNvPr>
          <p:cNvSpPr txBox="1"/>
          <p:nvPr/>
        </p:nvSpPr>
        <p:spPr>
          <a:xfrm>
            <a:off x="8489968" y="4254936"/>
            <a:ext cx="595903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2-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9D21633-E8B7-491F-B4DB-3BADF8D50EE3}"/>
              </a:ext>
            </a:extLst>
          </p:cNvPr>
          <p:cNvSpPr txBox="1"/>
          <p:nvPr/>
        </p:nvSpPr>
        <p:spPr>
          <a:xfrm>
            <a:off x="8489968" y="4941644"/>
            <a:ext cx="595903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3-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721F55EA-61AD-4558-9767-614C5E635237}"/>
              </a:ext>
            </a:extLst>
          </p:cNvPr>
          <p:cNvSpPr/>
          <p:nvPr/>
        </p:nvSpPr>
        <p:spPr>
          <a:xfrm>
            <a:off x="9204305" y="4314105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EBB4243-9205-45C7-9E65-4E86BEC49053}"/>
              </a:ext>
            </a:extLst>
          </p:cNvPr>
          <p:cNvSpPr/>
          <p:nvPr/>
        </p:nvSpPr>
        <p:spPr>
          <a:xfrm>
            <a:off x="9186748" y="3646406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64DEFC44-E313-4A57-A6F2-5CE90A8E0D6B}"/>
              </a:ext>
            </a:extLst>
          </p:cNvPr>
          <p:cNvSpPr/>
          <p:nvPr/>
        </p:nvSpPr>
        <p:spPr>
          <a:xfrm>
            <a:off x="9186748" y="4960341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</p:spTree>
    <p:extLst>
      <p:ext uri="{BB962C8B-B14F-4D97-AF65-F5344CB8AC3E}">
        <p14:creationId xmlns:p14="http://schemas.microsoft.com/office/powerpoint/2010/main" val="3746070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E68C670-688F-4077-B6E4-AF6641E60951}"/>
              </a:ext>
            </a:extLst>
          </p:cNvPr>
          <p:cNvSpPr/>
          <p:nvPr/>
        </p:nvSpPr>
        <p:spPr>
          <a:xfrm>
            <a:off x="222706" y="722671"/>
            <a:ext cx="6133849" cy="5993809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615BEE-6F71-4DDB-8B06-A5FC6800C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693" y="141520"/>
            <a:ext cx="5691430" cy="840658"/>
          </a:xfrm>
        </p:spPr>
        <p:txBody>
          <a:bodyPr>
            <a:normAutofit/>
          </a:bodyPr>
          <a:lstStyle/>
          <a:p>
            <a:r>
              <a:rPr lang="en-US" dirty="0"/>
              <a:t>CALCULATE RESULTS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61774C0-0291-4CB8-A102-29974A670F2A}"/>
              </a:ext>
            </a:extLst>
          </p:cNvPr>
          <p:cNvSpPr/>
          <p:nvPr/>
        </p:nvSpPr>
        <p:spPr>
          <a:xfrm>
            <a:off x="310696" y="834528"/>
            <a:ext cx="1532769" cy="69553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FINANCIAL </a:t>
            </a:r>
          </a:p>
          <a:p>
            <a:pPr algn="ctr"/>
            <a:r>
              <a:rPr lang="en-US" dirty="0"/>
              <a:t>CAPABILITY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CA581B0-EE2E-4B3A-9398-8C9133C65C71}"/>
              </a:ext>
            </a:extLst>
          </p:cNvPr>
          <p:cNvSpPr/>
          <p:nvPr/>
        </p:nvSpPr>
        <p:spPr>
          <a:xfrm>
            <a:off x="4453587" y="3833418"/>
            <a:ext cx="1782015" cy="595137"/>
          </a:xfrm>
          <a:prstGeom prst="roundRect">
            <a:avLst/>
          </a:prstGeom>
          <a:solidFill>
            <a:srgbClr val="E8EC4E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CURRENT </a:t>
            </a:r>
          </a:p>
          <a:p>
            <a:pPr algn="ctr"/>
            <a:r>
              <a:rPr lang="en-US" dirty="0"/>
              <a:t>WORKLOAD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2A2615A-E55E-4965-824D-83E66065AD38}"/>
              </a:ext>
            </a:extLst>
          </p:cNvPr>
          <p:cNvSpPr/>
          <p:nvPr/>
        </p:nvSpPr>
        <p:spPr>
          <a:xfrm>
            <a:off x="2164057" y="954696"/>
            <a:ext cx="1806582" cy="451139"/>
          </a:xfrm>
          <a:prstGeom prst="roundRect">
            <a:avLst/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RESOURCES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0BC7593-1D76-4BD9-937F-F11BB5185045}"/>
              </a:ext>
            </a:extLst>
          </p:cNvPr>
          <p:cNvSpPr/>
          <p:nvPr/>
        </p:nvSpPr>
        <p:spPr>
          <a:xfrm>
            <a:off x="2552542" y="3727062"/>
            <a:ext cx="1641017" cy="75438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PAST </a:t>
            </a:r>
          </a:p>
          <a:p>
            <a:pPr algn="ctr"/>
            <a:r>
              <a:rPr lang="en-US" dirty="0"/>
              <a:t>EXPERIENCE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BFC6F3A-EB46-4257-8386-9432498040EF}"/>
              </a:ext>
            </a:extLst>
          </p:cNvPr>
          <p:cNvSpPr/>
          <p:nvPr/>
        </p:nvSpPr>
        <p:spPr>
          <a:xfrm>
            <a:off x="4138317" y="832497"/>
            <a:ext cx="1957683" cy="6955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PAST </a:t>
            </a:r>
          </a:p>
          <a:p>
            <a:pPr algn="ctr"/>
            <a:r>
              <a:rPr lang="en-US" dirty="0"/>
              <a:t>PERFORMANCE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33E80A0-5223-40B9-8FFD-DDE7C3A0341D}"/>
              </a:ext>
            </a:extLst>
          </p:cNvPr>
          <p:cNvSpPr/>
          <p:nvPr/>
        </p:nvSpPr>
        <p:spPr>
          <a:xfrm>
            <a:off x="310696" y="3753794"/>
            <a:ext cx="2011199" cy="754387"/>
          </a:xfrm>
          <a:prstGeom prst="roundRect">
            <a:avLst/>
          </a:prstGeom>
          <a:solidFill>
            <a:srgbClr val="79E38B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SAFETY </a:t>
            </a:r>
          </a:p>
          <a:p>
            <a:pPr algn="ctr"/>
            <a:r>
              <a:rPr lang="en-US" dirty="0"/>
              <a:t>PERFORMANCE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E4E0BB-6900-4D23-AD82-94FC3086C3D0}"/>
              </a:ext>
            </a:extLst>
          </p:cNvPr>
          <p:cNvSpPr txBox="1"/>
          <p:nvPr/>
        </p:nvSpPr>
        <p:spPr>
          <a:xfrm>
            <a:off x="7290452" y="964788"/>
            <a:ext cx="4174240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Multiply  (Combined Alternative Priorities from all criteria) with (Criteria Weight) to get the best tenderer according to AHP algorithm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02894CA-6F68-4142-B72B-F682DAF03E15}"/>
              </a:ext>
            </a:extLst>
          </p:cNvPr>
          <p:cNvSpPr/>
          <p:nvPr/>
        </p:nvSpPr>
        <p:spPr>
          <a:xfrm>
            <a:off x="422125" y="2404680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DD6DFB2-E3BB-49C5-A784-270FD33C09EC}"/>
              </a:ext>
            </a:extLst>
          </p:cNvPr>
          <p:cNvSpPr/>
          <p:nvPr/>
        </p:nvSpPr>
        <p:spPr>
          <a:xfrm>
            <a:off x="404568" y="1736981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E7C0292-6C1B-4440-BA9B-6EDEFF5781B2}"/>
              </a:ext>
            </a:extLst>
          </p:cNvPr>
          <p:cNvSpPr/>
          <p:nvPr/>
        </p:nvSpPr>
        <p:spPr>
          <a:xfrm>
            <a:off x="404568" y="3050916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F93B06C8-DBA9-4AA8-B02E-FB9A6FFBF287}"/>
              </a:ext>
            </a:extLst>
          </p:cNvPr>
          <p:cNvSpPr/>
          <p:nvPr/>
        </p:nvSpPr>
        <p:spPr>
          <a:xfrm>
            <a:off x="2239645" y="2401307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3FB90640-37F5-4A39-9520-221AC1574FA1}"/>
              </a:ext>
            </a:extLst>
          </p:cNvPr>
          <p:cNvSpPr/>
          <p:nvPr/>
        </p:nvSpPr>
        <p:spPr>
          <a:xfrm>
            <a:off x="2222088" y="1733608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ECC8BCC-3AAD-41CA-86F9-D72990CA0B6E}"/>
              </a:ext>
            </a:extLst>
          </p:cNvPr>
          <p:cNvSpPr/>
          <p:nvPr/>
        </p:nvSpPr>
        <p:spPr>
          <a:xfrm>
            <a:off x="2222088" y="3047543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91BDC7A1-F250-42B5-A2A7-7D21C79D9724}"/>
              </a:ext>
            </a:extLst>
          </p:cNvPr>
          <p:cNvSpPr/>
          <p:nvPr/>
        </p:nvSpPr>
        <p:spPr>
          <a:xfrm>
            <a:off x="414408" y="5436519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F3F9CBAC-099D-4F32-B5B9-5EDC56A439B0}"/>
              </a:ext>
            </a:extLst>
          </p:cNvPr>
          <p:cNvSpPr/>
          <p:nvPr/>
        </p:nvSpPr>
        <p:spPr>
          <a:xfrm>
            <a:off x="396851" y="4768820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1656C8C9-9960-4269-A71E-2EE2C918A249}"/>
              </a:ext>
            </a:extLst>
          </p:cNvPr>
          <p:cNvSpPr/>
          <p:nvPr/>
        </p:nvSpPr>
        <p:spPr>
          <a:xfrm>
            <a:off x="396851" y="6082755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721F55EA-61AD-4558-9767-614C5E635237}"/>
              </a:ext>
            </a:extLst>
          </p:cNvPr>
          <p:cNvSpPr/>
          <p:nvPr/>
        </p:nvSpPr>
        <p:spPr>
          <a:xfrm>
            <a:off x="4674660" y="5436519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EBB4243-9205-45C7-9E65-4E86BEC49053}"/>
              </a:ext>
            </a:extLst>
          </p:cNvPr>
          <p:cNvSpPr/>
          <p:nvPr/>
        </p:nvSpPr>
        <p:spPr>
          <a:xfrm>
            <a:off x="4657103" y="4768820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64DEFC44-E313-4A57-A6F2-5CE90A8E0D6B}"/>
              </a:ext>
            </a:extLst>
          </p:cNvPr>
          <p:cNvSpPr/>
          <p:nvPr/>
        </p:nvSpPr>
        <p:spPr>
          <a:xfrm>
            <a:off x="4657103" y="6082755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D511DC9-AA19-4D25-98C9-E7F632849B5E}"/>
              </a:ext>
            </a:extLst>
          </p:cNvPr>
          <p:cNvSpPr/>
          <p:nvPr/>
        </p:nvSpPr>
        <p:spPr>
          <a:xfrm>
            <a:off x="2566856" y="5430160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A45D3E1-FAD3-4F1F-8014-054958F96613}"/>
              </a:ext>
            </a:extLst>
          </p:cNvPr>
          <p:cNvSpPr/>
          <p:nvPr/>
        </p:nvSpPr>
        <p:spPr>
          <a:xfrm>
            <a:off x="2549299" y="4762461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5635EFE9-99E1-46CA-A200-9C21C8F192ED}"/>
              </a:ext>
            </a:extLst>
          </p:cNvPr>
          <p:cNvSpPr/>
          <p:nvPr/>
        </p:nvSpPr>
        <p:spPr>
          <a:xfrm>
            <a:off x="2549299" y="6076396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D2FEBCA-8139-44A8-9E97-83A667F6C7EC}"/>
              </a:ext>
            </a:extLst>
          </p:cNvPr>
          <p:cNvSpPr/>
          <p:nvPr/>
        </p:nvSpPr>
        <p:spPr>
          <a:xfrm>
            <a:off x="4414504" y="2383776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4B9CBA7C-EEBD-4787-A8F6-52E32E6B64AA}"/>
              </a:ext>
            </a:extLst>
          </p:cNvPr>
          <p:cNvSpPr/>
          <p:nvPr/>
        </p:nvSpPr>
        <p:spPr>
          <a:xfrm>
            <a:off x="4396947" y="1716077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D3936B69-E7B1-4FFC-98EA-0AB3B4614F17}"/>
              </a:ext>
            </a:extLst>
          </p:cNvPr>
          <p:cNvSpPr/>
          <p:nvPr/>
        </p:nvSpPr>
        <p:spPr>
          <a:xfrm>
            <a:off x="4396947" y="3030012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A0611C-4805-4EE5-969A-2C91B3B2D161}"/>
              </a:ext>
            </a:extLst>
          </p:cNvPr>
          <p:cNvSpPr txBox="1"/>
          <p:nvPr/>
        </p:nvSpPr>
        <p:spPr>
          <a:xfrm>
            <a:off x="6650149" y="3647774"/>
            <a:ext cx="14213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dirty="0"/>
              <a:t>X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F29CE9A9-F3BE-4090-8F64-347C3AD2F671}"/>
              </a:ext>
            </a:extLst>
          </p:cNvPr>
          <p:cNvSpPr/>
          <p:nvPr/>
        </p:nvSpPr>
        <p:spPr>
          <a:xfrm>
            <a:off x="8290639" y="3534786"/>
            <a:ext cx="1532769" cy="69553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FINANCIAL </a:t>
            </a:r>
          </a:p>
          <a:p>
            <a:pPr algn="ctr"/>
            <a:r>
              <a:rPr lang="en-US" dirty="0"/>
              <a:t>CAPABILITY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9DE6414C-62AF-46A4-BB1B-8C29E2EE3AC5}"/>
              </a:ext>
            </a:extLst>
          </p:cNvPr>
          <p:cNvSpPr/>
          <p:nvPr/>
        </p:nvSpPr>
        <p:spPr>
          <a:xfrm>
            <a:off x="10084503" y="4560233"/>
            <a:ext cx="1782015" cy="650282"/>
          </a:xfrm>
          <a:prstGeom prst="roundRect">
            <a:avLst/>
          </a:prstGeom>
          <a:solidFill>
            <a:srgbClr val="E8EC4E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CURRENT </a:t>
            </a:r>
          </a:p>
          <a:p>
            <a:pPr algn="ctr"/>
            <a:r>
              <a:rPr lang="en-US" dirty="0"/>
              <a:t>WORKLOAD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E842542F-A292-4D57-9309-DAF73AAB1310}"/>
              </a:ext>
            </a:extLst>
          </p:cNvPr>
          <p:cNvSpPr/>
          <p:nvPr/>
        </p:nvSpPr>
        <p:spPr>
          <a:xfrm>
            <a:off x="10417320" y="5662088"/>
            <a:ext cx="1551974" cy="451139"/>
          </a:xfrm>
          <a:prstGeom prst="roundRect">
            <a:avLst/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RESOURCES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41AC5616-5C42-4D31-A6D4-D1FC46073E42}"/>
              </a:ext>
            </a:extLst>
          </p:cNvPr>
          <p:cNvSpPr/>
          <p:nvPr/>
        </p:nvSpPr>
        <p:spPr>
          <a:xfrm>
            <a:off x="8279893" y="4508181"/>
            <a:ext cx="1641017" cy="75438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PAST </a:t>
            </a:r>
          </a:p>
          <a:p>
            <a:pPr algn="ctr"/>
            <a:r>
              <a:rPr lang="en-US" dirty="0"/>
              <a:t>EXPERIENCE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E48BA76A-B6FB-488E-BD8F-AE6451D69A18}"/>
              </a:ext>
            </a:extLst>
          </p:cNvPr>
          <p:cNvSpPr/>
          <p:nvPr/>
        </p:nvSpPr>
        <p:spPr>
          <a:xfrm>
            <a:off x="8262124" y="5509417"/>
            <a:ext cx="1957683" cy="6955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PAST </a:t>
            </a:r>
          </a:p>
          <a:p>
            <a:pPr algn="ctr"/>
            <a:r>
              <a:rPr lang="en-US" dirty="0"/>
              <a:t>PERFORMANCE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1A03439D-51A8-400B-8212-C15E2C69DD74}"/>
              </a:ext>
            </a:extLst>
          </p:cNvPr>
          <p:cNvSpPr/>
          <p:nvPr/>
        </p:nvSpPr>
        <p:spPr>
          <a:xfrm>
            <a:off x="9969912" y="3498682"/>
            <a:ext cx="2011199" cy="754387"/>
          </a:xfrm>
          <a:prstGeom prst="roundRect">
            <a:avLst/>
          </a:prstGeom>
          <a:solidFill>
            <a:srgbClr val="79E38B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SAFETY </a:t>
            </a:r>
          </a:p>
          <a:p>
            <a:pPr algn="ctr"/>
            <a:r>
              <a:rPr lang="en-US" dirty="0"/>
              <a:t>PERFORMANCE</a:t>
            </a:r>
          </a:p>
        </p:txBody>
      </p:sp>
    </p:spTree>
    <p:extLst>
      <p:ext uri="{BB962C8B-B14F-4D97-AF65-F5344CB8AC3E}">
        <p14:creationId xmlns:p14="http://schemas.microsoft.com/office/powerpoint/2010/main" val="2722262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761999" y="683664"/>
            <a:ext cx="10667998" cy="73050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Problem Statement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18">
            <a:extLst>
              <a:ext uri="{FF2B5EF4-FFF2-40B4-BE49-F238E27FC236}">
                <a16:creationId xmlns:a16="http://schemas.microsoft.com/office/drawing/2014/main" id="{2A8215D0-AC13-497D-AC1D-0C3D07C9BA62}"/>
              </a:ext>
            </a:extLst>
          </p:cNvPr>
          <p:cNvSpPr txBox="1">
            <a:spLocks/>
          </p:cNvSpPr>
          <p:nvPr/>
        </p:nvSpPr>
        <p:spPr>
          <a:xfrm>
            <a:off x="3403762" y="2336800"/>
            <a:ext cx="2548070" cy="3837535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83464" indent="-283464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Char char="–"/>
              <a:defRPr sz="18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83464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83464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Char char="–"/>
              <a:defRPr sz="1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83464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i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83464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83464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83464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83464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400" i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1800" dirty="0">
                <a:solidFill>
                  <a:schemeClr val="tx1"/>
                </a:solidFill>
              </a:rPr>
              <a:t>Too complicated to compare criteria using values using an algorithm manually without a system.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556D69-17FC-44BC-A81F-A6978CA26EF9}"/>
              </a:ext>
            </a:extLst>
          </p:cNvPr>
          <p:cNvSpPr/>
          <p:nvPr/>
        </p:nvSpPr>
        <p:spPr>
          <a:xfrm>
            <a:off x="1435100" y="1287167"/>
            <a:ext cx="3500676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ISSUES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338FDF-4344-43A6-9A3A-179187D46AFC}"/>
              </a:ext>
            </a:extLst>
          </p:cNvPr>
          <p:cNvSpPr/>
          <p:nvPr/>
        </p:nvSpPr>
        <p:spPr>
          <a:xfrm>
            <a:off x="215900" y="2336800"/>
            <a:ext cx="2692400" cy="3837535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15DB2B-523C-4A77-9932-B73A2131EE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01" y="2658653"/>
            <a:ext cx="1848499" cy="18764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557C5B-B424-443F-9C96-4171E98232AB}"/>
              </a:ext>
            </a:extLst>
          </p:cNvPr>
          <p:cNvSpPr txBox="1"/>
          <p:nvPr/>
        </p:nvSpPr>
        <p:spPr>
          <a:xfrm>
            <a:off x="215900" y="4827180"/>
            <a:ext cx="2616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Long amount of time to evaluate all the criteria from multiple tenderers.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E1235C-127C-4C85-AF5F-D770DB042F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3483094" y="2819396"/>
            <a:ext cx="2411391" cy="149860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B7A664E-A252-4DAE-B3F6-010023CF857B}"/>
              </a:ext>
            </a:extLst>
          </p:cNvPr>
          <p:cNvSpPr/>
          <p:nvPr/>
        </p:nvSpPr>
        <p:spPr>
          <a:xfrm>
            <a:off x="6252546" y="1274511"/>
            <a:ext cx="5329985" cy="83820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WHY ADDRESS THE ISSUES?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09C9E6-EB73-4A1B-BB46-0B53A05F261D}"/>
              </a:ext>
            </a:extLst>
          </p:cNvPr>
          <p:cNvSpPr/>
          <p:nvPr/>
        </p:nvSpPr>
        <p:spPr>
          <a:xfrm>
            <a:off x="6252546" y="2336800"/>
            <a:ext cx="2345354" cy="1752601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Shorten evaluation time.</a:t>
            </a:r>
          </a:p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D11E9A-0B48-40BE-B4B2-A24BB67620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823" y="2362200"/>
            <a:ext cx="1066800" cy="1066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A7A9A6B-52D2-4636-AD72-21E3C5637D96}"/>
              </a:ext>
            </a:extLst>
          </p:cNvPr>
          <p:cNvSpPr/>
          <p:nvPr/>
        </p:nvSpPr>
        <p:spPr>
          <a:xfrm>
            <a:off x="9237177" y="2336800"/>
            <a:ext cx="2345354" cy="1752601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Make less mistakes.</a:t>
            </a:r>
          </a:p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CB50C1C-1806-45ED-B47E-FF2DA6A12F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230" y="2362200"/>
            <a:ext cx="1229247" cy="121818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01D4012-8EF3-4B73-918A-C10A593928F5}"/>
              </a:ext>
            </a:extLst>
          </p:cNvPr>
          <p:cNvSpPr/>
          <p:nvPr/>
        </p:nvSpPr>
        <p:spPr>
          <a:xfrm>
            <a:off x="6252546" y="4421734"/>
            <a:ext cx="2345354" cy="1752601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More accurate results and values.</a:t>
            </a:r>
          </a:p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19B25BD-D005-45BA-9D45-C8D655B41FDF}"/>
              </a:ext>
            </a:extLst>
          </p:cNvPr>
          <p:cNvSpPr/>
          <p:nvPr/>
        </p:nvSpPr>
        <p:spPr>
          <a:xfrm>
            <a:off x="9237177" y="4421733"/>
            <a:ext cx="2345354" cy="1752601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/>
              <a:t>Compare tenderers per criterion.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94A0BDD0-C57A-47F7-8763-37847C285A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811" y="4535080"/>
            <a:ext cx="1056812" cy="1008556"/>
          </a:xfr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51D9EAF-E77E-42F7-8875-30D08679D8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314" y="4535080"/>
            <a:ext cx="839077" cy="62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822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15BEE-6F71-4DDB-8B06-A5FC6800C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693" y="141520"/>
            <a:ext cx="5691430" cy="840658"/>
          </a:xfrm>
        </p:spPr>
        <p:txBody>
          <a:bodyPr>
            <a:normAutofit fontScale="90000"/>
          </a:bodyPr>
          <a:lstStyle/>
          <a:p>
            <a:r>
              <a:rPr lang="en-US" dirty="0"/>
              <a:t>Best tenderer (goal)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F8C7065-1642-4DFE-BC97-6F7913BC077E}"/>
              </a:ext>
            </a:extLst>
          </p:cNvPr>
          <p:cNvSpPr txBox="1"/>
          <p:nvPr/>
        </p:nvSpPr>
        <p:spPr>
          <a:xfrm>
            <a:off x="3787599" y="3198608"/>
            <a:ext cx="781663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/>
              <a:t>1-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FF13EAB-CCCA-4B14-B693-15F8466DA961}"/>
              </a:ext>
            </a:extLst>
          </p:cNvPr>
          <p:cNvSpPr txBox="1"/>
          <p:nvPr/>
        </p:nvSpPr>
        <p:spPr>
          <a:xfrm>
            <a:off x="3787599" y="3919907"/>
            <a:ext cx="781663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/>
              <a:t>2-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F1FE58B-9D3E-4336-814E-C5042C1CBEE7}"/>
              </a:ext>
            </a:extLst>
          </p:cNvPr>
          <p:cNvSpPr txBox="1"/>
          <p:nvPr/>
        </p:nvSpPr>
        <p:spPr>
          <a:xfrm>
            <a:off x="3787599" y="4606615"/>
            <a:ext cx="781663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/>
              <a:t>3-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41D63BEC-BBDF-4E13-9C06-504A09A1CEC5}"/>
              </a:ext>
            </a:extLst>
          </p:cNvPr>
          <p:cNvSpPr/>
          <p:nvPr/>
        </p:nvSpPr>
        <p:spPr>
          <a:xfrm>
            <a:off x="4692217" y="4096699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1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AFE54599-6DBE-4F3B-976B-B47CA1602492}"/>
              </a:ext>
            </a:extLst>
          </p:cNvPr>
          <p:cNvSpPr/>
          <p:nvPr/>
        </p:nvSpPr>
        <p:spPr>
          <a:xfrm>
            <a:off x="4674660" y="3429000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3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C94F4728-CA71-4B30-A8F8-948DF51A7127}"/>
              </a:ext>
            </a:extLst>
          </p:cNvPr>
          <p:cNvSpPr/>
          <p:nvPr/>
        </p:nvSpPr>
        <p:spPr>
          <a:xfrm>
            <a:off x="4674660" y="4742935"/>
            <a:ext cx="1421340" cy="4511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Tenderer 2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5261306-E01F-4EC3-A8B7-0530AC1E9BAC}"/>
              </a:ext>
            </a:extLst>
          </p:cNvPr>
          <p:cNvSpPr txBox="1"/>
          <p:nvPr/>
        </p:nvSpPr>
        <p:spPr>
          <a:xfrm>
            <a:off x="3787599" y="1608318"/>
            <a:ext cx="417424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Final Result is obtained by ranking the best tenderer according to AHP</a:t>
            </a:r>
          </a:p>
        </p:txBody>
      </p:sp>
    </p:spTree>
    <p:extLst>
      <p:ext uri="{BB962C8B-B14F-4D97-AF65-F5344CB8AC3E}">
        <p14:creationId xmlns:p14="http://schemas.microsoft.com/office/powerpoint/2010/main" val="203417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73F0A3-4A75-4444-830E-932ECD9FAD11}"/>
              </a:ext>
            </a:extLst>
          </p:cNvPr>
          <p:cNvSpPr/>
          <p:nvPr/>
        </p:nvSpPr>
        <p:spPr>
          <a:xfrm>
            <a:off x="1851546" y="1760562"/>
            <a:ext cx="2583976" cy="955342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AHP Values Table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1CFCF1-D7C8-4177-9DAC-6F6710903CD8}"/>
              </a:ext>
            </a:extLst>
          </p:cNvPr>
          <p:cNvSpPr/>
          <p:nvPr/>
        </p:nvSpPr>
        <p:spPr>
          <a:xfrm>
            <a:off x="4799461" y="4954138"/>
            <a:ext cx="2583977" cy="955343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Engineer Expertise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AB405A-9AAD-4570-912B-D3544D27786D}"/>
              </a:ext>
            </a:extLst>
          </p:cNvPr>
          <p:cNvSpPr/>
          <p:nvPr/>
        </p:nvSpPr>
        <p:spPr>
          <a:xfrm>
            <a:off x="4799461" y="1760562"/>
            <a:ext cx="2583977" cy="2047165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Data set of tenders to be evaluated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DFA73D-AFAE-4335-8845-0120B8F3AAF0}"/>
              </a:ext>
            </a:extLst>
          </p:cNvPr>
          <p:cNvSpPr/>
          <p:nvPr/>
        </p:nvSpPr>
        <p:spPr>
          <a:xfrm>
            <a:off x="1851546" y="3227699"/>
            <a:ext cx="2583976" cy="2681782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System software with complete algorithm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4578C4-BFA9-4F64-AF78-DA68232AA264}"/>
              </a:ext>
            </a:extLst>
          </p:cNvPr>
          <p:cNvSpPr/>
          <p:nvPr/>
        </p:nvSpPr>
        <p:spPr>
          <a:xfrm>
            <a:off x="7747378" y="1760561"/>
            <a:ext cx="2583977" cy="955343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Computer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9D3350-4AA9-4476-A651-55813EEC0A66}"/>
              </a:ext>
            </a:extLst>
          </p:cNvPr>
          <p:cNvSpPr/>
          <p:nvPr/>
        </p:nvSpPr>
        <p:spPr>
          <a:xfrm>
            <a:off x="7747378" y="3807727"/>
            <a:ext cx="2583977" cy="2047165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System Developer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CBCE842-D267-45A9-8B91-63C6545B6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1282" y="293424"/>
            <a:ext cx="8610600" cy="955342"/>
          </a:xfrm>
        </p:spPr>
        <p:txBody>
          <a:bodyPr/>
          <a:lstStyle/>
          <a:p>
            <a:r>
              <a:rPr lang="en-US" dirty="0"/>
              <a:t>Experiment setup</a:t>
            </a:r>
          </a:p>
        </p:txBody>
      </p:sp>
    </p:spTree>
    <p:extLst>
      <p:ext uri="{BB962C8B-B14F-4D97-AF65-F5344CB8AC3E}">
        <p14:creationId xmlns:p14="http://schemas.microsoft.com/office/powerpoint/2010/main" val="1103336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70AD8-3859-4323-9764-32BE51791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2666915"/>
            <a:ext cx="8610600" cy="1293028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Result analysis</a:t>
            </a:r>
            <a:br>
              <a:rPr lang="en-US" dirty="0"/>
            </a:br>
            <a:r>
              <a:rPr lang="en-US" dirty="0"/>
              <a:t>(data by expert – JKR Engineer)</a:t>
            </a:r>
          </a:p>
        </p:txBody>
      </p:sp>
    </p:spTree>
    <p:extLst>
      <p:ext uri="{BB962C8B-B14F-4D97-AF65-F5344CB8AC3E}">
        <p14:creationId xmlns:p14="http://schemas.microsoft.com/office/powerpoint/2010/main" val="2557979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815A3-9466-410D-A365-E79193C68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1511" y="259406"/>
            <a:ext cx="8610600" cy="1293028"/>
          </a:xfrm>
        </p:spPr>
        <p:txBody>
          <a:bodyPr/>
          <a:lstStyle/>
          <a:p>
            <a:r>
              <a:rPr lang="en-US" dirty="0"/>
              <a:t>Pair-Wise Comparison of criteria (C)</a:t>
            </a:r>
          </a:p>
        </p:txBody>
      </p:sp>
      <p:pic>
        <p:nvPicPr>
          <p:cNvPr id="5" name="Picture 4" descr="A close up of a computer&#10;&#10;Description automatically generated">
            <a:extLst>
              <a:ext uri="{FF2B5EF4-FFF2-40B4-BE49-F238E27FC236}">
                <a16:creationId xmlns:a16="http://schemas.microsoft.com/office/drawing/2014/main" id="{8D82414B-2CD9-45B1-8F9E-C066D679E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362" y="1661963"/>
            <a:ext cx="9145276" cy="495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83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F34E1-C043-40B3-B2F5-4F104B00E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628" y="227345"/>
            <a:ext cx="8610600" cy="1293028"/>
          </a:xfrm>
        </p:spPr>
        <p:txBody>
          <a:bodyPr/>
          <a:lstStyle/>
          <a:p>
            <a:r>
              <a:rPr lang="en-US" dirty="0"/>
              <a:t>Criteria weight (w)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9184D8F-07E9-4938-B265-C340B54E6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504" y="1395991"/>
            <a:ext cx="5778992" cy="529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0060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7374B-147F-4D52-A264-ED230A72D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088" y="1059542"/>
            <a:ext cx="5388429" cy="1714538"/>
          </a:xfrm>
        </p:spPr>
        <p:txBody>
          <a:bodyPr/>
          <a:lstStyle/>
          <a:p>
            <a:r>
              <a:rPr lang="en-US" dirty="0"/>
              <a:t>Consistency test </a:t>
            </a:r>
            <a:br>
              <a:rPr lang="en-US" dirty="0"/>
            </a:br>
            <a:r>
              <a:rPr lang="en-US" dirty="0"/>
              <a:t>of table c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BB1595B-73E2-4374-A194-A1EAFA969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428" y="0"/>
            <a:ext cx="3971824" cy="6838703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3029465A-E88C-46D5-8EAE-4A5520CF1C5D}"/>
              </a:ext>
            </a:extLst>
          </p:cNvPr>
          <p:cNvSpPr txBox="1">
            <a:spLocks/>
          </p:cNvSpPr>
          <p:nvPr/>
        </p:nvSpPr>
        <p:spPr>
          <a:xfrm>
            <a:off x="304088" y="3101626"/>
            <a:ext cx="5388429" cy="33862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70000"/>
              </a:lnSpc>
            </a:pPr>
            <a:r>
              <a:rPr lang="en-US" sz="1600" dirty="0">
                <a:latin typeface="+mn-lt"/>
              </a:rPr>
              <a:t>Consistency ratio (</a:t>
            </a:r>
            <a:r>
              <a:rPr lang="en-US" sz="1600" dirty="0" err="1">
                <a:latin typeface="+mn-lt"/>
              </a:rPr>
              <a:t>cr</a:t>
            </a:r>
            <a:r>
              <a:rPr lang="en-US" sz="1600" dirty="0">
                <a:latin typeface="+mn-lt"/>
              </a:rPr>
              <a:t>) for table c is below 0.1 which means that the comparison of criteria in table c is consistent.</a:t>
            </a:r>
          </a:p>
          <a:p>
            <a:pPr algn="just">
              <a:lnSpc>
                <a:spcPct val="170000"/>
              </a:lnSpc>
            </a:pPr>
            <a:endParaRPr lang="en-US" sz="1600" dirty="0">
              <a:latin typeface="+mn-lt"/>
            </a:endParaRPr>
          </a:p>
          <a:p>
            <a:pPr algn="just">
              <a:lnSpc>
                <a:spcPct val="170000"/>
              </a:lnSpc>
            </a:pPr>
            <a:r>
              <a:rPr lang="en-US" sz="1600" dirty="0">
                <a:latin typeface="+mn-lt"/>
              </a:rPr>
              <a:t>consistency test window interface are plain and simple as shown on the picture at the right since this test is a display of outputs and involved no inputs from the user.</a:t>
            </a:r>
          </a:p>
          <a:p>
            <a:pPr algn="just"/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5180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815A3-9466-410D-A365-E79193C68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829" y="259406"/>
            <a:ext cx="9686282" cy="129302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Pair-Wise Comparison of alternative for financial capability (</a:t>
            </a:r>
            <a:r>
              <a:rPr lang="en-US" dirty="0" err="1"/>
              <a:t>fC</a:t>
            </a:r>
            <a:r>
              <a:rPr lang="en-US" dirty="0"/>
              <a:t>)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770CD87E-213E-44A5-9ED9-AE4DC47100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55" y="1716511"/>
            <a:ext cx="10488489" cy="508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6934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7374B-147F-4D52-A264-ED230A72D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088" y="1059542"/>
            <a:ext cx="5388429" cy="1714538"/>
          </a:xfrm>
        </p:spPr>
        <p:txBody>
          <a:bodyPr/>
          <a:lstStyle/>
          <a:p>
            <a:r>
              <a:rPr lang="en-US" dirty="0"/>
              <a:t>Consistency test </a:t>
            </a:r>
            <a:br>
              <a:rPr lang="en-US" dirty="0"/>
            </a:br>
            <a:r>
              <a:rPr lang="en-US" dirty="0"/>
              <a:t>of table fc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029465A-E88C-46D5-8EAE-4A5520CF1C5D}"/>
              </a:ext>
            </a:extLst>
          </p:cNvPr>
          <p:cNvSpPr txBox="1">
            <a:spLocks/>
          </p:cNvSpPr>
          <p:nvPr/>
        </p:nvSpPr>
        <p:spPr>
          <a:xfrm>
            <a:off x="304088" y="3101625"/>
            <a:ext cx="5388429" cy="181871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en-US" sz="1600" dirty="0">
                <a:latin typeface="+mn-lt"/>
              </a:rPr>
              <a:t>consistency ratio (</a:t>
            </a:r>
            <a:r>
              <a:rPr lang="en-US" sz="1600" dirty="0" err="1">
                <a:latin typeface="+mn-lt"/>
              </a:rPr>
              <a:t>cr</a:t>
            </a:r>
            <a:r>
              <a:rPr lang="en-US" sz="1600" dirty="0">
                <a:latin typeface="+mn-lt"/>
              </a:rPr>
              <a:t>) is &lt; 0.1</a:t>
            </a:r>
          </a:p>
          <a:p>
            <a:pPr algn="ctr">
              <a:lnSpc>
                <a:spcPct val="170000"/>
              </a:lnSpc>
            </a:pPr>
            <a:endParaRPr lang="en-US" sz="1600" dirty="0">
              <a:latin typeface="+mn-lt"/>
            </a:endParaRPr>
          </a:p>
          <a:p>
            <a:pPr algn="ctr">
              <a:lnSpc>
                <a:spcPct val="170000"/>
              </a:lnSpc>
            </a:pPr>
            <a:r>
              <a:rPr lang="en-US" sz="1600" dirty="0">
                <a:latin typeface="+mn-lt"/>
              </a:rPr>
              <a:t>Consistent!</a:t>
            </a:r>
          </a:p>
          <a:p>
            <a:pPr algn="just"/>
            <a:endParaRPr lang="en-US" sz="1600" dirty="0">
              <a:latin typeface="+mn-lt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74B5651A-81D4-4DA2-87C7-3C950E65F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944" y="0"/>
            <a:ext cx="36112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244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815A3-9466-410D-A365-E79193C68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829" y="259406"/>
            <a:ext cx="9686282" cy="129302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Pair-Wise Comparison of alternative for past performance (pp)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41C8C08-4FC9-44CE-80F7-7D5539385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82" y="1799519"/>
            <a:ext cx="10469436" cy="505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07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7374B-147F-4D52-A264-ED230A72D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088" y="1059542"/>
            <a:ext cx="5388429" cy="1714538"/>
          </a:xfrm>
        </p:spPr>
        <p:txBody>
          <a:bodyPr/>
          <a:lstStyle/>
          <a:p>
            <a:r>
              <a:rPr lang="en-US" dirty="0"/>
              <a:t>Consistency test </a:t>
            </a:r>
            <a:br>
              <a:rPr lang="en-US" dirty="0"/>
            </a:br>
            <a:r>
              <a:rPr lang="en-US" dirty="0"/>
              <a:t>of table pp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588F4A1-7475-488A-B721-9B0599975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942" y="-17927"/>
            <a:ext cx="3355715" cy="687592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AF3DD00-9184-4CC1-ADC9-E001C5AAF55F}"/>
              </a:ext>
            </a:extLst>
          </p:cNvPr>
          <p:cNvSpPr txBox="1">
            <a:spLocks/>
          </p:cNvSpPr>
          <p:nvPr/>
        </p:nvSpPr>
        <p:spPr>
          <a:xfrm>
            <a:off x="304088" y="3174562"/>
            <a:ext cx="5388429" cy="181871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en-US" sz="1600" dirty="0">
                <a:latin typeface="+mn-lt"/>
              </a:rPr>
              <a:t>consistency ratio (</a:t>
            </a:r>
            <a:r>
              <a:rPr lang="en-US" sz="1600" dirty="0" err="1">
                <a:latin typeface="+mn-lt"/>
              </a:rPr>
              <a:t>cr</a:t>
            </a:r>
            <a:r>
              <a:rPr lang="en-US" sz="1600" dirty="0">
                <a:latin typeface="+mn-lt"/>
              </a:rPr>
              <a:t>) is &lt; 0.1</a:t>
            </a:r>
          </a:p>
          <a:p>
            <a:pPr algn="ctr">
              <a:lnSpc>
                <a:spcPct val="170000"/>
              </a:lnSpc>
            </a:pPr>
            <a:endParaRPr lang="en-US" sz="1600" dirty="0">
              <a:latin typeface="+mn-lt"/>
            </a:endParaRPr>
          </a:p>
          <a:p>
            <a:pPr algn="ctr">
              <a:lnSpc>
                <a:spcPct val="170000"/>
              </a:lnSpc>
            </a:pPr>
            <a:r>
              <a:rPr lang="en-US" sz="1600" dirty="0">
                <a:latin typeface="+mn-lt"/>
              </a:rPr>
              <a:t>Consistent!</a:t>
            </a:r>
          </a:p>
          <a:p>
            <a:pPr algn="just"/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5413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0136" y="566769"/>
            <a:ext cx="8610600" cy="1293028"/>
          </a:xfrm>
        </p:spPr>
        <p:txBody>
          <a:bodyPr>
            <a:normAutofit/>
          </a:bodyPr>
          <a:lstStyle/>
          <a:p>
            <a:r>
              <a:rPr lang="en-US" dirty="0"/>
              <a:t>Objectives</a:t>
            </a:r>
            <a:br>
              <a:rPr lang="en-US" dirty="0"/>
            </a:b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2B6F50-DDC5-414A-BDD8-B82CFF3F3299}"/>
              </a:ext>
            </a:extLst>
          </p:cNvPr>
          <p:cNvSpPr/>
          <p:nvPr/>
        </p:nvSpPr>
        <p:spPr>
          <a:xfrm>
            <a:off x="98250" y="1808356"/>
            <a:ext cx="3767164" cy="4482875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1- To identify requirements in evaluating and analyzing the tender.</a:t>
            </a:r>
          </a:p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46328E-3A1A-46E5-BAAB-AB037BDB9A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41" y="2223261"/>
            <a:ext cx="2341659" cy="17562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BCFABA9-8DE4-4818-8EF5-12789BD89698}"/>
              </a:ext>
            </a:extLst>
          </p:cNvPr>
          <p:cNvSpPr/>
          <p:nvPr/>
        </p:nvSpPr>
        <p:spPr>
          <a:xfrm>
            <a:off x="4198850" y="1808356"/>
            <a:ext cx="3767164" cy="4482875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2- To develop a prototype system with complete rules, criteria and algorithm.</a:t>
            </a:r>
          </a:p>
          <a:p>
            <a:pPr algn="ctr"/>
            <a:endParaRPr lang="en-US" dirty="0"/>
          </a:p>
        </p:txBody>
      </p:sp>
      <p:pic>
        <p:nvPicPr>
          <p:cNvPr id="7" name="Picture 6" descr="A screenshot of a video game&#10;&#10;Description automatically generated">
            <a:extLst>
              <a:ext uri="{FF2B5EF4-FFF2-40B4-BE49-F238E27FC236}">
                <a16:creationId xmlns:a16="http://schemas.microsoft.com/office/drawing/2014/main" id="{9F57A915-EFC2-464C-95CF-74271E43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562" y="2376228"/>
            <a:ext cx="3067740" cy="14503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F0258CC-0AB9-4D0C-9332-78C05C5FA311}"/>
              </a:ext>
            </a:extLst>
          </p:cNvPr>
          <p:cNvSpPr/>
          <p:nvPr/>
        </p:nvSpPr>
        <p:spPr>
          <a:xfrm>
            <a:off x="8299450" y="1808356"/>
            <a:ext cx="3767163" cy="4482875"/>
          </a:xfrm>
          <a:prstGeom prst="rect">
            <a:avLst/>
          </a:prstGeom>
          <a:ln w="38100">
            <a:solidFill>
              <a:schemeClr val="accent5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2400" dirty="0"/>
              <a:t>3- To evaluate the functions of the system by expert accuracy test and user testing.</a:t>
            </a:r>
          </a:p>
          <a:p>
            <a:pPr algn="ctr"/>
            <a:endParaRPr lang="en-US" dirty="0"/>
          </a:p>
        </p:txBody>
      </p:sp>
      <p:pic>
        <p:nvPicPr>
          <p:cNvPr id="12" name="Picture 11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2651AD41-903D-4628-A5CA-A90DF78339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448" y="1859797"/>
            <a:ext cx="2413000" cy="251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0704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815A3-9466-410D-A365-E79193C68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829" y="259406"/>
            <a:ext cx="9686282" cy="129302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Pair-Wise Comparison of alternative for past experience (pe)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17E58BE4-1BA0-439E-9763-C312B71A9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16" y="2168851"/>
            <a:ext cx="10469436" cy="442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561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7374B-147F-4D52-A264-ED230A72D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088" y="1059542"/>
            <a:ext cx="5388429" cy="1714538"/>
          </a:xfrm>
        </p:spPr>
        <p:txBody>
          <a:bodyPr/>
          <a:lstStyle/>
          <a:p>
            <a:r>
              <a:rPr lang="en-US" dirty="0"/>
              <a:t>Consistency test </a:t>
            </a:r>
            <a:br>
              <a:rPr lang="en-US" dirty="0"/>
            </a:br>
            <a:r>
              <a:rPr lang="en-US" dirty="0"/>
              <a:t>of table pe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F3DD00-9184-4CC1-ADC9-E001C5AAF55F}"/>
              </a:ext>
            </a:extLst>
          </p:cNvPr>
          <p:cNvSpPr txBox="1">
            <a:spLocks/>
          </p:cNvSpPr>
          <p:nvPr/>
        </p:nvSpPr>
        <p:spPr>
          <a:xfrm>
            <a:off x="304088" y="3174562"/>
            <a:ext cx="5388429" cy="181871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en-US" sz="1600" dirty="0">
                <a:latin typeface="+mn-lt"/>
              </a:rPr>
              <a:t>consistency ratio (</a:t>
            </a:r>
            <a:r>
              <a:rPr lang="en-US" sz="1600" dirty="0" err="1">
                <a:latin typeface="+mn-lt"/>
              </a:rPr>
              <a:t>cr</a:t>
            </a:r>
            <a:r>
              <a:rPr lang="en-US" sz="1600" dirty="0">
                <a:latin typeface="+mn-lt"/>
              </a:rPr>
              <a:t>) is &lt; 0.1</a:t>
            </a:r>
          </a:p>
          <a:p>
            <a:pPr algn="ctr">
              <a:lnSpc>
                <a:spcPct val="170000"/>
              </a:lnSpc>
            </a:pPr>
            <a:endParaRPr lang="en-US" sz="1600" dirty="0">
              <a:latin typeface="+mn-lt"/>
            </a:endParaRPr>
          </a:p>
          <a:p>
            <a:pPr algn="ctr">
              <a:lnSpc>
                <a:spcPct val="170000"/>
              </a:lnSpc>
            </a:pPr>
            <a:r>
              <a:rPr lang="en-US" sz="1600" dirty="0">
                <a:latin typeface="+mn-lt"/>
              </a:rPr>
              <a:t>Consistent!</a:t>
            </a:r>
          </a:p>
          <a:p>
            <a:pPr algn="just"/>
            <a:endParaRPr lang="en-US" sz="1600" dirty="0">
              <a:latin typeface="+mn-lt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DF2275A-1B43-49C9-9329-B653E11B7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055" y="16366"/>
            <a:ext cx="3544401" cy="683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558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815A3-9466-410D-A365-E79193C68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829" y="259406"/>
            <a:ext cx="9686282" cy="129302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Pair-Wise Comparison of alternative for resources (re)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5DB9AD7-0567-46F1-B1AA-77CC52032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08" y="1780466"/>
            <a:ext cx="10450383" cy="507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679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7374B-147F-4D52-A264-ED230A72D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088" y="1059542"/>
            <a:ext cx="5388429" cy="1714538"/>
          </a:xfrm>
        </p:spPr>
        <p:txBody>
          <a:bodyPr/>
          <a:lstStyle/>
          <a:p>
            <a:r>
              <a:rPr lang="en-US" dirty="0"/>
              <a:t>Consistency test </a:t>
            </a:r>
            <a:br>
              <a:rPr lang="en-US" dirty="0"/>
            </a:br>
            <a:r>
              <a:rPr lang="en-US" dirty="0"/>
              <a:t>of table 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F3DD00-9184-4CC1-ADC9-E001C5AAF55F}"/>
              </a:ext>
            </a:extLst>
          </p:cNvPr>
          <p:cNvSpPr txBox="1">
            <a:spLocks/>
          </p:cNvSpPr>
          <p:nvPr/>
        </p:nvSpPr>
        <p:spPr>
          <a:xfrm>
            <a:off x="304088" y="3174562"/>
            <a:ext cx="5388429" cy="181871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en-US" sz="1600" dirty="0">
                <a:latin typeface="+mn-lt"/>
              </a:rPr>
              <a:t>consistency ratio (</a:t>
            </a:r>
            <a:r>
              <a:rPr lang="en-US" sz="1600" dirty="0" err="1">
                <a:latin typeface="+mn-lt"/>
              </a:rPr>
              <a:t>cr</a:t>
            </a:r>
            <a:r>
              <a:rPr lang="en-US" sz="1600" dirty="0">
                <a:latin typeface="+mn-lt"/>
              </a:rPr>
              <a:t>) is &lt; 0.1</a:t>
            </a:r>
          </a:p>
          <a:p>
            <a:pPr algn="ctr">
              <a:lnSpc>
                <a:spcPct val="170000"/>
              </a:lnSpc>
            </a:pPr>
            <a:endParaRPr lang="en-US" sz="1600" dirty="0">
              <a:latin typeface="+mn-lt"/>
            </a:endParaRPr>
          </a:p>
          <a:p>
            <a:pPr algn="ctr">
              <a:lnSpc>
                <a:spcPct val="170000"/>
              </a:lnSpc>
            </a:pPr>
            <a:r>
              <a:rPr lang="en-US" sz="1600" dirty="0">
                <a:latin typeface="+mn-lt"/>
              </a:rPr>
              <a:t>Consistent!</a:t>
            </a:r>
          </a:p>
          <a:p>
            <a:pPr algn="just"/>
            <a:endParaRPr lang="en-US" sz="1600" dirty="0">
              <a:latin typeface="+mn-lt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DDDCAA9-2DCA-434C-9E12-966E660C1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485" y="-1"/>
            <a:ext cx="3515372" cy="686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4025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815A3-9466-410D-A365-E79193C68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829" y="259406"/>
            <a:ext cx="9686282" cy="129302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Pair-Wise Comparison of alternative for current workload (</a:t>
            </a:r>
            <a:r>
              <a:rPr lang="en-US" dirty="0" err="1"/>
              <a:t>cw</a:t>
            </a:r>
            <a:r>
              <a:rPr lang="en-US" dirty="0"/>
              <a:t>)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1070ED99-2B49-480F-98B3-66507FD68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45" y="1673779"/>
            <a:ext cx="10459910" cy="504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0535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7374B-147F-4D52-A264-ED230A72D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088" y="1059542"/>
            <a:ext cx="5388429" cy="1714538"/>
          </a:xfrm>
        </p:spPr>
        <p:txBody>
          <a:bodyPr/>
          <a:lstStyle/>
          <a:p>
            <a:r>
              <a:rPr lang="en-US" dirty="0"/>
              <a:t>Consistency test </a:t>
            </a:r>
            <a:br>
              <a:rPr lang="en-US" dirty="0"/>
            </a:br>
            <a:r>
              <a:rPr lang="en-US" dirty="0"/>
              <a:t>of table </a:t>
            </a:r>
            <a:r>
              <a:rPr lang="en-US" dirty="0" err="1"/>
              <a:t>cw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F3DD00-9184-4CC1-ADC9-E001C5AAF55F}"/>
              </a:ext>
            </a:extLst>
          </p:cNvPr>
          <p:cNvSpPr txBox="1">
            <a:spLocks/>
          </p:cNvSpPr>
          <p:nvPr/>
        </p:nvSpPr>
        <p:spPr>
          <a:xfrm>
            <a:off x="304088" y="3174562"/>
            <a:ext cx="5388429" cy="181871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en-US" sz="1600" dirty="0">
                <a:latin typeface="+mn-lt"/>
              </a:rPr>
              <a:t>consistency ratio (</a:t>
            </a:r>
            <a:r>
              <a:rPr lang="en-US" sz="1600" dirty="0" err="1">
                <a:latin typeface="+mn-lt"/>
              </a:rPr>
              <a:t>cr</a:t>
            </a:r>
            <a:r>
              <a:rPr lang="en-US" sz="1600" dirty="0">
                <a:latin typeface="+mn-lt"/>
              </a:rPr>
              <a:t>) is &lt; 0.1</a:t>
            </a:r>
          </a:p>
          <a:p>
            <a:pPr algn="ctr">
              <a:lnSpc>
                <a:spcPct val="170000"/>
              </a:lnSpc>
            </a:pPr>
            <a:endParaRPr lang="en-US" sz="1600" dirty="0">
              <a:latin typeface="+mn-lt"/>
            </a:endParaRPr>
          </a:p>
          <a:p>
            <a:pPr algn="ctr">
              <a:lnSpc>
                <a:spcPct val="170000"/>
              </a:lnSpc>
            </a:pPr>
            <a:r>
              <a:rPr lang="en-US" sz="1600" dirty="0">
                <a:latin typeface="+mn-lt"/>
              </a:rPr>
              <a:t>Consistent!</a:t>
            </a:r>
          </a:p>
          <a:p>
            <a:pPr algn="just"/>
            <a:endParaRPr lang="en-US" sz="1600" dirty="0">
              <a:latin typeface="+mn-lt"/>
            </a:endParaRPr>
          </a:p>
        </p:txBody>
      </p:sp>
      <p:pic>
        <p:nvPicPr>
          <p:cNvPr id="4" name="Picture 3" descr="A picture containing holding&#10;&#10;Description automatically generated">
            <a:extLst>
              <a:ext uri="{FF2B5EF4-FFF2-40B4-BE49-F238E27FC236}">
                <a16:creationId xmlns:a16="http://schemas.microsoft.com/office/drawing/2014/main" id="{6BDCE483-DFB6-42B5-8951-EA45A6B70E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485" y="0"/>
            <a:ext cx="35460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243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815A3-9466-410D-A365-E79193C68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829" y="259406"/>
            <a:ext cx="9686282" cy="129302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Pair-Wise Comparison of alternative for safety performance (</a:t>
            </a:r>
            <a:r>
              <a:rPr lang="en-US" dirty="0" err="1"/>
              <a:t>sp</a:t>
            </a:r>
            <a:r>
              <a:rPr lang="en-US" dirty="0"/>
              <a:t>)</a:t>
            </a: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1C142A94-37D5-4A7F-AF04-4FD33C96D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98" y="1587745"/>
            <a:ext cx="10421804" cy="501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0807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7374B-147F-4D52-A264-ED230A72D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088" y="1059542"/>
            <a:ext cx="5388429" cy="1714538"/>
          </a:xfrm>
        </p:spPr>
        <p:txBody>
          <a:bodyPr/>
          <a:lstStyle/>
          <a:p>
            <a:r>
              <a:rPr lang="en-US" dirty="0"/>
              <a:t>Consistency test </a:t>
            </a:r>
            <a:br>
              <a:rPr lang="en-US" dirty="0"/>
            </a:br>
            <a:r>
              <a:rPr lang="en-US" dirty="0"/>
              <a:t>of table </a:t>
            </a:r>
            <a:r>
              <a:rPr lang="en-US" dirty="0" err="1"/>
              <a:t>sp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F3DD00-9184-4CC1-ADC9-E001C5AAF55F}"/>
              </a:ext>
            </a:extLst>
          </p:cNvPr>
          <p:cNvSpPr txBox="1">
            <a:spLocks/>
          </p:cNvSpPr>
          <p:nvPr/>
        </p:nvSpPr>
        <p:spPr>
          <a:xfrm>
            <a:off x="304088" y="3174562"/>
            <a:ext cx="5388429" cy="181871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en-US" sz="1600" dirty="0">
                <a:latin typeface="+mn-lt"/>
              </a:rPr>
              <a:t>consistency ratio (</a:t>
            </a:r>
            <a:r>
              <a:rPr lang="en-US" sz="1600" dirty="0" err="1">
                <a:latin typeface="+mn-lt"/>
              </a:rPr>
              <a:t>cr</a:t>
            </a:r>
            <a:r>
              <a:rPr lang="en-US" sz="1600" dirty="0">
                <a:latin typeface="+mn-lt"/>
              </a:rPr>
              <a:t>) is &lt; 0.1</a:t>
            </a:r>
          </a:p>
          <a:p>
            <a:pPr algn="ctr">
              <a:lnSpc>
                <a:spcPct val="170000"/>
              </a:lnSpc>
            </a:pPr>
            <a:endParaRPr lang="en-US" sz="1600" dirty="0">
              <a:latin typeface="+mn-lt"/>
            </a:endParaRPr>
          </a:p>
          <a:p>
            <a:pPr algn="ctr">
              <a:lnSpc>
                <a:spcPct val="170000"/>
              </a:lnSpc>
            </a:pPr>
            <a:r>
              <a:rPr lang="en-US" sz="1600" dirty="0">
                <a:latin typeface="+mn-lt"/>
              </a:rPr>
              <a:t>Consistent!</a:t>
            </a:r>
          </a:p>
          <a:p>
            <a:pPr algn="just"/>
            <a:endParaRPr lang="en-US" sz="1600" dirty="0">
              <a:latin typeface="+mn-lt"/>
            </a:endParaRPr>
          </a:p>
        </p:txBody>
      </p:sp>
      <p:pic>
        <p:nvPicPr>
          <p:cNvPr id="8" name="Picture 7" descr="A picture containing holding&#10;&#10;Description automatically generated">
            <a:extLst>
              <a:ext uri="{FF2B5EF4-FFF2-40B4-BE49-F238E27FC236}">
                <a16:creationId xmlns:a16="http://schemas.microsoft.com/office/drawing/2014/main" id="{EFF2719C-58FB-4949-B973-FD1883D39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069" y="0"/>
            <a:ext cx="3346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5778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815A3-9466-410D-A365-E79193C68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829" y="259406"/>
            <a:ext cx="9686282" cy="129302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Final result</a:t>
            </a: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139CAC6B-3A5E-4A44-ADF3-C6BAF563C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351" y="1552434"/>
            <a:ext cx="4659298" cy="497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378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19B29-C67E-4497-9767-153B46C34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8030" y="152174"/>
            <a:ext cx="4753970" cy="3532722"/>
          </a:xfrm>
        </p:spPr>
        <p:txBody>
          <a:bodyPr/>
          <a:lstStyle/>
          <a:p>
            <a:r>
              <a:rPr lang="en-US" dirty="0"/>
              <a:t>Expert’s manual comparison without using system and </a:t>
            </a:r>
            <a:r>
              <a:rPr lang="en-US" dirty="0" err="1"/>
              <a:t>ahp</a:t>
            </a:r>
            <a:r>
              <a:rPr lang="en-US" dirty="0"/>
              <a:t> algorithm</a:t>
            </a:r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DC9B0DFE-9267-45FF-B883-54C798379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71257"/>
            <a:ext cx="7596943" cy="1012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25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Project Scope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This project will grant a construction contract to the best tenderer company that applied for it based on six criteria; </a:t>
            </a:r>
            <a:r>
              <a:rPr lang="en-US" sz="2200" dirty="0">
                <a:solidFill>
                  <a:srgbClr val="FF0000"/>
                </a:solidFill>
              </a:rPr>
              <a:t>financial capability</a:t>
            </a:r>
            <a:r>
              <a:rPr lang="en-US" sz="2200" dirty="0"/>
              <a:t>, </a:t>
            </a:r>
            <a:r>
              <a:rPr lang="en-US" sz="2200" dirty="0">
                <a:solidFill>
                  <a:srgbClr val="FF0000"/>
                </a:solidFill>
              </a:rPr>
              <a:t>past performance</a:t>
            </a:r>
            <a:r>
              <a:rPr lang="en-US" sz="2200" dirty="0"/>
              <a:t>,</a:t>
            </a:r>
            <a:r>
              <a:rPr lang="en-US" sz="2200" dirty="0">
                <a:solidFill>
                  <a:srgbClr val="FF0000"/>
                </a:solidFill>
              </a:rPr>
              <a:t> past experience</a:t>
            </a:r>
            <a:r>
              <a:rPr lang="en-US" sz="2200" dirty="0"/>
              <a:t>, </a:t>
            </a:r>
            <a:r>
              <a:rPr lang="en-US" sz="2200" dirty="0">
                <a:solidFill>
                  <a:srgbClr val="FF0000"/>
                </a:solidFill>
              </a:rPr>
              <a:t>resources</a:t>
            </a:r>
            <a:r>
              <a:rPr lang="en-US" sz="2200" dirty="0"/>
              <a:t>,</a:t>
            </a:r>
            <a:r>
              <a:rPr lang="en-US" sz="2200" dirty="0">
                <a:solidFill>
                  <a:srgbClr val="FF0000"/>
                </a:solidFill>
              </a:rPr>
              <a:t> current workload</a:t>
            </a:r>
            <a:r>
              <a:rPr lang="en-US" sz="2200" dirty="0"/>
              <a:t> and </a:t>
            </a:r>
            <a:r>
              <a:rPr lang="en-US" sz="2200" dirty="0">
                <a:solidFill>
                  <a:srgbClr val="FF0000"/>
                </a:solidFill>
              </a:rPr>
              <a:t>safety performance</a:t>
            </a:r>
            <a:r>
              <a:rPr lang="en-US" sz="2200" dirty="0"/>
              <a:t> of the company. The user will decide which criteria is more important using AHP when using the Decision Support System. </a:t>
            </a:r>
          </a:p>
          <a:p>
            <a:r>
              <a:rPr lang="en-US" sz="2200" dirty="0"/>
              <a:t>This eliminate the decision maker’s confusion if the tenderers score high in certain criteria, but low in other criteria.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9112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124D6-E19B-41EA-BAA2-F55110F5E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8318" y="390114"/>
            <a:ext cx="8610600" cy="542499"/>
          </a:xfrm>
        </p:spPr>
        <p:txBody>
          <a:bodyPr>
            <a:normAutofit fontScale="90000"/>
          </a:bodyPr>
          <a:lstStyle/>
          <a:p>
            <a:r>
              <a:rPr lang="en-US" dirty="0"/>
              <a:t>Experts’ criteria analysis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00518B2-5051-4E47-9987-37CB7DC57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231038"/>
              </p:ext>
            </p:extLst>
          </p:nvPr>
        </p:nvGraphicFramePr>
        <p:xfrm>
          <a:off x="463886" y="1495402"/>
          <a:ext cx="11492551" cy="4972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4407">
                  <a:extLst>
                    <a:ext uri="{9D8B030D-6E8A-4147-A177-3AD203B41FA5}">
                      <a16:colId xmlns:a16="http://schemas.microsoft.com/office/drawing/2014/main" val="3827569003"/>
                    </a:ext>
                  </a:extLst>
                </a:gridCol>
                <a:gridCol w="2603412">
                  <a:extLst>
                    <a:ext uri="{9D8B030D-6E8A-4147-A177-3AD203B41FA5}">
                      <a16:colId xmlns:a16="http://schemas.microsoft.com/office/drawing/2014/main" val="1961683407"/>
                    </a:ext>
                  </a:extLst>
                </a:gridCol>
                <a:gridCol w="2603412">
                  <a:extLst>
                    <a:ext uri="{9D8B030D-6E8A-4147-A177-3AD203B41FA5}">
                      <a16:colId xmlns:a16="http://schemas.microsoft.com/office/drawing/2014/main" val="2207275207"/>
                    </a:ext>
                  </a:extLst>
                </a:gridCol>
                <a:gridCol w="2680380">
                  <a:extLst>
                    <a:ext uri="{9D8B030D-6E8A-4147-A177-3AD203B41FA5}">
                      <a16:colId xmlns:a16="http://schemas.microsoft.com/office/drawing/2014/main" val="2809776563"/>
                    </a:ext>
                  </a:extLst>
                </a:gridCol>
                <a:gridCol w="2300940">
                  <a:extLst>
                    <a:ext uri="{9D8B030D-6E8A-4147-A177-3AD203B41FA5}">
                      <a16:colId xmlns:a16="http://schemas.microsoft.com/office/drawing/2014/main" val="3672187569"/>
                    </a:ext>
                  </a:extLst>
                </a:gridCol>
              </a:tblGrid>
              <a:tr h="440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Ranking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Expert 1 Choice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Expert 2 Choice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Criteria Choice Ranking from Literature Review and Researches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Experts’ Choice Similarity with The Project Proposal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819412"/>
                  </a:ext>
                </a:extLst>
              </a:tr>
              <a:tr h="513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1-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Financial Capability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Financial Capability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Financial Capability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2/2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647062"/>
                  </a:ext>
                </a:extLst>
              </a:tr>
              <a:tr h="4422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2-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Resources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Resources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Resources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2/2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4102827"/>
                  </a:ext>
                </a:extLst>
              </a:tr>
              <a:tr h="513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3-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Current Workload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Current Workload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Past Performance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0/2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3303490"/>
                  </a:ext>
                </a:extLst>
              </a:tr>
              <a:tr h="513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4-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Past Performance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Past Performance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Current Workload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0/2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112664"/>
                  </a:ext>
                </a:extLst>
              </a:tr>
              <a:tr h="722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5-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Safety Performance / Past Experience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Safety Performance / Past Experience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Safety Performance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2/2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966331"/>
                  </a:ext>
                </a:extLst>
              </a:tr>
              <a:tr h="722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Safety Performance / Past Experience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Safety Performance / Past Experience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Past Experience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2/2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668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29504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124D6-E19B-41EA-BAA2-F55110F5E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852" y="936024"/>
            <a:ext cx="8610600" cy="542499"/>
          </a:xfrm>
        </p:spPr>
        <p:txBody>
          <a:bodyPr>
            <a:normAutofit fontScale="90000"/>
          </a:bodyPr>
          <a:lstStyle/>
          <a:p>
            <a:r>
              <a:rPr lang="en-US" dirty="0"/>
              <a:t>Experts’ TENDERER CHOICE analysis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BB97A0F-5CB4-437F-AF1A-56D6EC2FCB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040944"/>
              </p:ext>
            </p:extLst>
          </p:nvPr>
        </p:nvGraphicFramePr>
        <p:xfrm>
          <a:off x="1701420" y="2060811"/>
          <a:ext cx="8789159" cy="4694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7085">
                  <a:extLst>
                    <a:ext uri="{9D8B030D-6E8A-4147-A177-3AD203B41FA5}">
                      <a16:colId xmlns:a16="http://schemas.microsoft.com/office/drawing/2014/main" val="3879669730"/>
                    </a:ext>
                  </a:extLst>
                </a:gridCol>
                <a:gridCol w="1548252">
                  <a:extLst>
                    <a:ext uri="{9D8B030D-6E8A-4147-A177-3AD203B41FA5}">
                      <a16:colId xmlns:a16="http://schemas.microsoft.com/office/drawing/2014/main" val="188707143"/>
                    </a:ext>
                  </a:extLst>
                </a:gridCol>
                <a:gridCol w="1726118">
                  <a:extLst>
                    <a:ext uri="{9D8B030D-6E8A-4147-A177-3AD203B41FA5}">
                      <a16:colId xmlns:a16="http://schemas.microsoft.com/office/drawing/2014/main" val="1028591587"/>
                    </a:ext>
                  </a:extLst>
                </a:gridCol>
                <a:gridCol w="2051212">
                  <a:extLst>
                    <a:ext uri="{9D8B030D-6E8A-4147-A177-3AD203B41FA5}">
                      <a16:colId xmlns:a16="http://schemas.microsoft.com/office/drawing/2014/main" val="2471693010"/>
                    </a:ext>
                  </a:extLst>
                </a:gridCol>
                <a:gridCol w="1886492">
                  <a:extLst>
                    <a:ext uri="{9D8B030D-6E8A-4147-A177-3AD203B41FA5}">
                      <a16:colId xmlns:a16="http://schemas.microsoft.com/office/drawing/2014/main" val="3602807193"/>
                    </a:ext>
                  </a:extLst>
                </a:gridCol>
              </a:tblGrid>
              <a:tr h="1064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Expert 1 Choice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Expert 2 Choice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AHP Ranking No.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AHP Suggestion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AHP Score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164553"/>
                  </a:ext>
                </a:extLst>
              </a:tr>
              <a:tr h="656743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Tenderer 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Tenderer 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1-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Tenderer 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0.276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453464"/>
                  </a:ext>
                </a:extLst>
              </a:tr>
              <a:tr h="5946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2-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Tenderer 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0.261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177744"/>
                  </a:ext>
                </a:extLst>
              </a:tr>
              <a:tr h="5946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3-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Tenderer 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0.167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069734"/>
                  </a:ext>
                </a:extLst>
              </a:tr>
              <a:tr h="5946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4-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Tenderer C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0.166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45315"/>
                  </a:ext>
                </a:extLst>
              </a:tr>
              <a:tr h="5946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5-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Tenderer B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0.131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4281262"/>
                  </a:ext>
                </a:extLst>
              </a:tr>
              <a:tr h="594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TOTAL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1.00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160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5424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73F0A3-4A75-4444-830E-932ECD9FAD11}"/>
              </a:ext>
            </a:extLst>
          </p:cNvPr>
          <p:cNvSpPr/>
          <p:nvPr/>
        </p:nvSpPr>
        <p:spPr>
          <a:xfrm>
            <a:off x="2260979" y="1705971"/>
            <a:ext cx="7670042" cy="955342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Only for 1 level of criteria, no sub criteria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1CFCF1-D7C8-4177-9DAC-6F6710903CD8}"/>
              </a:ext>
            </a:extLst>
          </p:cNvPr>
          <p:cNvSpPr/>
          <p:nvPr/>
        </p:nvSpPr>
        <p:spPr>
          <a:xfrm>
            <a:off x="2260980" y="3719016"/>
            <a:ext cx="7670041" cy="955343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Cannot </a:t>
            </a:r>
            <a:r>
              <a:rPr lang="en-US" sz="3200" dirty="0" err="1"/>
              <a:t>inmport</a:t>
            </a:r>
            <a:r>
              <a:rPr lang="en-US" sz="3200" dirty="0"/>
              <a:t> input and export output for now</a:t>
            </a:r>
          </a:p>
        </p:txBody>
      </p:sp>
    </p:spTree>
    <p:extLst>
      <p:ext uri="{BB962C8B-B14F-4D97-AF65-F5344CB8AC3E}">
        <p14:creationId xmlns:p14="http://schemas.microsoft.com/office/powerpoint/2010/main" val="21563169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18ADE-0843-482D-BAFA-78452DA64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7422" y="0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Conclusion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B999268-48AA-45F9-AEE2-CBC3327B2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900741"/>
              </p:ext>
            </p:extLst>
          </p:nvPr>
        </p:nvGraphicFramePr>
        <p:xfrm>
          <a:off x="653143" y="1293028"/>
          <a:ext cx="11030857" cy="4918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171">
                  <a:extLst>
                    <a:ext uri="{9D8B030D-6E8A-4147-A177-3AD203B41FA5}">
                      <a16:colId xmlns:a16="http://schemas.microsoft.com/office/drawing/2014/main" val="2721484668"/>
                    </a:ext>
                  </a:extLst>
                </a:gridCol>
                <a:gridCol w="4605599">
                  <a:extLst>
                    <a:ext uri="{9D8B030D-6E8A-4147-A177-3AD203B41FA5}">
                      <a16:colId xmlns:a16="http://schemas.microsoft.com/office/drawing/2014/main" val="2886890597"/>
                    </a:ext>
                  </a:extLst>
                </a:gridCol>
                <a:gridCol w="4780087">
                  <a:extLst>
                    <a:ext uri="{9D8B030D-6E8A-4147-A177-3AD203B41FA5}">
                      <a16:colId xmlns:a16="http://schemas.microsoft.com/office/drawing/2014/main" val="1143168890"/>
                    </a:ext>
                  </a:extLst>
                </a:gridCol>
              </a:tblGrid>
              <a:tr h="6529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Type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Advantage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Disadvantage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66404"/>
                  </a:ext>
                </a:extLst>
              </a:tr>
              <a:tr h="26172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Human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Ability to know the information of tenderer when applied into real life based on knowledge and experience that only humans are capable of.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Humans may have uncertainty and prone to make even the slightest mistake when dealing with large number of alternatives (</a:t>
                      </a:r>
                      <a:r>
                        <a:rPr lang="en-US" sz="1800" dirty="0" err="1">
                          <a:effectLst/>
                        </a:rPr>
                        <a:t>eg</a:t>
                      </a:r>
                      <a:r>
                        <a:rPr lang="en-US" sz="1800" dirty="0">
                          <a:effectLst/>
                        </a:rPr>
                        <a:t>: 12 tenderers to be evaluated) and have a tendency to make decisions based on feelings that might be slightly unfair.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61620"/>
                  </a:ext>
                </a:extLst>
              </a:tr>
              <a:tr h="1616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AHP Algorithm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Rank the selection of alternatives based on human input without bias throughout the steps of comparing the alternatives.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An algorithm only shows the actual data and fact that sometimes only human would know how to interpret on what is best or not for a particular construction project.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0146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7671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18ADE-0843-482D-BAFA-78452DA64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2782486"/>
            <a:ext cx="8610600" cy="12930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/>
              <a:t>Thank YOU </a:t>
            </a:r>
            <a:r>
              <a:rPr lang="en-US" sz="5400" dirty="0">
                <a:sym typeface="Wingdings" panose="05000000000000000000" pitchFamily="2" charset="2"/>
              </a:rPr>
              <a:t>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135698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3B0D1-C976-4624-8CCA-135D6D103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919" y="95534"/>
            <a:ext cx="8610600" cy="1293028"/>
          </a:xfrm>
        </p:spPr>
        <p:txBody>
          <a:bodyPr/>
          <a:lstStyle/>
          <a:p>
            <a:r>
              <a:rPr lang="en-US" dirty="0"/>
              <a:t>Related and Similar Works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3BE64DF-A397-4110-A873-B5EA113735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635101"/>
              </p:ext>
            </p:extLst>
          </p:nvPr>
        </p:nvGraphicFramePr>
        <p:xfrm>
          <a:off x="1369041" y="1160060"/>
          <a:ext cx="9453918" cy="5373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1269">
                  <a:extLst>
                    <a:ext uri="{9D8B030D-6E8A-4147-A177-3AD203B41FA5}">
                      <a16:colId xmlns:a16="http://schemas.microsoft.com/office/drawing/2014/main" val="487377330"/>
                    </a:ext>
                  </a:extLst>
                </a:gridCol>
                <a:gridCol w="2645689">
                  <a:extLst>
                    <a:ext uri="{9D8B030D-6E8A-4147-A177-3AD203B41FA5}">
                      <a16:colId xmlns:a16="http://schemas.microsoft.com/office/drawing/2014/main" val="777605132"/>
                    </a:ext>
                  </a:extLst>
                </a:gridCol>
                <a:gridCol w="2363480">
                  <a:extLst>
                    <a:ext uri="{9D8B030D-6E8A-4147-A177-3AD203B41FA5}">
                      <a16:colId xmlns:a16="http://schemas.microsoft.com/office/drawing/2014/main" val="3426788546"/>
                    </a:ext>
                  </a:extLst>
                </a:gridCol>
                <a:gridCol w="2363480">
                  <a:extLst>
                    <a:ext uri="{9D8B030D-6E8A-4147-A177-3AD203B41FA5}">
                      <a16:colId xmlns:a16="http://schemas.microsoft.com/office/drawing/2014/main" val="1534056967"/>
                    </a:ext>
                  </a:extLst>
                </a:gridCol>
              </a:tblGrid>
              <a:tr h="3202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AUTHOR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TITLE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SCOPE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TECHNIQUE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7989408"/>
                  </a:ext>
                </a:extLst>
              </a:tr>
              <a:tr h="114752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Mohammed </a:t>
                      </a:r>
                      <a:r>
                        <a:rPr lang="en-US" sz="1400" dirty="0" err="1"/>
                        <a:t>Balubaid</a:t>
                      </a:r>
                      <a:r>
                        <a:rPr lang="en-US" sz="1400" dirty="0"/>
                        <a:t>, Rami </a:t>
                      </a:r>
                      <a:r>
                        <a:rPr lang="en-US" sz="1400" dirty="0" err="1"/>
                        <a:t>Alamoudi</a:t>
                      </a:r>
                      <a:r>
                        <a:rPr lang="en-US" sz="1400" dirty="0"/>
                        <a:t> (2015)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Application of the Analytical Hierarchy Process (AHP) to Multi-Criteria Analysis for Contractor Selection.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Contractor Selection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Analytical Hierarchy Process (AHP)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9005600"/>
                  </a:ext>
                </a:extLst>
              </a:tr>
              <a:tr h="93403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Ana Nieto-</a:t>
                      </a:r>
                      <a:r>
                        <a:rPr lang="en-US" sz="1400" dirty="0" err="1"/>
                        <a:t>Morote</a:t>
                      </a:r>
                      <a:r>
                        <a:rPr lang="en-US" sz="1400" dirty="0"/>
                        <a:t>, Francisco </a:t>
                      </a:r>
                      <a:r>
                        <a:rPr lang="en-US" sz="1400" dirty="0" err="1"/>
                        <a:t>Ruz</a:t>
                      </a:r>
                      <a:r>
                        <a:rPr lang="en-US" sz="1400" dirty="0"/>
                        <a:t>-Vila (2012)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 fuzzy multi-criteria decision making model for construction contractor prequalification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Contractor Prequalification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Fuzzy Set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000830"/>
                  </a:ext>
                </a:extLst>
              </a:tr>
              <a:tr h="82305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N. J Smith, Martin </a:t>
                      </a:r>
                      <a:r>
                        <a:rPr lang="en-US" sz="1400" dirty="0" err="1"/>
                        <a:t>Skitmore</a:t>
                      </a:r>
                      <a:r>
                        <a:rPr lang="en-US" sz="1400" dirty="0"/>
                        <a:t>, S. T. Ng (1995)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Case-Based Reasoning for Contractor Prequalification - A Feasibility Study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Contractor Prequalification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Case-Based Reasoning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8370852"/>
                  </a:ext>
                </a:extLst>
              </a:tr>
              <a:tr h="1147528">
                <a:tc>
                  <a:txBody>
                    <a:bodyPr/>
                    <a:lstStyle/>
                    <a:p>
                      <a:pPr algn="ctr"/>
                      <a:r>
                        <a:rPr lang="en-US" sz="1400" u="none" strike="noStrike" kern="1200" baseline="0" dirty="0"/>
                        <a:t>Michael Almeida (2017)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 Selection Method In Construction Project Management Using Analytic Network Process (ANP) As A Tool In Decision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Construction Project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Analytic Network Process (ANP)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034366"/>
                  </a:ext>
                </a:extLst>
              </a:tr>
              <a:tr h="93403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Brenda McCabe, Viet Tran, and Joseph Ramani (2005)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Construction prequalification using data envelopment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Contractor Prequalification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Data Envelopment Analysis (DEA)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33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0884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23FFF-A72D-44AC-A934-C685FBE29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865" y="436373"/>
            <a:ext cx="7524135" cy="405884"/>
          </a:xfrm>
        </p:spPr>
        <p:txBody>
          <a:bodyPr>
            <a:normAutofit fontScale="90000"/>
          </a:bodyPr>
          <a:lstStyle/>
          <a:p>
            <a:r>
              <a:rPr lang="en-US" dirty="0"/>
              <a:t>Conceptual framework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E9455D49-4CB6-4ACF-A4CB-7DC45559E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56" y="1754610"/>
            <a:ext cx="1016412" cy="1016412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9B95F2BF-9FD4-4A70-BE55-26BB1ECDA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46" y="3664526"/>
            <a:ext cx="1296632" cy="1296632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5C4BA6AB-E40A-4D1C-99C2-9B2599C171F0}"/>
              </a:ext>
            </a:extLst>
          </p:cNvPr>
          <p:cNvSpPr/>
          <p:nvPr/>
        </p:nvSpPr>
        <p:spPr>
          <a:xfrm>
            <a:off x="925932" y="2871187"/>
            <a:ext cx="341059" cy="693174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798DE3-711D-4B23-A7D3-E61099ED7EFE}"/>
              </a:ext>
            </a:extLst>
          </p:cNvPr>
          <p:cNvSpPr txBox="1"/>
          <p:nvPr/>
        </p:nvSpPr>
        <p:spPr>
          <a:xfrm>
            <a:off x="1341035" y="2741196"/>
            <a:ext cx="1416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USES SYSTEM</a:t>
            </a:r>
            <a:br>
              <a:rPr lang="en-US" dirty="0"/>
            </a:br>
            <a:r>
              <a:rPr lang="en-US" dirty="0"/>
              <a:t>INTERFACE</a:t>
            </a: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65A5F246-941E-401C-AFCB-997BE74AC3D4}"/>
              </a:ext>
            </a:extLst>
          </p:cNvPr>
          <p:cNvSpPr/>
          <p:nvPr/>
        </p:nvSpPr>
        <p:spPr>
          <a:xfrm rot="16200000">
            <a:off x="2080761" y="3795726"/>
            <a:ext cx="341059" cy="69317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02188EB-0D29-4A4F-823C-E6F6E8D4E05C}"/>
              </a:ext>
            </a:extLst>
          </p:cNvPr>
          <p:cNvSpPr/>
          <p:nvPr/>
        </p:nvSpPr>
        <p:spPr>
          <a:xfrm>
            <a:off x="2757803" y="1569944"/>
            <a:ext cx="6829542" cy="468998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DE6C0E-EA88-4148-B841-D58AB9627731}"/>
              </a:ext>
            </a:extLst>
          </p:cNvPr>
          <p:cNvSpPr txBox="1"/>
          <p:nvPr/>
        </p:nvSpPr>
        <p:spPr>
          <a:xfrm>
            <a:off x="5756340" y="1569944"/>
            <a:ext cx="1416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AHP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4190E7B-88B9-41A3-A05D-7B2A460209C4}"/>
              </a:ext>
            </a:extLst>
          </p:cNvPr>
          <p:cNvSpPr/>
          <p:nvPr/>
        </p:nvSpPr>
        <p:spPr>
          <a:xfrm>
            <a:off x="2831847" y="2167923"/>
            <a:ext cx="1828800" cy="920209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Pair-Wise Comparison of Criteria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377F144-A27D-41AE-AA6A-FF6C35CB6E63}"/>
              </a:ext>
            </a:extLst>
          </p:cNvPr>
          <p:cNvSpPr/>
          <p:nvPr/>
        </p:nvSpPr>
        <p:spPr>
          <a:xfrm>
            <a:off x="5237002" y="2167923"/>
            <a:ext cx="1828800" cy="920209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Criteria Weight</a:t>
            </a: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1C53476C-273D-4B2A-9192-2C8D3F789711}"/>
              </a:ext>
            </a:extLst>
          </p:cNvPr>
          <p:cNvSpPr/>
          <p:nvPr/>
        </p:nvSpPr>
        <p:spPr>
          <a:xfrm rot="16200000">
            <a:off x="4798200" y="2397396"/>
            <a:ext cx="341059" cy="46126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FE788A4B-6E84-4884-ADAC-52D6432C2D57}"/>
              </a:ext>
            </a:extLst>
          </p:cNvPr>
          <p:cNvSpPr/>
          <p:nvPr/>
        </p:nvSpPr>
        <p:spPr>
          <a:xfrm rot="16200000">
            <a:off x="7203355" y="2397396"/>
            <a:ext cx="341059" cy="46126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DA3F1B6-41D9-4E1C-88F6-6FD6C2E0E8E8}"/>
              </a:ext>
            </a:extLst>
          </p:cNvPr>
          <p:cNvSpPr/>
          <p:nvPr/>
        </p:nvSpPr>
        <p:spPr>
          <a:xfrm>
            <a:off x="7642157" y="2167923"/>
            <a:ext cx="1828800" cy="1642077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Pair-Wise Comparison of Alternatives for each Criterion</a:t>
            </a: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9BEBCE79-B27B-4A86-ADFB-BCD66F5713C5}"/>
              </a:ext>
            </a:extLst>
          </p:cNvPr>
          <p:cNvSpPr/>
          <p:nvPr/>
        </p:nvSpPr>
        <p:spPr>
          <a:xfrm>
            <a:off x="8208259" y="3911683"/>
            <a:ext cx="341059" cy="46126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D63BBC4-568F-4E43-B1B5-C3B0C1E445A4}"/>
              </a:ext>
            </a:extLst>
          </p:cNvPr>
          <p:cNvSpPr/>
          <p:nvPr/>
        </p:nvSpPr>
        <p:spPr>
          <a:xfrm>
            <a:off x="7373884" y="4465752"/>
            <a:ext cx="1828800" cy="1408575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Alternative Priorities for each Criterion</a:t>
            </a: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1A1295E4-B7D0-48F5-BBBF-567C21D52363}"/>
              </a:ext>
            </a:extLst>
          </p:cNvPr>
          <p:cNvSpPr/>
          <p:nvPr/>
        </p:nvSpPr>
        <p:spPr>
          <a:xfrm rot="5400000">
            <a:off x="6892762" y="4939409"/>
            <a:ext cx="341059" cy="46126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B0F06E6-8AE3-40D2-81E1-386B6DCE211A}"/>
              </a:ext>
            </a:extLst>
          </p:cNvPr>
          <p:cNvSpPr/>
          <p:nvPr/>
        </p:nvSpPr>
        <p:spPr>
          <a:xfrm>
            <a:off x="4923899" y="3810001"/>
            <a:ext cx="1828800" cy="2272144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Multiply Criteria Weight with combined Alternative Priorities from every criterion</a:t>
            </a:r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799ECEA2-9475-4612-B3B8-53C4D3589F65}"/>
              </a:ext>
            </a:extLst>
          </p:cNvPr>
          <p:cNvSpPr/>
          <p:nvPr/>
        </p:nvSpPr>
        <p:spPr>
          <a:xfrm rot="5400000">
            <a:off x="4442777" y="4443400"/>
            <a:ext cx="341059" cy="46126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93597BC-C6A4-4C3D-8C29-6824960C7BE9}"/>
              </a:ext>
            </a:extLst>
          </p:cNvPr>
          <p:cNvSpPr/>
          <p:nvPr/>
        </p:nvSpPr>
        <p:spPr>
          <a:xfrm>
            <a:off x="2922737" y="4231147"/>
            <a:ext cx="1405593" cy="920209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Goal</a:t>
            </a: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2D283932-F957-4D3F-A9D7-38D60D4FCC92}"/>
              </a:ext>
            </a:extLst>
          </p:cNvPr>
          <p:cNvSpPr/>
          <p:nvPr/>
        </p:nvSpPr>
        <p:spPr>
          <a:xfrm rot="16200000">
            <a:off x="9861545" y="5140003"/>
            <a:ext cx="341059" cy="69317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A close up of a logo&#10;&#10;Description automatically generated">
            <a:extLst>
              <a:ext uri="{FF2B5EF4-FFF2-40B4-BE49-F238E27FC236}">
                <a16:creationId xmlns:a16="http://schemas.microsoft.com/office/drawing/2014/main" id="{B641CAF6-2B19-4066-B66D-771B1B7BC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804" y="4577695"/>
            <a:ext cx="1296632" cy="1296632"/>
          </a:xfrm>
          <a:prstGeom prst="rect">
            <a:avLst/>
          </a:prstGeom>
        </p:spPr>
      </p:pic>
      <p:sp>
        <p:nvSpPr>
          <p:cNvPr id="29" name="Arrow: Down 28">
            <a:extLst>
              <a:ext uri="{FF2B5EF4-FFF2-40B4-BE49-F238E27FC236}">
                <a16:creationId xmlns:a16="http://schemas.microsoft.com/office/drawing/2014/main" id="{A4EC23E3-19EC-440E-B2C6-2B2B5044A718}"/>
              </a:ext>
            </a:extLst>
          </p:cNvPr>
          <p:cNvSpPr/>
          <p:nvPr/>
        </p:nvSpPr>
        <p:spPr>
          <a:xfrm rot="8629669">
            <a:off x="10954590" y="3810326"/>
            <a:ext cx="341059" cy="69317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DCFDF3-3E99-43AF-B714-ACC8F02D262C}"/>
              </a:ext>
            </a:extLst>
          </p:cNvPr>
          <p:cNvSpPr txBox="1"/>
          <p:nvPr/>
        </p:nvSpPr>
        <p:spPr>
          <a:xfrm>
            <a:off x="10416736" y="5854581"/>
            <a:ext cx="1416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OUTPUT</a:t>
            </a:r>
          </a:p>
        </p:txBody>
      </p:sp>
      <p:pic>
        <p:nvPicPr>
          <p:cNvPr id="31" name="Picture 30" descr="A close up of a logo&#10;&#10;Description automatically generated">
            <a:extLst>
              <a:ext uri="{FF2B5EF4-FFF2-40B4-BE49-F238E27FC236}">
                <a16:creationId xmlns:a16="http://schemas.microsoft.com/office/drawing/2014/main" id="{990737CF-F417-4204-B679-969307DAE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822" y="2707617"/>
            <a:ext cx="1016412" cy="101641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4949B4A-6139-4EB7-AA76-33E776914B36}"/>
              </a:ext>
            </a:extLst>
          </p:cNvPr>
          <p:cNvSpPr txBox="1"/>
          <p:nvPr/>
        </p:nvSpPr>
        <p:spPr>
          <a:xfrm>
            <a:off x="9517307" y="3943510"/>
            <a:ext cx="1416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GAINED RESULT</a:t>
            </a:r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7C4A1CA8-7F23-4CD7-B477-1B0171A34339}"/>
              </a:ext>
            </a:extLst>
          </p:cNvPr>
          <p:cNvSpPr/>
          <p:nvPr/>
        </p:nvSpPr>
        <p:spPr>
          <a:xfrm rot="12843075">
            <a:off x="10387731" y="1853042"/>
            <a:ext cx="341059" cy="69317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 descr="A close up of a logo&#10;&#10;Description automatically generated">
            <a:extLst>
              <a:ext uri="{FF2B5EF4-FFF2-40B4-BE49-F238E27FC236}">
                <a16:creationId xmlns:a16="http://schemas.microsoft.com/office/drawing/2014/main" id="{8CFAA797-2597-4479-B6AB-A961153DF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2946" y="1059777"/>
            <a:ext cx="900490" cy="90049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3BB668E-317F-4415-A75A-9701F71110BC}"/>
              </a:ext>
            </a:extLst>
          </p:cNvPr>
          <p:cNvSpPr txBox="1"/>
          <p:nvPr/>
        </p:nvSpPr>
        <p:spPr>
          <a:xfrm>
            <a:off x="10552095" y="2000618"/>
            <a:ext cx="1416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MAKE</a:t>
            </a:r>
          </a:p>
          <a:p>
            <a:pPr algn="ctr"/>
            <a:r>
              <a:rPr lang="en-US" dirty="0"/>
              <a:t>DECISION</a:t>
            </a:r>
          </a:p>
        </p:txBody>
      </p:sp>
    </p:spTree>
    <p:extLst>
      <p:ext uri="{BB962C8B-B14F-4D97-AF65-F5344CB8AC3E}">
        <p14:creationId xmlns:p14="http://schemas.microsoft.com/office/powerpoint/2010/main" val="703874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4BECB4-64A5-4BC3-9A67-B3B7E50E1127}"/>
              </a:ext>
            </a:extLst>
          </p:cNvPr>
          <p:cNvSpPr/>
          <p:nvPr/>
        </p:nvSpPr>
        <p:spPr>
          <a:xfrm>
            <a:off x="362750" y="3024683"/>
            <a:ext cx="1400133" cy="624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Preliminary Study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580457-54FE-4F7E-99C9-4C7150A87FD9}"/>
              </a:ext>
            </a:extLst>
          </p:cNvPr>
          <p:cNvSpPr/>
          <p:nvPr/>
        </p:nvSpPr>
        <p:spPr>
          <a:xfrm>
            <a:off x="2909315" y="2993670"/>
            <a:ext cx="1235404" cy="6551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Analysis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103CD9-E6EE-4105-8741-36053AC1EB12}"/>
              </a:ext>
            </a:extLst>
          </p:cNvPr>
          <p:cNvSpPr/>
          <p:nvPr/>
        </p:nvSpPr>
        <p:spPr>
          <a:xfrm>
            <a:off x="5395932" y="3024683"/>
            <a:ext cx="1400134" cy="624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</a:t>
            </a:r>
          </a:p>
          <a:p>
            <a:pPr algn="ctr"/>
            <a:r>
              <a:rPr lang="en-US" dirty="0"/>
              <a:t>Collection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956C26-9A68-4C7B-8C2E-BCC278ED3BBD}"/>
              </a:ext>
            </a:extLst>
          </p:cNvPr>
          <p:cNvSpPr txBox="1"/>
          <p:nvPr/>
        </p:nvSpPr>
        <p:spPr>
          <a:xfrm>
            <a:off x="226304" y="4040738"/>
            <a:ext cx="17165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Literature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Document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BCC533-BAC1-490E-B19B-C8416BBE23C4}"/>
              </a:ext>
            </a:extLst>
          </p:cNvPr>
          <p:cNvSpPr txBox="1"/>
          <p:nvPr/>
        </p:nvSpPr>
        <p:spPr>
          <a:xfrm>
            <a:off x="2668734" y="4040738"/>
            <a:ext cx="1716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Secondary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06B72B-234E-4343-BBB9-6EC3F37F1E1B}"/>
              </a:ext>
            </a:extLst>
          </p:cNvPr>
          <p:cNvSpPr txBox="1"/>
          <p:nvPr/>
        </p:nvSpPr>
        <p:spPr>
          <a:xfrm>
            <a:off x="5236320" y="4040738"/>
            <a:ext cx="1716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Criteria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Methods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11F968-CD14-4F35-BD6B-E25F23503664}"/>
              </a:ext>
            </a:extLst>
          </p:cNvPr>
          <p:cNvSpPr/>
          <p:nvPr/>
        </p:nvSpPr>
        <p:spPr>
          <a:xfrm>
            <a:off x="7879757" y="3024683"/>
            <a:ext cx="1400134" cy="624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Prototype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1B36E3-B39C-4070-B8F3-97163B7B9E3A}"/>
              </a:ext>
            </a:extLst>
          </p:cNvPr>
          <p:cNvSpPr txBox="1"/>
          <p:nvPr/>
        </p:nvSpPr>
        <p:spPr>
          <a:xfrm>
            <a:off x="7721541" y="4040738"/>
            <a:ext cx="1716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Java GUI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AHP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58C74E-83B9-48B2-AF5C-2741B58AF073}"/>
              </a:ext>
            </a:extLst>
          </p:cNvPr>
          <p:cNvSpPr/>
          <p:nvPr/>
        </p:nvSpPr>
        <p:spPr>
          <a:xfrm>
            <a:off x="10363582" y="3024683"/>
            <a:ext cx="1400134" cy="624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 &amp; Evaluation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5B088C-6491-4C14-A0E9-5BB72A6FDB2F}"/>
              </a:ext>
            </a:extLst>
          </p:cNvPr>
          <p:cNvSpPr txBox="1"/>
          <p:nvPr/>
        </p:nvSpPr>
        <p:spPr>
          <a:xfrm>
            <a:off x="10094582" y="4040738"/>
            <a:ext cx="18273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Data Comparison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Consistency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2AB2CE9-1662-4B59-95A8-72615AA2FC31}"/>
              </a:ext>
            </a:extLst>
          </p:cNvPr>
          <p:cNvCxnSpPr/>
          <p:nvPr/>
        </p:nvCxnSpPr>
        <p:spPr>
          <a:xfrm>
            <a:off x="4385299" y="3311294"/>
            <a:ext cx="725865" cy="0"/>
          </a:xfrm>
          <a:prstGeom prst="straightConnector1">
            <a:avLst/>
          </a:prstGeom>
          <a:ln w="762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73AE470-1DDD-49E8-A129-51A365477A72}"/>
              </a:ext>
            </a:extLst>
          </p:cNvPr>
          <p:cNvCxnSpPr/>
          <p:nvPr/>
        </p:nvCxnSpPr>
        <p:spPr>
          <a:xfrm>
            <a:off x="6995676" y="3311294"/>
            <a:ext cx="725865" cy="0"/>
          </a:xfrm>
          <a:prstGeom prst="straightConnector1">
            <a:avLst/>
          </a:prstGeom>
          <a:ln w="762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47B4285-ED06-4A52-8A0A-559890ADDE6D}"/>
              </a:ext>
            </a:extLst>
          </p:cNvPr>
          <p:cNvCxnSpPr/>
          <p:nvPr/>
        </p:nvCxnSpPr>
        <p:spPr>
          <a:xfrm>
            <a:off x="9438106" y="3311294"/>
            <a:ext cx="725865" cy="0"/>
          </a:xfrm>
          <a:prstGeom prst="straightConnector1">
            <a:avLst/>
          </a:prstGeom>
          <a:ln w="762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5A87405-0590-4AB6-8F36-A2A7E19AE153}"/>
              </a:ext>
            </a:extLst>
          </p:cNvPr>
          <p:cNvSpPr/>
          <p:nvPr/>
        </p:nvSpPr>
        <p:spPr>
          <a:xfrm>
            <a:off x="362750" y="2269827"/>
            <a:ext cx="3781969" cy="62404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PHASE 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AB3D98-2E37-44E6-8604-A81B49A155D1}"/>
              </a:ext>
            </a:extLst>
          </p:cNvPr>
          <p:cNvSpPr/>
          <p:nvPr/>
        </p:nvSpPr>
        <p:spPr>
          <a:xfrm>
            <a:off x="5395933" y="2269829"/>
            <a:ext cx="1400134" cy="62404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PHASE 2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A04D891-05F5-4339-AB0D-832A21ECCA90}"/>
              </a:ext>
            </a:extLst>
          </p:cNvPr>
          <p:cNvSpPr/>
          <p:nvPr/>
        </p:nvSpPr>
        <p:spPr>
          <a:xfrm>
            <a:off x="7879756" y="2269827"/>
            <a:ext cx="1400134" cy="62404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PHASE 3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5538F77-C42F-4BB3-8D05-74C01EFB5AB7}"/>
              </a:ext>
            </a:extLst>
          </p:cNvPr>
          <p:cNvSpPr/>
          <p:nvPr/>
        </p:nvSpPr>
        <p:spPr>
          <a:xfrm>
            <a:off x="10363582" y="2269828"/>
            <a:ext cx="1400134" cy="62404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PHASE 4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86FB17B1-FCF7-4CF1-935A-4595647CC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16" y="511707"/>
            <a:ext cx="8610600" cy="1293028"/>
          </a:xfrm>
        </p:spPr>
        <p:txBody>
          <a:bodyPr/>
          <a:lstStyle/>
          <a:p>
            <a:r>
              <a:rPr lang="en-US" dirty="0"/>
              <a:t>Methodology framework</a:t>
            </a:r>
          </a:p>
        </p:txBody>
      </p:sp>
    </p:spTree>
    <p:extLst>
      <p:ext uri="{BB962C8B-B14F-4D97-AF65-F5344CB8AC3E}">
        <p14:creationId xmlns:p14="http://schemas.microsoft.com/office/powerpoint/2010/main" val="3382895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A6FA1-4CE6-4FEA-AA64-B8B9C2ACD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07" y="0"/>
            <a:ext cx="5053082" cy="1293028"/>
          </a:xfrm>
        </p:spPr>
        <p:txBody>
          <a:bodyPr/>
          <a:lstStyle/>
          <a:p>
            <a:r>
              <a:rPr lang="en-US" dirty="0"/>
              <a:t>data Collection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47CCC-49B3-469C-8FB1-70DCA5A8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8221" y="2265523"/>
            <a:ext cx="5504597" cy="360983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Database from internet</a:t>
            </a:r>
          </a:p>
          <a:p>
            <a:pPr lvl="1"/>
            <a:r>
              <a:rPr lang="en-US" dirty="0"/>
              <a:t>Video of AHP</a:t>
            </a:r>
          </a:p>
          <a:p>
            <a:pPr lvl="1"/>
            <a:r>
              <a:rPr lang="en-US" dirty="0"/>
              <a:t>Construction Tendering Process Research</a:t>
            </a:r>
          </a:p>
          <a:p>
            <a:pPr lvl="1"/>
            <a:r>
              <a:rPr lang="en-US" dirty="0"/>
              <a:t>Analytical Hierarchy Process Documents</a:t>
            </a:r>
          </a:p>
          <a:p>
            <a:pPr lvl="1"/>
            <a:r>
              <a:rPr lang="en-US" dirty="0"/>
              <a:t>Application of AHP on Construction Tendering Projects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Report from Organization</a:t>
            </a:r>
          </a:p>
          <a:p>
            <a:pPr lvl="1"/>
            <a:r>
              <a:rPr lang="en-US" dirty="0"/>
              <a:t>Pretender Process from </a:t>
            </a:r>
            <a:r>
              <a:rPr lang="en-US" dirty="0" err="1"/>
              <a:t>Jabatan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Raya (JKR)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7704D1-5A61-4BF7-81AE-345A0854394C}"/>
              </a:ext>
            </a:extLst>
          </p:cNvPr>
          <p:cNvSpPr txBox="1">
            <a:spLocks/>
          </p:cNvSpPr>
          <p:nvPr/>
        </p:nvSpPr>
        <p:spPr>
          <a:xfrm>
            <a:off x="109183" y="2265523"/>
            <a:ext cx="5504597" cy="31164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Interview Experts from Construction Company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Engineers from JKR.</a:t>
            </a:r>
          </a:p>
          <a:p>
            <a:pPr lvl="1"/>
            <a:r>
              <a:rPr lang="en-US" dirty="0"/>
              <a:t>Discuss Criteria.</a:t>
            </a:r>
          </a:p>
          <a:p>
            <a:pPr lvl="1"/>
            <a:r>
              <a:rPr lang="en-US" dirty="0"/>
              <a:t>Get opinions from engineers to get the input values of  AHP.</a:t>
            </a:r>
          </a:p>
          <a:p>
            <a:pPr lvl="1"/>
            <a:r>
              <a:rPr lang="en-US" dirty="0"/>
              <a:t>Get agreement from experts on the importance of criteria.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EAE26EE-0FA9-4445-91BD-56FD971B1E8D}"/>
              </a:ext>
            </a:extLst>
          </p:cNvPr>
          <p:cNvSpPr txBox="1">
            <a:spLocks/>
          </p:cNvSpPr>
          <p:nvPr/>
        </p:nvSpPr>
        <p:spPr>
          <a:xfrm>
            <a:off x="6578221" y="1488637"/>
            <a:ext cx="5053082" cy="680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SECONDARY data Collection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EEB4AB6-09D9-4939-AD05-B8CBAB67EE2D}"/>
              </a:ext>
            </a:extLst>
          </p:cNvPr>
          <p:cNvSpPr txBox="1">
            <a:spLocks/>
          </p:cNvSpPr>
          <p:nvPr/>
        </p:nvSpPr>
        <p:spPr>
          <a:xfrm>
            <a:off x="109183" y="1476030"/>
            <a:ext cx="4492385" cy="680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primary data Collection</a:t>
            </a:r>
          </a:p>
        </p:txBody>
      </p:sp>
    </p:spTree>
    <p:extLst>
      <p:ext uri="{BB962C8B-B14F-4D97-AF65-F5344CB8AC3E}">
        <p14:creationId xmlns:p14="http://schemas.microsoft.com/office/powerpoint/2010/main" val="3502079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35A9E1CD-F620-4924-B239-E7910EE78888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2389049"/>
          <a:ext cx="10916464" cy="3500410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1597415">
                  <a:extLst>
                    <a:ext uri="{9D8B030D-6E8A-4147-A177-3AD203B41FA5}">
                      <a16:colId xmlns:a16="http://schemas.microsoft.com/office/drawing/2014/main" val="3686050029"/>
                    </a:ext>
                  </a:extLst>
                </a:gridCol>
                <a:gridCol w="9319049">
                  <a:extLst>
                    <a:ext uri="{9D8B030D-6E8A-4147-A177-3AD203B41FA5}">
                      <a16:colId xmlns:a16="http://schemas.microsoft.com/office/drawing/2014/main" val="1761827684"/>
                    </a:ext>
                  </a:extLst>
                </a:gridCol>
              </a:tblGrid>
              <a:tr h="350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Value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Meaning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extLst>
                  <a:ext uri="{0D108BD9-81ED-4DB2-BD59-A6C34878D82A}">
                    <a16:rowId xmlns:a16="http://schemas.microsoft.com/office/drawing/2014/main" val="466207865"/>
                  </a:ext>
                </a:extLst>
              </a:tr>
              <a:tr h="350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Criteria A has been demonstrated to be more important than B.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extLst>
                  <a:ext uri="{0D108BD9-81ED-4DB2-BD59-A6C34878D82A}">
                    <a16:rowId xmlns:a16="http://schemas.microsoft.com/office/drawing/2014/main" val="2033129538"/>
                  </a:ext>
                </a:extLst>
              </a:tr>
              <a:tr h="350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>
                          <a:effectLst/>
                        </a:rPr>
                        <a:t>Between 7 and 9.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extLst>
                  <a:ext uri="{0D108BD9-81ED-4DB2-BD59-A6C34878D82A}">
                    <a16:rowId xmlns:a16="http://schemas.microsoft.com/office/drawing/2014/main" val="1403749153"/>
                  </a:ext>
                </a:extLst>
              </a:tr>
              <a:tr h="350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Criteria A is thought to be, or demonstrated to be more important than B.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extLst>
                  <a:ext uri="{0D108BD9-81ED-4DB2-BD59-A6C34878D82A}">
                    <a16:rowId xmlns:a16="http://schemas.microsoft.com/office/drawing/2014/main" val="1662133775"/>
                  </a:ext>
                </a:extLst>
              </a:tr>
              <a:tr h="350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Between 5 and 7.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extLst>
                  <a:ext uri="{0D108BD9-81ED-4DB2-BD59-A6C34878D82A}">
                    <a16:rowId xmlns:a16="http://schemas.microsoft.com/office/drawing/2014/main" val="1546377679"/>
                  </a:ext>
                </a:extLst>
              </a:tr>
              <a:tr h="350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Criteria A is strongly more important than B.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extLst>
                  <a:ext uri="{0D108BD9-81ED-4DB2-BD59-A6C34878D82A}">
                    <a16:rowId xmlns:a16="http://schemas.microsoft.com/office/drawing/2014/main" val="2175465417"/>
                  </a:ext>
                </a:extLst>
              </a:tr>
              <a:tr h="350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Between 3 and 5.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extLst>
                  <a:ext uri="{0D108BD9-81ED-4DB2-BD59-A6C34878D82A}">
                    <a16:rowId xmlns:a16="http://schemas.microsoft.com/office/drawing/2014/main" val="4158076173"/>
                  </a:ext>
                </a:extLst>
              </a:tr>
              <a:tr h="350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Criteria A is moderately more important than B.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extLst>
                  <a:ext uri="{0D108BD9-81ED-4DB2-BD59-A6C34878D82A}">
                    <a16:rowId xmlns:a16="http://schemas.microsoft.com/office/drawing/2014/main" val="2901618873"/>
                  </a:ext>
                </a:extLst>
              </a:tr>
              <a:tr h="350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Between 1 and 3.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extLst>
                  <a:ext uri="{0D108BD9-81ED-4DB2-BD59-A6C34878D82A}">
                    <a16:rowId xmlns:a16="http://schemas.microsoft.com/office/drawing/2014/main" val="78330712"/>
                  </a:ext>
                </a:extLst>
              </a:tr>
              <a:tr h="350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Criteria A and B is equally important.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9710" marR="119710" marT="0" marB="0"/>
                </a:tc>
                <a:extLst>
                  <a:ext uri="{0D108BD9-81ED-4DB2-BD59-A6C34878D82A}">
                    <a16:rowId xmlns:a16="http://schemas.microsoft.com/office/drawing/2014/main" val="688106057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C9F728F1-4402-435A-BD99-DB4A87306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6542" y="322027"/>
            <a:ext cx="8610600" cy="1293028"/>
          </a:xfrm>
        </p:spPr>
        <p:txBody>
          <a:bodyPr/>
          <a:lstStyle/>
          <a:p>
            <a:r>
              <a:rPr lang="en-US" dirty="0"/>
              <a:t>Analytical hierarchy process</a:t>
            </a:r>
          </a:p>
        </p:txBody>
      </p:sp>
    </p:spTree>
    <p:extLst>
      <p:ext uri="{BB962C8B-B14F-4D97-AF65-F5344CB8AC3E}">
        <p14:creationId xmlns:p14="http://schemas.microsoft.com/office/powerpoint/2010/main" val="1326629464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2351</TotalTime>
  <Words>1621</Words>
  <Application>Microsoft Office PowerPoint</Application>
  <PresentationFormat>Widescreen</PresentationFormat>
  <Paragraphs>471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Century Gothic</vt:lpstr>
      <vt:lpstr>Vapor Trail</vt:lpstr>
      <vt:lpstr>Decision Support System of Construction Tendering Using Analytical Hierarchal Process (ahp).</vt:lpstr>
      <vt:lpstr>Problem Statement </vt:lpstr>
      <vt:lpstr>Objectives </vt:lpstr>
      <vt:lpstr>Project Scope </vt:lpstr>
      <vt:lpstr>Related and Similar Works</vt:lpstr>
      <vt:lpstr>Conceptual framework</vt:lpstr>
      <vt:lpstr>Methodology framework</vt:lpstr>
      <vt:lpstr>data Collection</vt:lpstr>
      <vt:lpstr>Analytical hierarchy process</vt:lpstr>
      <vt:lpstr>Data representation</vt:lpstr>
      <vt:lpstr>Data representation</vt:lpstr>
      <vt:lpstr>Data representation</vt:lpstr>
      <vt:lpstr>Data representation</vt:lpstr>
      <vt:lpstr>Ahp hierarchy model</vt:lpstr>
      <vt:lpstr>Pair-Wise comparison of criteria</vt:lpstr>
      <vt:lpstr>Criteria Weight</vt:lpstr>
      <vt:lpstr>Pair-Wise comparison of alternatives per criterion</vt:lpstr>
      <vt:lpstr>Alternative Priorities</vt:lpstr>
      <vt:lpstr>CALCULATE RESULTS</vt:lpstr>
      <vt:lpstr>Best tenderer (goal)</vt:lpstr>
      <vt:lpstr>Experiment setup</vt:lpstr>
      <vt:lpstr>Result analysis (data by expert – JKR Engineer)</vt:lpstr>
      <vt:lpstr>Pair-Wise Comparison of criteria (C)</vt:lpstr>
      <vt:lpstr>Criteria weight (w)</vt:lpstr>
      <vt:lpstr>Consistency test  of table c</vt:lpstr>
      <vt:lpstr>Pair-Wise Comparison of alternative for financial capability (fC)</vt:lpstr>
      <vt:lpstr>Consistency test  of table fc</vt:lpstr>
      <vt:lpstr>Pair-Wise Comparison of alternative for past performance (pp)</vt:lpstr>
      <vt:lpstr>Consistency test  of table pp</vt:lpstr>
      <vt:lpstr>Pair-Wise Comparison of alternative for past experience (pe)</vt:lpstr>
      <vt:lpstr>Consistency test  of table pe</vt:lpstr>
      <vt:lpstr>Pair-Wise Comparison of alternative for resources (re)</vt:lpstr>
      <vt:lpstr>Consistency test  of table re</vt:lpstr>
      <vt:lpstr>Pair-Wise Comparison of alternative for current workload (cw)</vt:lpstr>
      <vt:lpstr>Consistency test  of table cw</vt:lpstr>
      <vt:lpstr>Pair-Wise Comparison of alternative for safety performance (sp)</vt:lpstr>
      <vt:lpstr>Consistency test  of table sp</vt:lpstr>
      <vt:lpstr>Final result</vt:lpstr>
      <vt:lpstr>Expert’s manual comparison without using system and ahp algorithm</vt:lpstr>
      <vt:lpstr>Experts’ criteria analysis</vt:lpstr>
      <vt:lpstr>Experts’ TENDERER CHOICE analysis</vt:lpstr>
      <vt:lpstr>PowerPoint Presentation</vt:lpstr>
      <vt:lpstr>Conclusion</vt:lpstr>
      <vt:lpstr>Thank YOU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Area of Interest</dc:title>
  <dc:creator>Ahmad Nuzul</dc:creator>
  <cp:lastModifiedBy>Ahmad Nuzul</cp:lastModifiedBy>
  <cp:revision>124</cp:revision>
  <dcterms:created xsi:type="dcterms:W3CDTF">2018-04-22T17:23:03Z</dcterms:created>
  <dcterms:modified xsi:type="dcterms:W3CDTF">2020-07-26T02:40:59Z</dcterms:modified>
</cp:coreProperties>
</file>