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8"/>
  </p:notesMasterIdLst>
  <p:sldIdLst>
    <p:sldId id="260" r:id="rId2"/>
    <p:sldId id="257" r:id="rId3"/>
    <p:sldId id="262" r:id="rId4"/>
    <p:sldId id="259" r:id="rId5"/>
    <p:sldId id="263" r:id="rId6"/>
    <p:sldId id="264"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1" autoAdjust="0"/>
    <p:restoredTop sz="94660"/>
  </p:normalViewPr>
  <p:slideViewPr>
    <p:cSldViewPr snapToGrid="0">
      <p:cViewPr varScale="1">
        <p:scale>
          <a:sx n="67" d="100"/>
          <a:sy n="67" d="100"/>
        </p:scale>
        <p:origin x="64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C2BAD3-9BE4-4E76-8014-22AB905F0181}" type="datetimeFigureOut">
              <a:rPr lang="en-MY" smtClean="0"/>
              <a:t>19/8/2020</a:t>
            </a:fld>
            <a:endParaRPr lang="en-MY"/>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MY"/>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MY"/>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2A351E-57B9-474C-B1A6-D5833F1B732E}" type="slidenum">
              <a:rPr lang="en-MY" smtClean="0"/>
              <a:t>‹#›</a:t>
            </a:fld>
            <a:endParaRPr lang="en-MY"/>
          </a:p>
        </p:txBody>
      </p:sp>
    </p:spTree>
    <p:extLst>
      <p:ext uri="{BB962C8B-B14F-4D97-AF65-F5344CB8AC3E}">
        <p14:creationId xmlns:p14="http://schemas.microsoft.com/office/powerpoint/2010/main" val="3434575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8C139-1F64-45CB-BDCF-EA410EE5258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MY"/>
          </a:p>
        </p:txBody>
      </p:sp>
      <p:sp>
        <p:nvSpPr>
          <p:cNvPr id="3" name="Subtitle 2">
            <a:extLst>
              <a:ext uri="{FF2B5EF4-FFF2-40B4-BE49-F238E27FC236}">
                <a16:creationId xmlns:a16="http://schemas.microsoft.com/office/drawing/2014/main" id="{7138ADFB-CD1E-4987-86A1-799CE52089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MY"/>
          </a:p>
        </p:txBody>
      </p:sp>
      <p:sp>
        <p:nvSpPr>
          <p:cNvPr id="4" name="Date Placeholder 3">
            <a:extLst>
              <a:ext uri="{FF2B5EF4-FFF2-40B4-BE49-F238E27FC236}">
                <a16:creationId xmlns:a16="http://schemas.microsoft.com/office/drawing/2014/main" id="{1AA9DCE8-7E79-4DF6-B25B-F8F7182AAA2B}"/>
              </a:ext>
            </a:extLst>
          </p:cNvPr>
          <p:cNvSpPr>
            <a:spLocks noGrp="1"/>
          </p:cNvSpPr>
          <p:nvPr>
            <p:ph type="dt" sz="half" idx="10"/>
          </p:nvPr>
        </p:nvSpPr>
        <p:spPr/>
        <p:txBody>
          <a:bodyPr/>
          <a:lstStyle/>
          <a:p>
            <a:fld id="{3380D71D-2913-4445-8C73-18673F0F11E3}" type="datetimeFigureOut">
              <a:rPr lang="en-US" smtClean="0"/>
              <a:t>8/19/2020</a:t>
            </a:fld>
            <a:endParaRPr lang="en-US"/>
          </a:p>
        </p:txBody>
      </p:sp>
      <p:sp>
        <p:nvSpPr>
          <p:cNvPr id="5" name="Footer Placeholder 4">
            <a:extLst>
              <a:ext uri="{FF2B5EF4-FFF2-40B4-BE49-F238E27FC236}">
                <a16:creationId xmlns:a16="http://schemas.microsoft.com/office/drawing/2014/main" id="{D62FD48C-5894-4601-9CD6-CF676D2B5C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A1CA2B-971E-47A4-BE4F-821E3276CC99}"/>
              </a:ext>
            </a:extLst>
          </p:cNvPr>
          <p:cNvSpPr>
            <a:spLocks noGrp="1"/>
          </p:cNvSpPr>
          <p:nvPr>
            <p:ph type="sldNum" sz="quarter" idx="12"/>
          </p:nvPr>
        </p:nvSpPr>
        <p:spPr/>
        <p:txBody>
          <a:bodyPr/>
          <a:lstStyle/>
          <a:p>
            <a:fld id="{9E3D4761-07CA-437D-B6A2-890D8758E73C}" type="slidenum">
              <a:rPr lang="en-US" smtClean="0"/>
              <a:t>‹#›</a:t>
            </a:fld>
            <a:endParaRPr lang="en-US"/>
          </a:p>
        </p:txBody>
      </p:sp>
    </p:spTree>
    <p:extLst>
      <p:ext uri="{BB962C8B-B14F-4D97-AF65-F5344CB8AC3E}">
        <p14:creationId xmlns:p14="http://schemas.microsoft.com/office/powerpoint/2010/main" val="10276005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97AF7-667A-45A4-902B-2B7315C4B82C}"/>
              </a:ext>
            </a:extLst>
          </p:cNvPr>
          <p:cNvSpPr>
            <a:spLocks noGrp="1"/>
          </p:cNvSpPr>
          <p:nvPr>
            <p:ph type="title"/>
          </p:nvPr>
        </p:nvSpPr>
        <p:spPr/>
        <p:txBody>
          <a:bodyPr/>
          <a:lstStyle/>
          <a:p>
            <a:r>
              <a:rPr lang="en-US"/>
              <a:t>Click to edit Master title style</a:t>
            </a:r>
            <a:endParaRPr lang="en-MY"/>
          </a:p>
        </p:txBody>
      </p:sp>
      <p:sp>
        <p:nvSpPr>
          <p:cNvPr id="3" name="Vertical Text Placeholder 2">
            <a:extLst>
              <a:ext uri="{FF2B5EF4-FFF2-40B4-BE49-F238E27FC236}">
                <a16:creationId xmlns:a16="http://schemas.microsoft.com/office/drawing/2014/main" id="{F7FEAAC1-1BCC-498C-A914-E909D1F5BCB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A4A295F5-3991-442C-98F3-EC22C91EDEE1}"/>
              </a:ext>
            </a:extLst>
          </p:cNvPr>
          <p:cNvSpPr>
            <a:spLocks noGrp="1"/>
          </p:cNvSpPr>
          <p:nvPr>
            <p:ph type="dt" sz="half" idx="10"/>
          </p:nvPr>
        </p:nvSpPr>
        <p:spPr/>
        <p:txBody>
          <a:bodyPr/>
          <a:lstStyle/>
          <a:p>
            <a:fld id="{3380D71D-2913-4445-8C73-18673F0F11E3}" type="datetimeFigureOut">
              <a:rPr lang="en-US" smtClean="0"/>
              <a:t>8/19/2020</a:t>
            </a:fld>
            <a:endParaRPr lang="en-US"/>
          </a:p>
        </p:txBody>
      </p:sp>
      <p:sp>
        <p:nvSpPr>
          <p:cNvPr id="5" name="Footer Placeholder 4">
            <a:extLst>
              <a:ext uri="{FF2B5EF4-FFF2-40B4-BE49-F238E27FC236}">
                <a16:creationId xmlns:a16="http://schemas.microsoft.com/office/drawing/2014/main" id="{3E14BE07-2F58-489D-8EF8-E06BA1EE3A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906C85-CC28-486B-85B6-355CAAACA818}"/>
              </a:ext>
            </a:extLst>
          </p:cNvPr>
          <p:cNvSpPr>
            <a:spLocks noGrp="1"/>
          </p:cNvSpPr>
          <p:nvPr>
            <p:ph type="sldNum" sz="quarter" idx="12"/>
          </p:nvPr>
        </p:nvSpPr>
        <p:spPr/>
        <p:txBody>
          <a:bodyPr/>
          <a:lstStyle/>
          <a:p>
            <a:fld id="{9E3D4761-07CA-437D-B6A2-890D8758E73C}" type="slidenum">
              <a:rPr lang="en-US" smtClean="0"/>
              <a:t>‹#›</a:t>
            </a:fld>
            <a:endParaRPr lang="en-US"/>
          </a:p>
        </p:txBody>
      </p:sp>
    </p:spTree>
    <p:extLst>
      <p:ext uri="{BB962C8B-B14F-4D97-AF65-F5344CB8AC3E}">
        <p14:creationId xmlns:p14="http://schemas.microsoft.com/office/powerpoint/2010/main" val="19250353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943C36-B0B6-463B-A358-BF79809476A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MY"/>
          </a:p>
        </p:txBody>
      </p:sp>
      <p:sp>
        <p:nvSpPr>
          <p:cNvPr id="3" name="Vertical Text Placeholder 2">
            <a:extLst>
              <a:ext uri="{FF2B5EF4-FFF2-40B4-BE49-F238E27FC236}">
                <a16:creationId xmlns:a16="http://schemas.microsoft.com/office/drawing/2014/main" id="{8AE1F65D-4B2C-48AA-B65D-A43B5FCF0A4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E3BD4301-6E6B-40ED-8CA8-A7CE14B26D57}"/>
              </a:ext>
            </a:extLst>
          </p:cNvPr>
          <p:cNvSpPr>
            <a:spLocks noGrp="1"/>
          </p:cNvSpPr>
          <p:nvPr>
            <p:ph type="dt" sz="half" idx="10"/>
          </p:nvPr>
        </p:nvSpPr>
        <p:spPr/>
        <p:txBody>
          <a:bodyPr/>
          <a:lstStyle/>
          <a:p>
            <a:fld id="{3380D71D-2913-4445-8C73-18673F0F11E3}" type="datetimeFigureOut">
              <a:rPr lang="en-US" smtClean="0"/>
              <a:t>8/19/2020</a:t>
            </a:fld>
            <a:endParaRPr lang="en-US"/>
          </a:p>
        </p:txBody>
      </p:sp>
      <p:sp>
        <p:nvSpPr>
          <p:cNvPr id="5" name="Footer Placeholder 4">
            <a:extLst>
              <a:ext uri="{FF2B5EF4-FFF2-40B4-BE49-F238E27FC236}">
                <a16:creationId xmlns:a16="http://schemas.microsoft.com/office/drawing/2014/main" id="{480A771F-C590-4870-8226-77185044E5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B265D8-1EE7-4ED9-8A58-7D6DF6B71286}"/>
              </a:ext>
            </a:extLst>
          </p:cNvPr>
          <p:cNvSpPr>
            <a:spLocks noGrp="1"/>
          </p:cNvSpPr>
          <p:nvPr>
            <p:ph type="sldNum" sz="quarter" idx="12"/>
          </p:nvPr>
        </p:nvSpPr>
        <p:spPr/>
        <p:txBody>
          <a:bodyPr/>
          <a:lstStyle/>
          <a:p>
            <a:fld id="{9E3D4761-07CA-437D-B6A2-890D8758E73C}" type="slidenum">
              <a:rPr lang="en-US" smtClean="0"/>
              <a:t>‹#›</a:t>
            </a:fld>
            <a:endParaRPr lang="en-US"/>
          </a:p>
        </p:txBody>
      </p:sp>
    </p:spTree>
    <p:extLst>
      <p:ext uri="{BB962C8B-B14F-4D97-AF65-F5344CB8AC3E}">
        <p14:creationId xmlns:p14="http://schemas.microsoft.com/office/powerpoint/2010/main" val="12163897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A4067-DB03-416C-B58F-B07C22488D19}"/>
              </a:ext>
            </a:extLst>
          </p:cNvPr>
          <p:cNvSpPr>
            <a:spLocks noGrp="1"/>
          </p:cNvSpPr>
          <p:nvPr>
            <p:ph type="title"/>
          </p:nvPr>
        </p:nvSpPr>
        <p:spPr/>
        <p:txBody>
          <a:bodyPr/>
          <a:lstStyle/>
          <a:p>
            <a:r>
              <a:rPr lang="en-US"/>
              <a:t>Click to edit Master title style</a:t>
            </a:r>
            <a:endParaRPr lang="en-MY"/>
          </a:p>
        </p:txBody>
      </p:sp>
      <p:sp>
        <p:nvSpPr>
          <p:cNvPr id="3" name="Content Placeholder 2">
            <a:extLst>
              <a:ext uri="{FF2B5EF4-FFF2-40B4-BE49-F238E27FC236}">
                <a16:creationId xmlns:a16="http://schemas.microsoft.com/office/drawing/2014/main" id="{221C51A2-DD61-4D39-9C48-8079BB1289A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EBA362F0-C343-45CA-AA36-0636D180FCCE}"/>
              </a:ext>
            </a:extLst>
          </p:cNvPr>
          <p:cNvSpPr>
            <a:spLocks noGrp="1"/>
          </p:cNvSpPr>
          <p:nvPr>
            <p:ph type="dt" sz="half" idx="10"/>
          </p:nvPr>
        </p:nvSpPr>
        <p:spPr/>
        <p:txBody>
          <a:bodyPr/>
          <a:lstStyle/>
          <a:p>
            <a:fld id="{3380D71D-2913-4445-8C73-18673F0F11E3}" type="datetimeFigureOut">
              <a:rPr lang="en-US" smtClean="0"/>
              <a:t>8/19/2020</a:t>
            </a:fld>
            <a:endParaRPr lang="en-US"/>
          </a:p>
        </p:txBody>
      </p:sp>
      <p:sp>
        <p:nvSpPr>
          <p:cNvPr id="5" name="Footer Placeholder 4">
            <a:extLst>
              <a:ext uri="{FF2B5EF4-FFF2-40B4-BE49-F238E27FC236}">
                <a16:creationId xmlns:a16="http://schemas.microsoft.com/office/drawing/2014/main" id="{FF63744C-E2A5-4365-BB8A-51833C90FE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4702B5-E9DF-44CD-AA4D-BE1898BCF00D}"/>
              </a:ext>
            </a:extLst>
          </p:cNvPr>
          <p:cNvSpPr>
            <a:spLocks noGrp="1"/>
          </p:cNvSpPr>
          <p:nvPr>
            <p:ph type="sldNum" sz="quarter" idx="12"/>
          </p:nvPr>
        </p:nvSpPr>
        <p:spPr/>
        <p:txBody>
          <a:bodyPr/>
          <a:lstStyle/>
          <a:p>
            <a:fld id="{9E3D4761-07CA-437D-B6A2-890D8758E73C}" type="slidenum">
              <a:rPr lang="en-US" smtClean="0"/>
              <a:t>‹#›</a:t>
            </a:fld>
            <a:endParaRPr lang="en-US"/>
          </a:p>
        </p:txBody>
      </p:sp>
    </p:spTree>
    <p:extLst>
      <p:ext uri="{BB962C8B-B14F-4D97-AF65-F5344CB8AC3E}">
        <p14:creationId xmlns:p14="http://schemas.microsoft.com/office/powerpoint/2010/main" val="3867628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53DB4-648A-4DE3-9D46-BB1D61617E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MY"/>
          </a:p>
        </p:txBody>
      </p:sp>
      <p:sp>
        <p:nvSpPr>
          <p:cNvPr id="3" name="Text Placeholder 2">
            <a:extLst>
              <a:ext uri="{FF2B5EF4-FFF2-40B4-BE49-F238E27FC236}">
                <a16:creationId xmlns:a16="http://schemas.microsoft.com/office/drawing/2014/main" id="{76B6F158-227A-4D51-BF5C-89A3886F5FD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594EDB6-E1FD-4E22-85AC-4EDC9AC1AB0F}"/>
              </a:ext>
            </a:extLst>
          </p:cNvPr>
          <p:cNvSpPr>
            <a:spLocks noGrp="1"/>
          </p:cNvSpPr>
          <p:nvPr>
            <p:ph type="dt" sz="half" idx="10"/>
          </p:nvPr>
        </p:nvSpPr>
        <p:spPr/>
        <p:txBody>
          <a:bodyPr/>
          <a:lstStyle/>
          <a:p>
            <a:fld id="{3380D71D-2913-4445-8C73-18673F0F11E3}" type="datetimeFigureOut">
              <a:rPr lang="en-US" smtClean="0"/>
              <a:t>8/19/2020</a:t>
            </a:fld>
            <a:endParaRPr lang="en-US"/>
          </a:p>
        </p:txBody>
      </p:sp>
      <p:sp>
        <p:nvSpPr>
          <p:cNvPr id="5" name="Footer Placeholder 4">
            <a:extLst>
              <a:ext uri="{FF2B5EF4-FFF2-40B4-BE49-F238E27FC236}">
                <a16:creationId xmlns:a16="http://schemas.microsoft.com/office/drawing/2014/main" id="{BEB96CC1-C0B7-4BFD-8D73-92DF15F573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EBBCAF-3B84-45BB-9957-273AC62DD770}"/>
              </a:ext>
            </a:extLst>
          </p:cNvPr>
          <p:cNvSpPr>
            <a:spLocks noGrp="1"/>
          </p:cNvSpPr>
          <p:nvPr>
            <p:ph type="sldNum" sz="quarter" idx="12"/>
          </p:nvPr>
        </p:nvSpPr>
        <p:spPr/>
        <p:txBody>
          <a:bodyPr/>
          <a:lstStyle/>
          <a:p>
            <a:fld id="{9E3D4761-07CA-437D-B6A2-890D8758E73C}" type="slidenum">
              <a:rPr lang="en-US" smtClean="0"/>
              <a:t>‹#›</a:t>
            </a:fld>
            <a:endParaRPr lang="en-US"/>
          </a:p>
        </p:txBody>
      </p:sp>
    </p:spTree>
    <p:extLst>
      <p:ext uri="{BB962C8B-B14F-4D97-AF65-F5344CB8AC3E}">
        <p14:creationId xmlns:p14="http://schemas.microsoft.com/office/powerpoint/2010/main" val="1086770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56C81-9FCE-4B39-A128-DAAAE2EE51B9}"/>
              </a:ext>
            </a:extLst>
          </p:cNvPr>
          <p:cNvSpPr>
            <a:spLocks noGrp="1"/>
          </p:cNvSpPr>
          <p:nvPr>
            <p:ph type="title"/>
          </p:nvPr>
        </p:nvSpPr>
        <p:spPr/>
        <p:txBody>
          <a:bodyPr/>
          <a:lstStyle/>
          <a:p>
            <a:r>
              <a:rPr lang="en-US"/>
              <a:t>Click to edit Master title style</a:t>
            </a:r>
            <a:endParaRPr lang="en-MY"/>
          </a:p>
        </p:txBody>
      </p:sp>
      <p:sp>
        <p:nvSpPr>
          <p:cNvPr id="3" name="Content Placeholder 2">
            <a:extLst>
              <a:ext uri="{FF2B5EF4-FFF2-40B4-BE49-F238E27FC236}">
                <a16:creationId xmlns:a16="http://schemas.microsoft.com/office/drawing/2014/main" id="{66D3103C-B9F7-48C1-9868-E8CAB15F697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a:extLst>
              <a:ext uri="{FF2B5EF4-FFF2-40B4-BE49-F238E27FC236}">
                <a16:creationId xmlns:a16="http://schemas.microsoft.com/office/drawing/2014/main" id="{55D5B6F6-0BE8-427E-A463-6FD88882212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4">
            <a:extLst>
              <a:ext uri="{FF2B5EF4-FFF2-40B4-BE49-F238E27FC236}">
                <a16:creationId xmlns:a16="http://schemas.microsoft.com/office/drawing/2014/main" id="{76DC4394-C61E-4933-9264-544EA2077405}"/>
              </a:ext>
            </a:extLst>
          </p:cNvPr>
          <p:cNvSpPr>
            <a:spLocks noGrp="1"/>
          </p:cNvSpPr>
          <p:nvPr>
            <p:ph type="dt" sz="half" idx="10"/>
          </p:nvPr>
        </p:nvSpPr>
        <p:spPr/>
        <p:txBody>
          <a:bodyPr/>
          <a:lstStyle/>
          <a:p>
            <a:fld id="{3380D71D-2913-4445-8C73-18673F0F11E3}" type="datetimeFigureOut">
              <a:rPr lang="en-US" smtClean="0"/>
              <a:t>8/19/2020</a:t>
            </a:fld>
            <a:endParaRPr lang="en-US"/>
          </a:p>
        </p:txBody>
      </p:sp>
      <p:sp>
        <p:nvSpPr>
          <p:cNvPr id="6" name="Footer Placeholder 5">
            <a:extLst>
              <a:ext uri="{FF2B5EF4-FFF2-40B4-BE49-F238E27FC236}">
                <a16:creationId xmlns:a16="http://schemas.microsoft.com/office/drawing/2014/main" id="{F60E7272-07FF-4213-8D92-76FFDFE151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9E4A52-A1E0-46B6-90EF-099488F03F9A}"/>
              </a:ext>
            </a:extLst>
          </p:cNvPr>
          <p:cNvSpPr>
            <a:spLocks noGrp="1"/>
          </p:cNvSpPr>
          <p:nvPr>
            <p:ph type="sldNum" sz="quarter" idx="12"/>
          </p:nvPr>
        </p:nvSpPr>
        <p:spPr/>
        <p:txBody>
          <a:bodyPr/>
          <a:lstStyle/>
          <a:p>
            <a:fld id="{9E3D4761-07CA-437D-B6A2-890D8758E73C}" type="slidenum">
              <a:rPr lang="en-US" smtClean="0"/>
              <a:t>‹#›</a:t>
            </a:fld>
            <a:endParaRPr lang="en-US"/>
          </a:p>
        </p:txBody>
      </p:sp>
    </p:spTree>
    <p:extLst>
      <p:ext uri="{BB962C8B-B14F-4D97-AF65-F5344CB8AC3E}">
        <p14:creationId xmlns:p14="http://schemas.microsoft.com/office/powerpoint/2010/main" val="2956386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90A37-5113-48CF-A8AB-BE39D7A45D86}"/>
              </a:ext>
            </a:extLst>
          </p:cNvPr>
          <p:cNvSpPr>
            <a:spLocks noGrp="1"/>
          </p:cNvSpPr>
          <p:nvPr>
            <p:ph type="title"/>
          </p:nvPr>
        </p:nvSpPr>
        <p:spPr>
          <a:xfrm>
            <a:off x="839788" y="365125"/>
            <a:ext cx="10515600" cy="1325563"/>
          </a:xfrm>
        </p:spPr>
        <p:txBody>
          <a:bodyPr/>
          <a:lstStyle/>
          <a:p>
            <a:r>
              <a:rPr lang="en-US"/>
              <a:t>Click to edit Master title style</a:t>
            </a:r>
            <a:endParaRPr lang="en-MY"/>
          </a:p>
        </p:txBody>
      </p:sp>
      <p:sp>
        <p:nvSpPr>
          <p:cNvPr id="3" name="Text Placeholder 2">
            <a:extLst>
              <a:ext uri="{FF2B5EF4-FFF2-40B4-BE49-F238E27FC236}">
                <a16:creationId xmlns:a16="http://schemas.microsoft.com/office/drawing/2014/main" id="{3436B203-FAC0-4CE9-8A9A-ADC3F2C0917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F2D3800-3D2F-4841-AF49-EE1179E67DD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a:extLst>
              <a:ext uri="{FF2B5EF4-FFF2-40B4-BE49-F238E27FC236}">
                <a16:creationId xmlns:a16="http://schemas.microsoft.com/office/drawing/2014/main" id="{4E7AB2AB-B7A5-417B-A331-1EA7EE8A5B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06731D6-03F7-4A72-9D6C-B41DFABE2A0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6">
            <a:extLst>
              <a:ext uri="{FF2B5EF4-FFF2-40B4-BE49-F238E27FC236}">
                <a16:creationId xmlns:a16="http://schemas.microsoft.com/office/drawing/2014/main" id="{72077C2F-E102-4050-9395-13BE8D59C420}"/>
              </a:ext>
            </a:extLst>
          </p:cNvPr>
          <p:cNvSpPr>
            <a:spLocks noGrp="1"/>
          </p:cNvSpPr>
          <p:nvPr>
            <p:ph type="dt" sz="half" idx="10"/>
          </p:nvPr>
        </p:nvSpPr>
        <p:spPr/>
        <p:txBody>
          <a:bodyPr/>
          <a:lstStyle/>
          <a:p>
            <a:fld id="{3380D71D-2913-4445-8C73-18673F0F11E3}" type="datetimeFigureOut">
              <a:rPr lang="en-US" smtClean="0"/>
              <a:t>8/19/2020</a:t>
            </a:fld>
            <a:endParaRPr lang="en-US"/>
          </a:p>
        </p:txBody>
      </p:sp>
      <p:sp>
        <p:nvSpPr>
          <p:cNvPr id="8" name="Footer Placeholder 7">
            <a:extLst>
              <a:ext uri="{FF2B5EF4-FFF2-40B4-BE49-F238E27FC236}">
                <a16:creationId xmlns:a16="http://schemas.microsoft.com/office/drawing/2014/main" id="{0B84BD44-5D36-427A-B0B8-00570096D65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8087FD6-8173-4B0D-9C7E-605BAE73E273}"/>
              </a:ext>
            </a:extLst>
          </p:cNvPr>
          <p:cNvSpPr>
            <a:spLocks noGrp="1"/>
          </p:cNvSpPr>
          <p:nvPr>
            <p:ph type="sldNum" sz="quarter" idx="12"/>
          </p:nvPr>
        </p:nvSpPr>
        <p:spPr/>
        <p:txBody>
          <a:bodyPr/>
          <a:lstStyle/>
          <a:p>
            <a:fld id="{9E3D4761-07CA-437D-B6A2-890D8758E73C}" type="slidenum">
              <a:rPr lang="en-US" smtClean="0"/>
              <a:t>‹#›</a:t>
            </a:fld>
            <a:endParaRPr lang="en-US"/>
          </a:p>
        </p:txBody>
      </p:sp>
    </p:spTree>
    <p:extLst>
      <p:ext uri="{BB962C8B-B14F-4D97-AF65-F5344CB8AC3E}">
        <p14:creationId xmlns:p14="http://schemas.microsoft.com/office/powerpoint/2010/main" val="4259797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AF7B9-1EA2-400E-BC51-DFA53131FB72}"/>
              </a:ext>
            </a:extLst>
          </p:cNvPr>
          <p:cNvSpPr>
            <a:spLocks noGrp="1"/>
          </p:cNvSpPr>
          <p:nvPr>
            <p:ph type="title"/>
          </p:nvPr>
        </p:nvSpPr>
        <p:spPr/>
        <p:txBody>
          <a:bodyPr/>
          <a:lstStyle/>
          <a:p>
            <a:r>
              <a:rPr lang="en-US"/>
              <a:t>Click to edit Master title style</a:t>
            </a:r>
            <a:endParaRPr lang="en-MY"/>
          </a:p>
        </p:txBody>
      </p:sp>
      <p:sp>
        <p:nvSpPr>
          <p:cNvPr id="3" name="Date Placeholder 2">
            <a:extLst>
              <a:ext uri="{FF2B5EF4-FFF2-40B4-BE49-F238E27FC236}">
                <a16:creationId xmlns:a16="http://schemas.microsoft.com/office/drawing/2014/main" id="{6A42D70F-A37F-4EFF-8992-9B9A7C9DBB47}"/>
              </a:ext>
            </a:extLst>
          </p:cNvPr>
          <p:cNvSpPr>
            <a:spLocks noGrp="1"/>
          </p:cNvSpPr>
          <p:nvPr>
            <p:ph type="dt" sz="half" idx="10"/>
          </p:nvPr>
        </p:nvSpPr>
        <p:spPr/>
        <p:txBody>
          <a:bodyPr/>
          <a:lstStyle/>
          <a:p>
            <a:fld id="{3380D71D-2913-4445-8C73-18673F0F11E3}" type="datetimeFigureOut">
              <a:rPr lang="en-US" smtClean="0"/>
              <a:t>8/19/2020</a:t>
            </a:fld>
            <a:endParaRPr lang="en-US"/>
          </a:p>
        </p:txBody>
      </p:sp>
      <p:sp>
        <p:nvSpPr>
          <p:cNvPr id="4" name="Footer Placeholder 3">
            <a:extLst>
              <a:ext uri="{FF2B5EF4-FFF2-40B4-BE49-F238E27FC236}">
                <a16:creationId xmlns:a16="http://schemas.microsoft.com/office/drawing/2014/main" id="{A64BFDC8-191C-4B87-8453-D61817A47B9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E22899E-4E84-4C21-A272-958D0F225C75}"/>
              </a:ext>
            </a:extLst>
          </p:cNvPr>
          <p:cNvSpPr>
            <a:spLocks noGrp="1"/>
          </p:cNvSpPr>
          <p:nvPr>
            <p:ph type="sldNum" sz="quarter" idx="12"/>
          </p:nvPr>
        </p:nvSpPr>
        <p:spPr/>
        <p:txBody>
          <a:bodyPr/>
          <a:lstStyle/>
          <a:p>
            <a:fld id="{9E3D4761-07CA-437D-B6A2-890D8758E73C}" type="slidenum">
              <a:rPr lang="en-US" smtClean="0"/>
              <a:t>‹#›</a:t>
            </a:fld>
            <a:endParaRPr lang="en-US"/>
          </a:p>
        </p:txBody>
      </p:sp>
    </p:spTree>
    <p:extLst>
      <p:ext uri="{BB962C8B-B14F-4D97-AF65-F5344CB8AC3E}">
        <p14:creationId xmlns:p14="http://schemas.microsoft.com/office/powerpoint/2010/main" val="35738522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F13F9F7-B539-4AF5-8BEC-E70B4E2569CD}"/>
              </a:ext>
            </a:extLst>
          </p:cNvPr>
          <p:cNvSpPr>
            <a:spLocks noGrp="1"/>
          </p:cNvSpPr>
          <p:nvPr>
            <p:ph type="dt" sz="half" idx="10"/>
          </p:nvPr>
        </p:nvSpPr>
        <p:spPr/>
        <p:txBody>
          <a:bodyPr/>
          <a:lstStyle/>
          <a:p>
            <a:fld id="{3380D71D-2913-4445-8C73-18673F0F11E3}" type="datetimeFigureOut">
              <a:rPr lang="en-US" smtClean="0"/>
              <a:t>8/19/2020</a:t>
            </a:fld>
            <a:endParaRPr lang="en-US"/>
          </a:p>
        </p:txBody>
      </p:sp>
      <p:sp>
        <p:nvSpPr>
          <p:cNvPr id="3" name="Footer Placeholder 2">
            <a:extLst>
              <a:ext uri="{FF2B5EF4-FFF2-40B4-BE49-F238E27FC236}">
                <a16:creationId xmlns:a16="http://schemas.microsoft.com/office/drawing/2014/main" id="{0383C22E-36DA-4E4E-AB38-2675700CA1E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BC87DFD-34A1-483C-A889-52B8AFD1AC16}"/>
              </a:ext>
            </a:extLst>
          </p:cNvPr>
          <p:cNvSpPr>
            <a:spLocks noGrp="1"/>
          </p:cNvSpPr>
          <p:nvPr>
            <p:ph type="sldNum" sz="quarter" idx="12"/>
          </p:nvPr>
        </p:nvSpPr>
        <p:spPr/>
        <p:txBody>
          <a:bodyPr/>
          <a:lstStyle/>
          <a:p>
            <a:fld id="{9E3D4761-07CA-437D-B6A2-890D8758E73C}" type="slidenum">
              <a:rPr lang="en-US" smtClean="0"/>
              <a:t>‹#›</a:t>
            </a:fld>
            <a:endParaRPr lang="en-US"/>
          </a:p>
        </p:txBody>
      </p:sp>
    </p:spTree>
    <p:extLst>
      <p:ext uri="{BB962C8B-B14F-4D97-AF65-F5344CB8AC3E}">
        <p14:creationId xmlns:p14="http://schemas.microsoft.com/office/powerpoint/2010/main" val="36950229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E5FDC-389F-4961-8412-DCDC520712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MY"/>
          </a:p>
        </p:txBody>
      </p:sp>
      <p:sp>
        <p:nvSpPr>
          <p:cNvPr id="3" name="Content Placeholder 2">
            <a:extLst>
              <a:ext uri="{FF2B5EF4-FFF2-40B4-BE49-F238E27FC236}">
                <a16:creationId xmlns:a16="http://schemas.microsoft.com/office/drawing/2014/main" id="{224A9172-C427-4899-A93F-E231BE4503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a:extLst>
              <a:ext uri="{FF2B5EF4-FFF2-40B4-BE49-F238E27FC236}">
                <a16:creationId xmlns:a16="http://schemas.microsoft.com/office/drawing/2014/main" id="{F924701B-4051-4358-85B1-C8488EED23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8D9945-F16F-47B9-9D33-FC82C7BF8B43}"/>
              </a:ext>
            </a:extLst>
          </p:cNvPr>
          <p:cNvSpPr>
            <a:spLocks noGrp="1"/>
          </p:cNvSpPr>
          <p:nvPr>
            <p:ph type="dt" sz="half" idx="10"/>
          </p:nvPr>
        </p:nvSpPr>
        <p:spPr/>
        <p:txBody>
          <a:bodyPr/>
          <a:lstStyle/>
          <a:p>
            <a:fld id="{3380D71D-2913-4445-8C73-18673F0F11E3}" type="datetimeFigureOut">
              <a:rPr lang="en-US" smtClean="0"/>
              <a:t>8/19/2020</a:t>
            </a:fld>
            <a:endParaRPr lang="en-US"/>
          </a:p>
        </p:txBody>
      </p:sp>
      <p:sp>
        <p:nvSpPr>
          <p:cNvPr id="6" name="Footer Placeholder 5">
            <a:extLst>
              <a:ext uri="{FF2B5EF4-FFF2-40B4-BE49-F238E27FC236}">
                <a16:creationId xmlns:a16="http://schemas.microsoft.com/office/drawing/2014/main" id="{2E97DB12-FAA6-423F-8536-5F705BDF3D3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04CAF8C-8E0C-4918-954B-09CA5CB64D50}"/>
              </a:ext>
            </a:extLst>
          </p:cNvPr>
          <p:cNvSpPr>
            <a:spLocks noGrp="1"/>
          </p:cNvSpPr>
          <p:nvPr>
            <p:ph type="sldNum" sz="quarter" idx="12"/>
          </p:nvPr>
        </p:nvSpPr>
        <p:spPr/>
        <p:txBody>
          <a:bodyPr/>
          <a:lstStyle/>
          <a:p>
            <a:fld id="{9E3D4761-07CA-437D-B6A2-890D8758E73C}" type="slidenum">
              <a:rPr lang="en-US" smtClean="0"/>
              <a:t>‹#›</a:t>
            </a:fld>
            <a:endParaRPr lang="en-US"/>
          </a:p>
        </p:txBody>
      </p:sp>
    </p:spTree>
    <p:extLst>
      <p:ext uri="{BB962C8B-B14F-4D97-AF65-F5344CB8AC3E}">
        <p14:creationId xmlns:p14="http://schemas.microsoft.com/office/powerpoint/2010/main" val="41413044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86F49-26D7-4073-8FF9-F85B83DC6EB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MY"/>
          </a:p>
        </p:txBody>
      </p:sp>
      <p:sp>
        <p:nvSpPr>
          <p:cNvPr id="3" name="Picture Placeholder 2">
            <a:extLst>
              <a:ext uri="{FF2B5EF4-FFF2-40B4-BE49-F238E27FC236}">
                <a16:creationId xmlns:a16="http://schemas.microsoft.com/office/drawing/2014/main" id="{A558CD1C-FCD6-471F-AC62-DCEF7589CA6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Y"/>
          </a:p>
        </p:txBody>
      </p:sp>
      <p:sp>
        <p:nvSpPr>
          <p:cNvPr id="4" name="Text Placeholder 3">
            <a:extLst>
              <a:ext uri="{FF2B5EF4-FFF2-40B4-BE49-F238E27FC236}">
                <a16:creationId xmlns:a16="http://schemas.microsoft.com/office/drawing/2014/main" id="{899BB0F8-EFA6-4888-8809-BE9EA3DFD2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4E35E5-59BF-42B9-AEBE-61F50EDE0C9D}"/>
              </a:ext>
            </a:extLst>
          </p:cNvPr>
          <p:cNvSpPr>
            <a:spLocks noGrp="1"/>
          </p:cNvSpPr>
          <p:nvPr>
            <p:ph type="dt" sz="half" idx="10"/>
          </p:nvPr>
        </p:nvSpPr>
        <p:spPr/>
        <p:txBody>
          <a:bodyPr/>
          <a:lstStyle/>
          <a:p>
            <a:fld id="{3380D71D-2913-4445-8C73-18673F0F11E3}" type="datetimeFigureOut">
              <a:rPr lang="en-US" smtClean="0"/>
              <a:t>8/19/2020</a:t>
            </a:fld>
            <a:endParaRPr lang="en-US"/>
          </a:p>
        </p:txBody>
      </p:sp>
      <p:sp>
        <p:nvSpPr>
          <p:cNvPr id="6" name="Footer Placeholder 5">
            <a:extLst>
              <a:ext uri="{FF2B5EF4-FFF2-40B4-BE49-F238E27FC236}">
                <a16:creationId xmlns:a16="http://schemas.microsoft.com/office/drawing/2014/main" id="{F44E758C-81C8-456C-9AF8-020E2A957E7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7F48C2-8D59-490F-8F56-98C4D396E938}"/>
              </a:ext>
            </a:extLst>
          </p:cNvPr>
          <p:cNvSpPr>
            <a:spLocks noGrp="1"/>
          </p:cNvSpPr>
          <p:nvPr>
            <p:ph type="sldNum" sz="quarter" idx="12"/>
          </p:nvPr>
        </p:nvSpPr>
        <p:spPr/>
        <p:txBody>
          <a:bodyPr/>
          <a:lstStyle/>
          <a:p>
            <a:fld id="{9E3D4761-07CA-437D-B6A2-890D8758E73C}" type="slidenum">
              <a:rPr lang="en-US" smtClean="0"/>
              <a:t>‹#›</a:t>
            </a:fld>
            <a:endParaRPr lang="en-US"/>
          </a:p>
        </p:txBody>
      </p:sp>
    </p:spTree>
    <p:extLst>
      <p:ext uri="{BB962C8B-B14F-4D97-AF65-F5344CB8AC3E}">
        <p14:creationId xmlns:p14="http://schemas.microsoft.com/office/powerpoint/2010/main" val="1372808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CC619B9-8A9E-4B02-8038-499E273E2C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MY"/>
          </a:p>
        </p:txBody>
      </p:sp>
      <p:sp>
        <p:nvSpPr>
          <p:cNvPr id="3" name="Text Placeholder 2">
            <a:extLst>
              <a:ext uri="{FF2B5EF4-FFF2-40B4-BE49-F238E27FC236}">
                <a16:creationId xmlns:a16="http://schemas.microsoft.com/office/drawing/2014/main" id="{B9F19266-4117-44C5-9DA3-1F1194FE5E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C3555F8D-D3C6-4B5F-B2DA-6B6C70692B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80D71D-2913-4445-8C73-18673F0F11E3}" type="datetimeFigureOut">
              <a:rPr lang="en-US" smtClean="0"/>
              <a:t>8/19/2020</a:t>
            </a:fld>
            <a:endParaRPr lang="en-US"/>
          </a:p>
        </p:txBody>
      </p:sp>
      <p:sp>
        <p:nvSpPr>
          <p:cNvPr id="5" name="Footer Placeholder 4">
            <a:extLst>
              <a:ext uri="{FF2B5EF4-FFF2-40B4-BE49-F238E27FC236}">
                <a16:creationId xmlns:a16="http://schemas.microsoft.com/office/drawing/2014/main" id="{262115CA-D72E-4AA3-8BBE-CA451BDB4AD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9EF3C9-82E9-4D9C-87F7-0F5009B9A3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3D4761-07CA-437D-B6A2-890D8758E73C}" type="slidenum">
              <a:rPr lang="en-US" smtClean="0"/>
              <a:t>‹#›</a:t>
            </a:fld>
            <a:endParaRPr lang="en-US"/>
          </a:p>
        </p:txBody>
      </p:sp>
    </p:spTree>
    <p:extLst>
      <p:ext uri="{BB962C8B-B14F-4D97-AF65-F5344CB8AC3E}">
        <p14:creationId xmlns:p14="http://schemas.microsoft.com/office/powerpoint/2010/main" val="181254363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7005478-4D73-4BE7-8CD4-1E49CF8030FF}"/>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0985534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8136" y="300532"/>
            <a:ext cx="3413142" cy="1579162"/>
          </a:xfrm>
          <a:ln>
            <a:solidFill>
              <a:schemeClr val="accent4"/>
            </a:solidFill>
          </a:ln>
        </p:spPr>
        <p:style>
          <a:lnRef idx="2">
            <a:schemeClr val="accent1"/>
          </a:lnRef>
          <a:fillRef idx="1">
            <a:schemeClr val="lt1"/>
          </a:fillRef>
          <a:effectRef idx="0">
            <a:schemeClr val="accent1"/>
          </a:effectRef>
          <a:fontRef idx="minor">
            <a:schemeClr val="dk1"/>
          </a:fontRef>
        </p:style>
        <p:txBody>
          <a:bodyPr>
            <a:normAutofit fontScale="85000" lnSpcReduction="10000"/>
          </a:bodyPr>
          <a:lstStyle/>
          <a:p>
            <a:pPr marL="0" indent="0">
              <a:buNone/>
            </a:pPr>
            <a:r>
              <a:rPr lang="en-US" sz="1900" b="1" dirty="0"/>
              <a:t>Background of Study</a:t>
            </a:r>
          </a:p>
          <a:p>
            <a:pPr marL="0" indent="0">
              <a:buNone/>
            </a:pPr>
            <a:r>
              <a:rPr lang="en-US" sz="1800" dirty="0"/>
              <a:t>Case Study: Schoollah Malaysia</a:t>
            </a:r>
          </a:p>
          <a:p>
            <a:pPr marL="0" indent="0">
              <a:buNone/>
            </a:pPr>
            <a:r>
              <a:rPr lang="en-US" sz="1800" dirty="0"/>
              <a:t>Domain: Higher Education in Malaysia</a:t>
            </a:r>
          </a:p>
          <a:p>
            <a:pPr marL="0" indent="0">
              <a:buNone/>
            </a:pPr>
            <a:r>
              <a:rPr lang="en-US" sz="1800" dirty="0" err="1"/>
              <a:t>AoI</a:t>
            </a:r>
            <a:r>
              <a:rPr lang="en-US" sz="1800" dirty="0"/>
              <a:t>: Mobile Application (M-Learning)</a:t>
            </a:r>
          </a:p>
          <a:p>
            <a:pPr marL="0" indent="0">
              <a:buNone/>
            </a:pPr>
            <a:r>
              <a:rPr lang="en-US" sz="1800" dirty="0"/>
              <a:t>Theory: RIASEC Theory Model</a:t>
            </a:r>
          </a:p>
        </p:txBody>
      </p:sp>
      <p:sp>
        <p:nvSpPr>
          <p:cNvPr id="35" name="Content Placeholder 2"/>
          <p:cNvSpPr txBox="1">
            <a:spLocks/>
          </p:cNvSpPr>
          <p:nvPr/>
        </p:nvSpPr>
        <p:spPr>
          <a:xfrm>
            <a:off x="66012" y="2237040"/>
            <a:ext cx="3413146" cy="1737498"/>
          </a:xfrm>
          <a:prstGeom prst="rect">
            <a:avLst/>
          </a:prstGeom>
          <a:ln>
            <a:solidFill>
              <a:schemeClr val="accent4"/>
            </a:solidFill>
          </a:ln>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b="1" dirty="0"/>
              <a:t>Problem Statement</a:t>
            </a:r>
          </a:p>
          <a:p>
            <a:pPr marL="0" indent="0">
              <a:buNone/>
            </a:pPr>
            <a:r>
              <a:rPr lang="en-US" sz="1600" dirty="0"/>
              <a:t>1. </a:t>
            </a:r>
            <a:r>
              <a:rPr lang="en-US" sz="1600" dirty="0" err="1"/>
              <a:t>Unorganised</a:t>
            </a:r>
            <a:r>
              <a:rPr lang="en-US" sz="1600" dirty="0"/>
              <a:t> structure of former platform</a:t>
            </a:r>
          </a:p>
          <a:p>
            <a:pPr marL="0" indent="0">
              <a:buNone/>
            </a:pPr>
            <a:r>
              <a:rPr lang="en-US" sz="1600" dirty="0"/>
              <a:t>2. Mismanagement issue faced by the </a:t>
            </a:r>
            <a:r>
              <a:rPr lang="en-US" sz="1600" dirty="0" err="1"/>
              <a:t>organisation</a:t>
            </a:r>
            <a:endParaRPr lang="en-US" sz="1600" dirty="0"/>
          </a:p>
          <a:p>
            <a:pPr marL="0" indent="0">
              <a:buNone/>
            </a:pPr>
            <a:r>
              <a:rPr lang="en-US" sz="1600" dirty="0"/>
              <a:t>3. </a:t>
            </a:r>
            <a:r>
              <a:rPr lang="en-MY" sz="1600" dirty="0"/>
              <a:t>Time consuming between the organisation and audience</a:t>
            </a:r>
          </a:p>
          <a:p>
            <a:pPr marL="0" indent="0">
              <a:buNone/>
            </a:pPr>
            <a:endParaRPr lang="en-US" sz="1600" dirty="0"/>
          </a:p>
        </p:txBody>
      </p:sp>
      <p:sp>
        <p:nvSpPr>
          <p:cNvPr id="36" name="Content Placeholder 2"/>
          <p:cNvSpPr txBox="1">
            <a:spLocks/>
          </p:cNvSpPr>
          <p:nvPr/>
        </p:nvSpPr>
        <p:spPr>
          <a:xfrm>
            <a:off x="80331" y="4363628"/>
            <a:ext cx="3387178" cy="2283651"/>
          </a:xfrm>
          <a:prstGeom prst="rect">
            <a:avLst/>
          </a:prstGeom>
          <a:ln>
            <a:solidFill>
              <a:schemeClr val="accent4"/>
            </a:solidFill>
          </a:ln>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600" b="1" dirty="0"/>
              <a:t>Objectives</a:t>
            </a:r>
          </a:p>
          <a:p>
            <a:pPr marL="457200" indent="-457200">
              <a:buFont typeface="Arial" panose="020B0604020202020204" pitchFamily="34" charset="0"/>
              <a:buAutoNum type="arabicPeriod"/>
            </a:pPr>
            <a:r>
              <a:rPr lang="en-US" sz="2600" dirty="0"/>
              <a:t>To identify the requirements of PCAM for Schoollah Malaysia</a:t>
            </a:r>
          </a:p>
          <a:p>
            <a:pPr marL="457200" indent="-457200">
              <a:buFont typeface="Arial" panose="020B0604020202020204" pitchFamily="34" charset="0"/>
              <a:buAutoNum type="arabicPeriod"/>
            </a:pPr>
            <a:r>
              <a:rPr lang="en-US" sz="2600" dirty="0"/>
              <a:t>To design and develop PCAM for Schoollah Malaysia.</a:t>
            </a:r>
          </a:p>
          <a:p>
            <a:pPr marL="457200" indent="-457200">
              <a:buFont typeface="Arial" panose="020B0604020202020204" pitchFamily="34" charset="0"/>
              <a:buAutoNum type="arabicPeriod"/>
            </a:pPr>
            <a:r>
              <a:rPr lang="en-US" sz="2600" dirty="0"/>
              <a:t>To evaluate the functionality of PCAM for Schoollah Malaysia.</a:t>
            </a:r>
            <a:endParaRPr lang="en-US" sz="1800" dirty="0"/>
          </a:p>
        </p:txBody>
      </p:sp>
      <p:sp>
        <p:nvSpPr>
          <p:cNvPr id="15" name="Rectangle 14">
            <a:extLst>
              <a:ext uri="{FF2B5EF4-FFF2-40B4-BE49-F238E27FC236}">
                <a16:creationId xmlns:a16="http://schemas.microsoft.com/office/drawing/2014/main" id="{A0B62A04-0E26-461A-A460-1579EE944937}"/>
              </a:ext>
            </a:extLst>
          </p:cNvPr>
          <p:cNvSpPr/>
          <p:nvPr/>
        </p:nvSpPr>
        <p:spPr>
          <a:xfrm>
            <a:off x="51003200" y="22453600"/>
            <a:ext cx="45719"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4" name="Straight Connector 43"/>
          <p:cNvCxnSpPr/>
          <p:nvPr/>
        </p:nvCxnSpPr>
        <p:spPr>
          <a:xfrm>
            <a:off x="3806446" y="0"/>
            <a:ext cx="0" cy="685800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37" name="Content Placeholder 3"/>
          <p:cNvGraphicFramePr>
            <a:graphicFrameLocks/>
          </p:cNvGraphicFramePr>
          <p:nvPr>
            <p:extLst>
              <p:ext uri="{D42A27DB-BD31-4B8C-83A1-F6EECF244321}">
                <p14:modId xmlns:p14="http://schemas.microsoft.com/office/powerpoint/2010/main" val="4028947788"/>
              </p:ext>
            </p:extLst>
          </p:nvPr>
        </p:nvGraphicFramePr>
        <p:xfrm>
          <a:off x="4704602" y="1376986"/>
          <a:ext cx="6405840" cy="4886161"/>
        </p:xfrm>
        <a:graphic>
          <a:graphicData uri="http://schemas.openxmlformats.org/drawingml/2006/table">
            <a:tbl>
              <a:tblPr firstRow="1" bandRow="1">
                <a:tableStyleId>{5C22544A-7EE6-4342-B048-85BDC9FD1C3A}</a:tableStyleId>
              </a:tblPr>
              <a:tblGrid>
                <a:gridCol w="3066932">
                  <a:extLst>
                    <a:ext uri="{9D8B030D-6E8A-4147-A177-3AD203B41FA5}">
                      <a16:colId xmlns:a16="http://schemas.microsoft.com/office/drawing/2014/main" val="613039186"/>
                    </a:ext>
                  </a:extLst>
                </a:gridCol>
                <a:gridCol w="3338908">
                  <a:extLst>
                    <a:ext uri="{9D8B030D-6E8A-4147-A177-3AD203B41FA5}">
                      <a16:colId xmlns:a16="http://schemas.microsoft.com/office/drawing/2014/main" val="911211065"/>
                    </a:ext>
                  </a:extLst>
                </a:gridCol>
              </a:tblGrid>
              <a:tr h="430265">
                <a:tc>
                  <a:txBody>
                    <a:bodyPr/>
                    <a:lstStyle/>
                    <a:p>
                      <a:r>
                        <a:rPr lang="en-US" dirty="0"/>
                        <a:t>Problem</a:t>
                      </a:r>
                    </a:p>
                  </a:txBody>
                  <a:tcPr/>
                </a:tc>
                <a:tc>
                  <a:txBody>
                    <a:bodyPr/>
                    <a:lstStyle/>
                    <a:p>
                      <a:r>
                        <a:rPr lang="en-US" dirty="0"/>
                        <a:t>Proposed Solution </a:t>
                      </a:r>
                    </a:p>
                  </a:txBody>
                  <a:tcPr/>
                </a:tc>
                <a:extLst>
                  <a:ext uri="{0D108BD9-81ED-4DB2-BD59-A6C34878D82A}">
                    <a16:rowId xmlns:a16="http://schemas.microsoft.com/office/drawing/2014/main" val="3470320006"/>
                  </a:ext>
                </a:extLst>
              </a:tr>
              <a:tr h="169748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1. </a:t>
                      </a:r>
                      <a:r>
                        <a:rPr lang="en-US" sz="1800" dirty="0" err="1"/>
                        <a:t>Unorganised</a:t>
                      </a:r>
                      <a:r>
                        <a:rPr lang="en-US" sz="1800" dirty="0"/>
                        <a:t> structure of former platform (</a:t>
                      </a:r>
                      <a:r>
                        <a:rPr lang="en-US" sz="1800" dirty="0" err="1"/>
                        <a:t>ie</a:t>
                      </a:r>
                      <a:r>
                        <a:rPr lang="en-US" sz="1800" dirty="0"/>
                        <a:t> WhatsApp, social media)</a:t>
                      </a:r>
                    </a:p>
                  </a:txBody>
                  <a:tcPr/>
                </a:tc>
                <a:tc>
                  <a:txBody>
                    <a:bodyPr/>
                    <a:lstStyle/>
                    <a:p>
                      <a:r>
                        <a:rPr lang="en-US" dirty="0"/>
                        <a:t>Mobile application for the </a:t>
                      </a:r>
                      <a:r>
                        <a:rPr lang="en-US" dirty="0" err="1"/>
                        <a:t>organisation</a:t>
                      </a:r>
                      <a:r>
                        <a:rPr lang="en-US" dirty="0"/>
                        <a:t> </a:t>
                      </a:r>
                    </a:p>
                  </a:txBody>
                  <a:tcPr/>
                </a:tc>
                <a:extLst>
                  <a:ext uri="{0D108BD9-81ED-4DB2-BD59-A6C34878D82A}">
                    <a16:rowId xmlns:a16="http://schemas.microsoft.com/office/drawing/2014/main" val="2338041383"/>
                  </a:ext>
                </a:extLst>
              </a:tr>
              <a:tr h="1379206">
                <a:tc>
                  <a:txBody>
                    <a:bodyPr/>
                    <a:lstStyle/>
                    <a:p>
                      <a:pPr marL="228600" indent="-228600"/>
                      <a:r>
                        <a:rPr lang="en-US" dirty="0"/>
                        <a:t>2. Mismanagement issue faced by the </a:t>
                      </a:r>
                      <a:r>
                        <a:rPr lang="en-US" dirty="0" err="1"/>
                        <a:t>organisation</a:t>
                      </a:r>
                      <a:endParaRPr lang="en-US" dirty="0"/>
                    </a:p>
                  </a:txBody>
                  <a:tcPr/>
                </a:tc>
                <a:tc>
                  <a:txBody>
                    <a:bodyPr/>
                    <a:lstStyle/>
                    <a:p>
                      <a:r>
                        <a:rPr lang="en-US" dirty="0"/>
                        <a:t>Storing the data in a database for easy access by the </a:t>
                      </a:r>
                      <a:r>
                        <a:rPr lang="en-US" dirty="0" err="1"/>
                        <a:t>organisation</a:t>
                      </a:r>
                      <a:endParaRPr lang="en-US" dirty="0"/>
                    </a:p>
                  </a:txBody>
                  <a:tcPr/>
                </a:tc>
                <a:extLst>
                  <a:ext uri="{0D108BD9-81ED-4DB2-BD59-A6C34878D82A}">
                    <a16:rowId xmlns:a16="http://schemas.microsoft.com/office/drawing/2014/main" val="2881009626"/>
                  </a:ext>
                </a:extLst>
              </a:tr>
              <a:tr h="1379206">
                <a:tc>
                  <a:txBody>
                    <a:bodyPr/>
                    <a:lstStyle/>
                    <a:p>
                      <a:pPr marL="228600" indent="-228600"/>
                      <a:r>
                        <a:rPr lang="en-US" dirty="0"/>
                        <a:t>3. Time consuming between the organization and audience</a:t>
                      </a:r>
                    </a:p>
                  </a:txBody>
                  <a:tcPr/>
                </a:tc>
                <a:tc>
                  <a:txBody>
                    <a:bodyPr/>
                    <a:lstStyle/>
                    <a:p>
                      <a:r>
                        <a:rPr lang="en-US" dirty="0"/>
                        <a:t>RIASEC Test, and structured feature of mobile application</a:t>
                      </a:r>
                    </a:p>
                  </a:txBody>
                  <a:tcPr/>
                </a:tc>
                <a:extLst>
                  <a:ext uri="{0D108BD9-81ED-4DB2-BD59-A6C34878D82A}">
                    <a16:rowId xmlns:a16="http://schemas.microsoft.com/office/drawing/2014/main" val="2286566599"/>
                  </a:ext>
                </a:extLst>
              </a:tr>
            </a:tbl>
          </a:graphicData>
        </a:graphic>
      </p:graphicFrame>
      <p:sp>
        <p:nvSpPr>
          <p:cNvPr id="2" name="Rectangle 1"/>
          <p:cNvSpPr/>
          <p:nvPr/>
        </p:nvSpPr>
        <p:spPr>
          <a:xfrm>
            <a:off x="4602540" y="896375"/>
            <a:ext cx="1748299" cy="338554"/>
          </a:xfrm>
          <a:prstGeom prst="rect">
            <a:avLst/>
          </a:prstGeom>
        </p:spPr>
        <p:txBody>
          <a:bodyPr wrap="none">
            <a:spAutoFit/>
          </a:bodyPr>
          <a:lstStyle/>
          <a:p>
            <a:r>
              <a:rPr lang="en-US" sz="1600" b="1" dirty="0"/>
              <a:t>Proposed Solution</a:t>
            </a:r>
          </a:p>
        </p:txBody>
      </p:sp>
    </p:spTree>
    <p:extLst>
      <p:ext uri="{BB962C8B-B14F-4D97-AF65-F5344CB8AC3E}">
        <p14:creationId xmlns:p14="http://schemas.microsoft.com/office/powerpoint/2010/main" val="6139791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Content Placeholder 2">
            <a:extLst>
              <a:ext uri="{FF2B5EF4-FFF2-40B4-BE49-F238E27FC236}">
                <a16:creationId xmlns:a16="http://schemas.microsoft.com/office/drawing/2014/main" id="{0C360C39-29B9-43E0-A317-3EED4CBE7977}"/>
              </a:ext>
            </a:extLst>
          </p:cNvPr>
          <p:cNvSpPr txBox="1">
            <a:spLocks/>
          </p:cNvSpPr>
          <p:nvPr/>
        </p:nvSpPr>
        <p:spPr>
          <a:xfrm>
            <a:off x="348868" y="397916"/>
            <a:ext cx="11494264" cy="6062168"/>
          </a:xfrm>
          <a:prstGeom prst="rect">
            <a:avLst/>
          </a:prstGeom>
          <a:ln w="12700" cap="flat" cmpd="sng" algn="ctr">
            <a:solidFill>
              <a:schemeClr val="accent4"/>
            </a:solidFill>
            <a:prstDash val="solid"/>
            <a:miter lim="800000"/>
          </a:ln>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Font typeface="Arial" panose="020B0604020202020204" pitchFamily="34" charset="0"/>
              <a:buNone/>
            </a:pPr>
            <a:r>
              <a:rPr lang="en-US" sz="1900" b="1" dirty="0"/>
              <a:t>Case Study </a:t>
            </a:r>
          </a:p>
          <a:p>
            <a:pPr marL="450215" algn="just">
              <a:lnSpc>
                <a:spcPct val="150000"/>
              </a:lnSpc>
              <a:spcAft>
                <a:spcPts val="0"/>
              </a:spcAft>
            </a:pPr>
            <a:r>
              <a:rPr lang="en-MY" sz="1800" dirty="0">
                <a:effectLst/>
                <a:latin typeface="Times New Roman" panose="02020603050405020304" pitchFamily="18" charset="0"/>
                <a:ea typeface="Calibri" panose="020F0502020204030204" pitchFamily="34" charset="0"/>
                <a:cs typeface="Times New Roman" panose="02020603050405020304" pitchFamily="18" charset="0"/>
              </a:rPr>
              <a:t>Schoollah Malaysia was started from WhatsApp in 2014. The founder started to set up a WhatsApp group aimed at current SPM-leavers to raise awareness and exposure of students interested in higher-level education. WhatsApp Group of Schoollah Malaysia has been continuously created for SPM-leavers on a year-by-year basis. He started on his own but continued to appoint committees to assist him.</a:t>
            </a:r>
          </a:p>
          <a:p>
            <a:pPr marL="221615" indent="0" algn="just">
              <a:lnSpc>
                <a:spcPct val="150000"/>
              </a:lnSpc>
              <a:spcAft>
                <a:spcPts val="0"/>
              </a:spcAft>
              <a:buNone/>
            </a:pPr>
            <a:endParaRPr lang="en-MY"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450215" algn="just">
              <a:lnSpc>
                <a:spcPct val="150000"/>
              </a:lnSpc>
              <a:spcAft>
                <a:spcPts val="0"/>
              </a:spcAft>
            </a:pPr>
            <a:r>
              <a:rPr lang="en-MY" sz="1800" dirty="0">
                <a:effectLst/>
                <a:latin typeface="Times New Roman" panose="02020603050405020304" pitchFamily="18" charset="0"/>
                <a:ea typeface="Calibri" panose="020F0502020204030204" pitchFamily="34" charset="0"/>
                <a:cs typeface="Times New Roman" panose="02020603050405020304" pitchFamily="18" charset="0"/>
              </a:rPr>
              <a:t>After a few years, Schoollah Malaysia was registered for branding purposes. Social media accounts such as Facebook, Twitter and Instagram were created for Schoollah Malaysia. The social media approach was chosen because social media was proved to be more effected. This is because majority students spend most of their free time on social media. His statement can be proven by Malaysian Communications and Multimedia Commission (MCMC), (2018); around 24.6 million social networking Malaysian users in 2018, out of the total users, 97.3 percent of total users owned a Facebook account, followed by 57 percent users owned an Instagram account and 48.3 percent of users watched YouTube.</a:t>
            </a:r>
          </a:p>
        </p:txBody>
      </p:sp>
    </p:spTree>
    <p:extLst>
      <p:ext uri="{BB962C8B-B14F-4D97-AF65-F5344CB8AC3E}">
        <p14:creationId xmlns:p14="http://schemas.microsoft.com/office/powerpoint/2010/main" val="29399508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p:cNvGraphicFramePr>
          <p:nvPr>
            <p:extLst>
              <p:ext uri="{D42A27DB-BD31-4B8C-83A1-F6EECF244321}">
                <p14:modId xmlns:p14="http://schemas.microsoft.com/office/powerpoint/2010/main" val="3896679297"/>
              </p:ext>
            </p:extLst>
          </p:nvPr>
        </p:nvGraphicFramePr>
        <p:xfrm>
          <a:off x="1343141" y="1446571"/>
          <a:ext cx="9124833" cy="4691353"/>
        </p:xfrm>
        <a:graphic>
          <a:graphicData uri="http://schemas.openxmlformats.org/drawingml/2006/table">
            <a:tbl>
              <a:tblPr firstRow="1" bandRow="1">
                <a:tableStyleId>{5C22544A-7EE6-4342-B048-85BDC9FD1C3A}</a:tableStyleId>
              </a:tblPr>
              <a:tblGrid>
                <a:gridCol w="4275853">
                  <a:extLst>
                    <a:ext uri="{9D8B030D-6E8A-4147-A177-3AD203B41FA5}">
                      <a16:colId xmlns:a16="http://schemas.microsoft.com/office/drawing/2014/main" val="613039186"/>
                    </a:ext>
                  </a:extLst>
                </a:gridCol>
                <a:gridCol w="4848980">
                  <a:extLst>
                    <a:ext uri="{9D8B030D-6E8A-4147-A177-3AD203B41FA5}">
                      <a16:colId xmlns:a16="http://schemas.microsoft.com/office/drawing/2014/main" val="911211065"/>
                    </a:ext>
                  </a:extLst>
                </a:gridCol>
              </a:tblGrid>
              <a:tr h="1170516">
                <a:tc>
                  <a:txBody>
                    <a:bodyPr/>
                    <a:lstStyle/>
                    <a:p>
                      <a:r>
                        <a:rPr lang="en-US" dirty="0"/>
                        <a:t>RIASEC Theory Model</a:t>
                      </a:r>
                    </a:p>
                  </a:txBody>
                  <a:tcPr/>
                </a:tc>
                <a:tc>
                  <a:txBody>
                    <a:bodyPr/>
                    <a:lstStyle/>
                    <a:p>
                      <a:r>
                        <a:rPr lang="en-US" dirty="0"/>
                        <a:t>How it is implemented</a:t>
                      </a:r>
                    </a:p>
                  </a:txBody>
                  <a:tcPr/>
                </a:tc>
                <a:extLst>
                  <a:ext uri="{0D108BD9-81ED-4DB2-BD59-A6C34878D82A}">
                    <a16:rowId xmlns:a16="http://schemas.microsoft.com/office/drawing/2014/main" val="3470320006"/>
                  </a:ext>
                </a:extLst>
              </a:tr>
              <a:tr h="678156">
                <a:tc>
                  <a:txBody>
                    <a:bodyPr/>
                    <a:lstStyle/>
                    <a:p>
                      <a:r>
                        <a:rPr lang="en-US" b="1" dirty="0"/>
                        <a:t>Characteristics</a:t>
                      </a:r>
                    </a:p>
                  </a:txBody>
                  <a:tcPr/>
                </a:tc>
                <a:tc>
                  <a:txBody>
                    <a:bodyPr/>
                    <a:lstStyle/>
                    <a:p>
                      <a:r>
                        <a:rPr lang="en-US" b="1" dirty="0"/>
                        <a:t>Implementation in the system</a:t>
                      </a:r>
                    </a:p>
                  </a:txBody>
                  <a:tcPr/>
                </a:tc>
                <a:extLst>
                  <a:ext uri="{0D108BD9-81ED-4DB2-BD59-A6C34878D82A}">
                    <a16:rowId xmlns:a16="http://schemas.microsoft.com/office/drawing/2014/main" val="2338041383"/>
                  </a:ext>
                </a:extLst>
              </a:tr>
              <a:tr h="1170516">
                <a:tc>
                  <a:txBody>
                    <a:bodyPr/>
                    <a:lstStyle/>
                    <a:p>
                      <a:r>
                        <a:rPr lang="en-US" dirty="0"/>
                        <a:t>1. Personality and Career Assessment based on RIASEC Theory Model</a:t>
                      </a:r>
                    </a:p>
                  </a:txBody>
                  <a:tcPr/>
                </a:tc>
                <a:tc>
                  <a:txBody>
                    <a:bodyPr/>
                    <a:lstStyle/>
                    <a:p>
                      <a:r>
                        <a:rPr lang="en-US" dirty="0">
                          <a:solidFill>
                            <a:schemeClr val="accent6">
                              <a:lumMod val="75000"/>
                            </a:schemeClr>
                          </a:solidFill>
                        </a:rPr>
                        <a:t>Implementation of RIASEC Test</a:t>
                      </a:r>
                    </a:p>
                    <a:p>
                      <a:endParaRPr lang="en-US" dirty="0">
                        <a:solidFill>
                          <a:schemeClr val="accent6">
                            <a:lumMod val="75000"/>
                          </a:schemeClr>
                        </a:solidFill>
                      </a:endParaRPr>
                    </a:p>
                  </a:txBody>
                  <a:tcPr/>
                </a:tc>
                <a:extLst>
                  <a:ext uri="{0D108BD9-81ED-4DB2-BD59-A6C34878D82A}">
                    <a16:rowId xmlns:a16="http://schemas.microsoft.com/office/drawing/2014/main" val="2881009626"/>
                  </a:ext>
                </a:extLst>
              </a:tr>
              <a:tr h="1672165">
                <a:tc>
                  <a:txBody>
                    <a:bodyPr/>
                    <a:lstStyle/>
                    <a:p>
                      <a:r>
                        <a:rPr lang="en-US" dirty="0"/>
                        <a:t>2. Combination of six personality types of RIASEC Theory Model</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chemeClr val="accent6">
                              <a:lumMod val="75000"/>
                            </a:schemeClr>
                          </a:solidFill>
                        </a:rPr>
                        <a:t>The users’ receival of RIASEC Code, and recommended courses based on their RIASEC Code</a:t>
                      </a:r>
                    </a:p>
                  </a:txBody>
                  <a:tcPr/>
                </a:tc>
                <a:extLst>
                  <a:ext uri="{0D108BD9-81ED-4DB2-BD59-A6C34878D82A}">
                    <a16:rowId xmlns:a16="http://schemas.microsoft.com/office/drawing/2014/main" val="2286566599"/>
                  </a:ext>
                </a:extLst>
              </a:tr>
            </a:tbl>
          </a:graphicData>
        </a:graphic>
      </p:graphicFrame>
      <p:sp>
        <p:nvSpPr>
          <p:cNvPr id="2" name="Rectangle 1"/>
          <p:cNvSpPr/>
          <p:nvPr/>
        </p:nvSpPr>
        <p:spPr>
          <a:xfrm>
            <a:off x="1343141" y="720075"/>
            <a:ext cx="852541" cy="369332"/>
          </a:xfrm>
          <a:prstGeom prst="rect">
            <a:avLst/>
          </a:prstGeom>
        </p:spPr>
        <p:txBody>
          <a:bodyPr wrap="none">
            <a:spAutoFit/>
          </a:bodyPr>
          <a:lstStyle/>
          <a:p>
            <a:r>
              <a:rPr lang="en-US" b="1" dirty="0"/>
              <a:t>Theory</a:t>
            </a:r>
          </a:p>
        </p:txBody>
      </p:sp>
    </p:spTree>
    <p:extLst>
      <p:ext uri="{BB962C8B-B14F-4D97-AF65-F5344CB8AC3E}">
        <p14:creationId xmlns:p14="http://schemas.microsoft.com/office/powerpoint/2010/main" val="3665640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Content Placeholder 2">
            <a:extLst>
              <a:ext uri="{FF2B5EF4-FFF2-40B4-BE49-F238E27FC236}">
                <a16:creationId xmlns:a16="http://schemas.microsoft.com/office/drawing/2014/main" id="{0C360C39-29B9-43E0-A317-3EED4CBE7977}"/>
              </a:ext>
            </a:extLst>
          </p:cNvPr>
          <p:cNvSpPr txBox="1">
            <a:spLocks/>
          </p:cNvSpPr>
          <p:nvPr/>
        </p:nvSpPr>
        <p:spPr>
          <a:xfrm>
            <a:off x="348868" y="397916"/>
            <a:ext cx="11494264" cy="6062168"/>
          </a:xfrm>
          <a:prstGeom prst="rect">
            <a:avLst/>
          </a:prstGeom>
          <a:ln w="12700" cap="flat" cmpd="sng" algn="ctr">
            <a:solidFill>
              <a:schemeClr val="accent4"/>
            </a:solidFill>
            <a:prstDash val="solid"/>
            <a:miter lim="800000"/>
          </a:ln>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Font typeface="Arial" panose="020B0604020202020204" pitchFamily="34" charset="0"/>
              <a:buNone/>
            </a:pPr>
            <a:r>
              <a:rPr lang="en-US" sz="1900" b="1" dirty="0"/>
              <a:t>Characteristic 1: Personality and Career Assessment based on RIASEC Theory Model</a:t>
            </a:r>
          </a:p>
          <a:p>
            <a:pPr marL="450215" algn="just">
              <a:lnSpc>
                <a:spcPct val="150000"/>
              </a:lnSpc>
              <a:spcAft>
                <a:spcPts val="0"/>
              </a:spcAft>
            </a:pPr>
            <a:r>
              <a:rPr lang="en-MY" sz="1800" dirty="0">
                <a:effectLst/>
                <a:latin typeface="Times New Roman" panose="02020603050405020304" pitchFamily="18" charset="0"/>
                <a:ea typeface="Calibri" panose="020F0502020204030204" pitchFamily="34" charset="0"/>
                <a:cs typeface="Times New Roman" panose="02020603050405020304" pitchFamily="18" charset="0"/>
              </a:rPr>
              <a:t>Implementation : the implementation of RIASEC Test is based on the RIASEC Theory Model proposed by Holland in 1973. The RIASEC Test is an assessment to determine the person’s career based on their personality and skills.</a:t>
            </a:r>
          </a:p>
          <a:p>
            <a:pPr marL="221615" indent="0" algn="just">
              <a:lnSpc>
                <a:spcPct val="150000"/>
              </a:lnSpc>
              <a:spcAft>
                <a:spcPts val="0"/>
              </a:spcAft>
              <a:buNone/>
            </a:pPr>
            <a:endParaRPr lang="en-MY"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8511D71B-0923-480F-BD3D-43B31656B0F1}"/>
              </a:ext>
            </a:extLst>
          </p:cNvPr>
          <p:cNvPicPr>
            <a:picLocks noChangeAspect="1"/>
          </p:cNvPicPr>
          <p:nvPr/>
        </p:nvPicPr>
        <p:blipFill rotWithShape="1">
          <a:blip r:embed="rId2">
            <a:extLst>
              <a:ext uri="{28A0092B-C50C-407E-A947-70E740481C1C}">
                <a14:useLocalDpi xmlns:a14="http://schemas.microsoft.com/office/drawing/2010/main" val="0"/>
              </a:ext>
            </a:extLst>
          </a:blip>
          <a:srcRect l="8654" t="884"/>
          <a:stretch/>
        </p:blipFill>
        <p:spPr>
          <a:xfrm>
            <a:off x="5964879" y="1840459"/>
            <a:ext cx="2511621" cy="4781550"/>
          </a:xfrm>
          <a:prstGeom prst="rect">
            <a:avLst/>
          </a:prstGeom>
        </p:spPr>
      </p:pic>
      <p:pic>
        <p:nvPicPr>
          <p:cNvPr id="5" name="Picture 4">
            <a:extLst>
              <a:ext uri="{FF2B5EF4-FFF2-40B4-BE49-F238E27FC236}">
                <a16:creationId xmlns:a16="http://schemas.microsoft.com/office/drawing/2014/main" id="{E03C5417-93E6-4F57-BD57-8A1F5F8CEDF2}"/>
              </a:ext>
            </a:extLst>
          </p:cNvPr>
          <p:cNvPicPr>
            <a:picLocks noChangeAspect="1"/>
          </p:cNvPicPr>
          <p:nvPr/>
        </p:nvPicPr>
        <p:blipFill rotWithShape="1">
          <a:blip r:embed="rId3">
            <a:extLst>
              <a:ext uri="{28A0092B-C50C-407E-A947-70E740481C1C}">
                <a14:useLocalDpi xmlns:a14="http://schemas.microsoft.com/office/drawing/2010/main" val="0"/>
              </a:ext>
            </a:extLst>
          </a:blip>
          <a:srcRect l="11582" t="1976" r="774" b="3151"/>
          <a:stretch/>
        </p:blipFill>
        <p:spPr>
          <a:xfrm>
            <a:off x="2598249" y="1840459"/>
            <a:ext cx="2511621" cy="4781550"/>
          </a:xfrm>
          <a:prstGeom prst="rect">
            <a:avLst/>
          </a:prstGeom>
        </p:spPr>
      </p:pic>
    </p:spTree>
    <p:extLst>
      <p:ext uri="{BB962C8B-B14F-4D97-AF65-F5344CB8AC3E}">
        <p14:creationId xmlns:p14="http://schemas.microsoft.com/office/powerpoint/2010/main" val="17011274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Content Placeholder 2">
            <a:extLst>
              <a:ext uri="{FF2B5EF4-FFF2-40B4-BE49-F238E27FC236}">
                <a16:creationId xmlns:a16="http://schemas.microsoft.com/office/drawing/2014/main" id="{0C360C39-29B9-43E0-A317-3EED4CBE7977}"/>
              </a:ext>
            </a:extLst>
          </p:cNvPr>
          <p:cNvSpPr txBox="1">
            <a:spLocks/>
          </p:cNvSpPr>
          <p:nvPr/>
        </p:nvSpPr>
        <p:spPr>
          <a:xfrm>
            <a:off x="412559" y="397916"/>
            <a:ext cx="11366882" cy="6062168"/>
          </a:xfrm>
          <a:prstGeom prst="rect">
            <a:avLst/>
          </a:prstGeom>
          <a:ln w="12700" cap="flat" cmpd="sng" algn="ctr">
            <a:solidFill>
              <a:schemeClr val="accent4"/>
            </a:solidFill>
            <a:prstDash val="solid"/>
            <a:miter lim="800000"/>
          </a:ln>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Font typeface="Arial" panose="020B0604020202020204" pitchFamily="34" charset="0"/>
              <a:buNone/>
            </a:pPr>
            <a:r>
              <a:rPr lang="en-US" sz="1900" b="1" dirty="0"/>
              <a:t>Characteristic 2:</a:t>
            </a:r>
          </a:p>
          <a:p>
            <a:pPr marL="0" indent="0">
              <a:buFont typeface="Arial" panose="020B0604020202020204" pitchFamily="34" charset="0"/>
              <a:buNone/>
            </a:pPr>
            <a:r>
              <a:rPr lang="en-US" sz="1900" b="1" dirty="0"/>
              <a:t> Combination of six personality types of RIASEC Theory Model</a:t>
            </a:r>
          </a:p>
          <a:p>
            <a:endParaRPr lang="en-MY"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221615" indent="0" algn="just">
              <a:lnSpc>
                <a:spcPct val="150000"/>
              </a:lnSpc>
              <a:spcAft>
                <a:spcPts val="0"/>
              </a:spcAft>
              <a:buNone/>
            </a:pPr>
            <a:endParaRPr lang="en-MY"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AFC756DE-957C-46B1-B6A6-BE48C3CE4B94}"/>
              </a:ext>
            </a:extLst>
          </p:cNvPr>
          <p:cNvPicPr>
            <a:picLocks noChangeAspect="1"/>
          </p:cNvPicPr>
          <p:nvPr/>
        </p:nvPicPr>
        <p:blipFill rotWithShape="1">
          <a:blip r:embed="rId2">
            <a:extLst>
              <a:ext uri="{28A0092B-C50C-407E-A947-70E740481C1C}">
                <a14:useLocalDpi xmlns:a14="http://schemas.microsoft.com/office/drawing/2010/main" val="0"/>
              </a:ext>
            </a:extLst>
          </a:blip>
          <a:srcRect l="5684" b="1570"/>
          <a:stretch/>
        </p:blipFill>
        <p:spPr>
          <a:xfrm>
            <a:off x="8181975" y="561088"/>
            <a:ext cx="3019426" cy="5735823"/>
          </a:xfrm>
          <a:prstGeom prst="rect">
            <a:avLst/>
          </a:prstGeom>
        </p:spPr>
      </p:pic>
      <p:sp>
        <p:nvSpPr>
          <p:cNvPr id="6" name="TextBox 5">
            <a:extLst>
              <a:ext uri="{FF2B5EF4-FFF2-40B4-BE49-F238E27FC236}">
                <a16:creationId xmlns:a16="http://schemas.microsoft.com/office/drawing/2014/main" id="{9B544619-93A6-4CED-99A9-28D5B2C19BE6}"/>
              </a:ext>
            </a:extLst>
          </p:cNvPr>
          <p:cNvSpPr txBox="1"/>
          <p:nvPr/>
        </p:nvSpPr>
        <p:spPr>
          <a:xfrm>
            <a:off x="590551" y="1228725"/>
            <a:ext cx="6124574" cy="2200602"/>
          </a:xfrm>
          <a:prstGeom prst="rect">
            <a:avLst/>
          </a:prstGeom>
          <a:noFill/>
        </p:spPr>
        <p:txBody>
          <a:bodyPr wrap="square" rtlCol="0">
            <a:spAutoFit/>
          </a:bodyPr>
          <a:lstStyle/>
          <a:p>
            <a:r>
              <a:rPr lang="en-MY" sz="1700" dirty="0"/>
              <a:t>Implementation : </a:t>
            </a:r>
          </a:p>
          <a:p>
            <a:pPr lvl="1"/>
            <a:r>
              <a:rPr lang="en-US" sz="1700" dirty="0"/>
              <a:t>The users’ receival of RIASEC Code – the user receives RIASEC Code which consists of a combination of 6 personality type based on the RIASEC Theory Model</a:t>
            </a:r>
          </a:p>
          <a:p>
            <a:pPr lvl="1"/>
            <a:r>
              <a:rPr lang="en-US" sz="1700" dirty="0"/>
              <a:t>recommended courses based on their RIASEC Code – upon receiving the RIASEC Code, the user received a list of courses recommended for them.</a:t>
            </a:r>
          </a:p>
          <a:p>
            <a:endParaRPr lang="en-MY" dirty="0"/>
          </a:p>
        </p:txBody>
      </p:sp>
    </p:spTree>
    <p:extLst>
      <p:ext uri="{BB962C8B-B14F-4D97-AF65-F5344CB8AC3E}">
        <p14:creationId xmlns:p14="http://schemas.microsoft.com/office/powerpoint/2010/main" val="41575363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529</TotalTime>
  <Words>502</Words>
  <Application>Microsoft Office PowerPoint</Application>
  <PresentationFormat>Widescreen</PresentationFormat>
  <Paragraphs>42</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Azila</dc:creator>
  <cp:lastModifiedBy>Ameera Jamal</cp:lastModifiedBy>
  <cp:revision>53</cp:revision>
  <dcterms:created xsi:type="dcterms:W3CDTF">2018-09-24T03:48:28Z</dcterms:created>
  <dcterms:modified xsi:type="dcterms:W3CDTF">2020-08-18T19:09:06Z</dcterms:modified>
</cp:coreProperties>
</file>