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8" r:id="rId2"/>
    <p:sldId id="265" r:id="rId3"/>
    <p:sldId id="266" r:id="rId4"/>
    <p:sldId id="267" r:id="rId5"/>
    <p:sldId id="263" r:id="rId6"/>
    <p:sldId id="260" r:id="rId7"/>
    <p:sldId id="268" r:id="rId8"/>
    <p:sldId id="262" r:id="rId9"/>
    <p:sldId id="259" r:id="rId10"/>
    <p:sldId id="269" r:id="rId11"/>
    <p:sldId id="261" r:id="rId12"/>
    <p:sldId id="270" r:id="rId13"/>
    <p:sldId id="264" r:id="rId14"/>
    <p:sldId id="273" r:id="rId15"/>
    <p:sldId id="274"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HAMMAD KHAIRUL ZAMIR" initials="MKZ" lastIdx="1" clrIdx="0">
    <p:extLst>
      <p:ext uri="{19B8F6BF-5375-455C-9EA6-DF929625EA0E}">
        <p15:presenceInfo xmlns:p15="http://schemas.microsoft.com/office/powerpoint/2012/main" userId="2a5130a18d41c40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52" autoAdjust="0"/>
    <p:restoredTop sz="94660"/>
  </p:normalViewPr>
  <p:slideViewPr>
    <p:cSldViewPr snapToGrid="0">
      <p:cViewPr varScale="1">
        <p:scale>
          <a:sx n="72" d="100"/>
          <a:sy n="72" d="100"/>
        </p:scale>
        <p:origin x="78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MY"/>
              <a:t>Satisfaction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Mode</c:v>
                </c:pt>
              </c:strCache>
            </c:strRef>
          </c:tx>
          <c:spPr>
            <a:solidFill>
              <a:schemeClr val="accent1"/>
            </a:solidFill>
            <a:ln>
              <a:noFill/>
            </a:ln>
            <a:effectLst/>
          </c:spPr>
          <c:invertIfNegative val="0"/>
          <c:cat>
            <c:strRef>
              <c:f>Sheet1!$A$2:$A$7</c:f>
              <c:strCache>
                <c:ptCount val="6"/>
                <c:pt idx="0">
                  <c:v>C1</c:v>
                </c:pt>
                <c:pt idx="1">
                  <c:v>C2</c:v>
                </c:pt>
                <c:pt idx="2">
                  <c:v>C3</c:v>
                </c:pt>
                <c:pt idx="3">
                  <c:v>C4</c:v>
                </c:pt>
                <c:pt idx="4">
                  <c:v>C5</c:v>
                </c:pt>
                <c:pt idx="5">
                  <c:v>C6</c:v>
                </c:pt>
              </c:strCache>
            </c:strRef>
          </c:cat>
          <c:val>
            <c:numRef>
              <c:f>Sheet1!$B$2:$B$7</c:f>
              <c:numCache>
                <c:formatCode>General</c:formatCode>
                <c:ptCount val="6"/>
                <c:pt idx="0">
                  <c:v>4</c:v>
                </c:pt>
                <c:pt idx="1">
                  <c:v>4</c:v>
                </c:pt>
                <c:pt idx="2">
                  <c:v>4</c:v>
                </c:pt>
                <c:pt idx="3">
                  <c:v>4</c:v>
                </c:pt>
                <c:pt idx="4">
                  <c:v>4</c:v>
                </c:pt>
                <c:pt idx="5">
                  <c:v>4</c:v>
                </c:pt>
              </c:numCache>
            </c:numRef>
          </c:val>
          <c:extLst>
            <c:ext xmlns:c16="http://schemas.microsoft.com/office/drawing/2014/chart" uri="{C3380CC4-5D6E-409C-BE32-E72D297353CC}">
              <c16:uniqueId val="{00000000-1BA0-47B1-8B9B-DD49DAE4010C}"/>
            </c:ext>
          </c:extLst>
        </c:ser>
        <c:ser>
          <c:idx val="1"/>
          <c:order val="1"/>
          <c:tx>
            <c:strRef>
              <c:f>Sheet1!$C$1</c:f>
              <c:strCache>
                <c:ptCount val="1"/>
                <c:pt idx="0">
                  <c:v>Mean</c:v>
                </c:pt>
              </c:strCache>
            </c:strRef>
          </c:tx>
          <c:spPr>
            <a:solidFill>
              <a:schemeClr val="accent2"/>
            </a:solidFill>
            <a:ln>
              <a:noFill/>
            </a:ln>
            <a:effectLst/>
          </c:spPr>
          <c:invertIfNegative val="0"/>
          <c:cat>
            <c:strRef>
              <c:f>Sheet1!$A$2:$A$7</c:f>
              <c:strCache>
                <c:ptCount val="6"/>
                <c:pt idx="0">
                  <c:v>C1</c:v>
                </c:pt>
                <c:pt idx="1">
                  <c:v>C2</c:v>
                </c:pt>
                <c:pt idx="2">
                  <c:v>C3</c:v>
                </c:pt>
                <c:pt idx="3">
                  <c:v>C4</c:v>
                </c:pt>
                <c:pt idx="4">
                  <c:v>C5</c:v>
                </c:pt>
                <c:pt idx="5">
                  <c:v>C6</c:v>
                </c:pt>
              </c:strCache>
            </c:strRef>
          </c:cat>
          <c:val>
            <c:numRef>
              <c:f>Sheet1!$C$2:$C$7</c:f>
              <c:numCache>
                <c:formatCode>General</c:formatCode>
                <c:ptCount val="6"/>
                <c:pt idx="0">
                  <c:v>3.9</c:v>
                </c:pt>
                <c:pt idx="1">
                  <c:v>3.7</c:v>
                </c:pt>
                <c:pt idx="2">
                  <c:v>3.8</c:v>
                </c:pt>
                <c:pt idx="3">
                  <c:v>4.0999999999999996</c:v>
                </c:pt>
                <c:pt idx="4">
                  <c:v>4.0999999999999996</c:v>
                </c:pt>
                <c:pt idx="5">
                  <c:v>4</c:v>
                </c:pt>
              </c:numCache>
            </c:numRef>
          </c:val>
          <c:extLst>
            <c:ext xmlns:c16="http://schemas.microsoft.com/office/drawing/2014/chart" uri="{C3380CC4-5D6E-409C-BE32-E72D297353CC}">
              <c16:uniqueId val="{00000001-1BA0-47B1-8B9B-DD49DAE4010C}"/>
            </c:ext>
          </c:extLst>
        </c:ser>
        <c:dLbls>
          <c:showLegendKey val="0"/>
          <c:showVal val="0"/>
          <c:showCatName val="0"/>
          <c:showSerName val="0"/>
          <c:showPercent val="0"/>
          <c:showBubbleSize val="0"/>
        </c:dLbls>
        <c:gapWidth val="219"/>
        <c:overlap val="-27"/>
        <c:axId val="435049600"/>
        <c:axId val="257703664"/>
      </c:barChart>
      <c:catAx>
        <c:axId val="435049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7703664"/>
        <c:crosses val="autoZero"/>
        <c:auto val="1"/>
        <c:lblAlgn val="ctr"/>
        <c:lblOffset val="100"/>
        <c:noMultiLvlLbl val="0"/>
      </c:catAx>
      <c:valAx>
        <c:axId val="2577036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5049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19050" cap="flat" cmpd="sng" algn="ctr">
      <a:solidFill>
        <a:schemeClr val="tx1"/>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MY"/>
              <a:t>Efficency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Mean</c:v>
                </c:pt>
              </c:strCache>
            </c:strRef>
          </c:tx>
          <c:spPr>
            <a:solidFill>
              <a:schemeClr val="accent1"/>
            </a:solidFill>
            <a:ln>
              <a:noFill/>
            </a:ln>
            <a:effectLst/>
          </c:spPr>
          <c:invertIfNegative val="0"/>
          <c:cat>
            <c:strRef>
              <c:f>Sheet1!$A$2:$A$7</c:f>
              <c:strCache>
                <c:ptCount val="6"/>
                <c:pt idx="0">
                  <c:v>B1</c:v>
                </c:pt>
                <c:pt idx="1">
                  <c:v>B2</c:v>
                </c:pt>
                <c:pt idx="2">
                  <c:v>B3</c:v>
                </c:pt>
                <c:pt idx="3">
                  <c:v>B4</c:v>
                </c:pt>
                <c:pt idx="4">
                  <c:v>B5</c:v>
                </c:pt>
                <c:pt idx="5">
                  <c:v>C6</c:v>
                </c:pt>
              </c:strCache>
            </c:strRef>
          </c:cat>
          <c:val>
            <c:numRef>
              <c:f>Sheet1!$B$2:$B$7</c:f>
              <c:numCache>
                <c:formatCode>General</c:formatCode>
                <c:ptCount val="6"/>
                <c:pt idx="0">
                  <c:v>4</c:v>
                </c:pt>
                <c:pt idx="1">
                  <c:v>4</c:v>
                </c:pt>
                <c:pt idx="2">
                  <c:v>4</c:v>
                </c:pt>
                <c:pt idx="3">
                  <c:v>4</c:v>
                </c:pt>
                <c:pt idx="4">
                  <c:v>4</c:v>
                </c:pt>
                <c:pt idx="5">
                  <c:v>4</c:v>
                </c:pt>
              </c:numCache>
            </c:numRef>
          </c:val>
          <c:extLst>
            <c:ext xmlns:c16="http://schemas.microsoft.com/office/drawing/2014/chart" uri="{C3380CC4-5D6E-409C-BE32-E72D297353CC}">
              <c16:uniqueId val="{00000000-3318-4140-98AF-27A5B8260CA3}"/>
            </c:ext>
          </c:extLst>
        </c:ser>
        <c:ser>
          <c:idx val="1"/>
          <c:order val="1"/>
          <c:tx>
            <c:strRef>
              <c:f>Sheet1!$C$1</c:f>
              <c:strCache>
                <c:ptCount val="1"/>
                <c:pt idx="0">
                  <c:v>Mode</c:v>
                </c:pt>
              </c:strCache>
            </c:strRef>
          </c:tx>
          <c:spPr>
            <a:solidFill>
              <a:schemeClr val="accent2"/>
            </a:solidFill>
            <a:ln>
              <a:noFill/>
            </a:ln>
            <a:effectLst/>
          </c:spPr>
          <c:invertIfNegative val="0"/>
          <c:cat>
            <c:strRef>
              <c:f>Sheet1!$A$2:$A$7</c:f>
              <c:strCache>
                <c:ptCount val="6"/>
                <c:pt idx="0">
                  <c:v>B1</c:v>
                </c:pt>
                <c:pt idx="1">
                  <c:v>B2</c:v>
                </c:pt>
                <c:pt idx="2">
                  <c:v>B3</c:v>
                </c:pt>
                <c:pt idx="3">
                  <c:v>B4</c:v>
                </c:pt>
                <c:pt idx="4">
                  <c:v>B5</c:v>
                </c:pt>
                <c:pt idx="5">
                  <c:v>C6</c:v>
                </c:pt>
              </c:strCache>
            </c:strRef>
          </c:cat>
          <c:val>
            <c:numRef>
              <c:f>Sheet1!$C$2:$C$7</c:f>
              <c:numCache>
                <c:formatCode>General</c:formatCode>
                <c:ptCount val="6"/>
                <c:pt idx="0">
                  <c:v>3.9</c:v>
                </c:pt>
                <c:pt idx="1">
                  <c:v>4.2</c:v>
                </c:pt>
                <c:pt idx="2">
                  <c:v>4.0999999999999996</c:v>
                </c:pt>
                <c:pt idx="3">
                  <c:v>4</c:v>
                </c:pt>
                <c:pt idx="4">
                  <c:v>3.8</c:v>
                </c:pt>
                <c:pt idx="5">
                  <c:v>3.7</c:v>
                </c:pt>
              </c:numCache>
            </c:numRef>
          </c:val>
          <c:extLst>
            <c:ext xmlns:c16="http://schemas.microsoft.com/office/drawing/2014/chart" uri="{C3380CC4-5D6E-409C-BE32-E72D297353CC}">
              <c16:uniqueId val="{00000001-3318-4140-98AF-27A5B8260CA3}"/>
            </c:ext>
          </c:extLst>
        </c:ser>
        <c:dLbls>
          <c:showLegendKey val="0"/>
          <c:showVal val="0"/>
          <c:showCatName val="0"/>
          <c:showSerName val="0"/>
          <c:showPercent val="0"/>
          <c:showBubbleSize val="0"/>
        </c:dLbls>
        <c:gapWidth val="219"/>
        <c:overlap val="-27"/>
        <c:axId val="265438352"/>
        <c:axId val="257691184"/>
      </c:barChart>
      <c:catAx>
        <c:axId val="265438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7691184"/>
        <c:crosses val="autoZero"/>
        <c:auto val="1"/>
        <c:lblAlgn val="ctr"/>
        <c:lblOffset val="100"/>
        <c:noMultiLvlLbl val="0"/>
      </c:catAx>
      <c:valAx>
        <c:axId val="2576911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54383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19050" cap="flat" cmpd="sng" algn="ctr">
      <a:solidFill>
        <a:schemeClr val="tx1"/>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Gender</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516D-4910-AEF9-65D1AD861187}"/>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516D-4910-AEF9-65D1AD861187}"/>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Sheet1!$A$2:$A$3</c:f>
              <c:strCache>
                <c:ptCount val="2"/>
                <c:pt idx="0">
                  <c:v>Male</c:v>
                </c:pt>
                <c:pt idx="1">
                  <c:v>Female</c:v>
                </c:pt>
              </c:strCache>
            </c:strRef>
          </c:cat>
          <c:val>
            <c:numRef>
              <c:f>Sheet1!$B$2:$B$3</c:f>
              <c:numCache>
                <c:formatCode>General</c:formatCode>
                <c:ptCount val="2"/>
                <c:pt idx="0">
                  <c:v>5</c:v>
                </c:pt>
                <c:pt idx="1">
                  <c:v>5</c:v>
                </c:pt>
              </c:numCache>
            </c:numRef>
          </c:val>
          <c:extLst>
            <c:ext xmlns:c16="http://schemas.microsoft.com/office/drawing/2014/chart" uri="{C3380CC4-5D6E-409C-BE32-E72D297353CC}">
              <c16:uniqueId val="{00000000-E08B-4457-982A-D0BCBDAAD4C3}"/>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19050" cap="flat" cmpd="sng" algn="ctr">
      <a:solidFill>
        <a:schemeClr val="tx1"/>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Experience Using System</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2-3546-419D-83D1-F8F66EFED1E0}"/>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3546-419D-83D1-F8F66EFED1E0}"/>
              </c:ext>
            </c:extLst>
          </c:dPt>
          <c:dLbls>
            <c:dLbl>
              <c:idx val="1"/>
              <c:layout>
                <c:manualLayout>
                  <c:x val="8.7240203730261895E-2"/>
                  <c:y val="4.721727112713428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546-419D-83D1-F8F66EFED1E0}"/>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Sheet1!$A$2:$A$3</c:f>
              <c:strCache>
                <c:ptCount val="2"/>
                <c:pt idx="0">
                  <c:v>Yes</c:v>
                </c:pt>
                <c:pt idx="1">
                  <c:v>No</c:v>
                </c:pt>
              </c:strCache>
            </c:strRef>
          </c:cat>
          <c:val>
            <c:numRef>
              <c:f>Sheet1!$B$2:$B$3</c:f>
              <c:numCache>
                <c:formatCode>General</c:formatCode>
                <c:ptCount val="2"/>
                <c:pt idx="0">
                  <c:v>7</c:v>
                </c:pt>
                <c:pt idx="1">
                  <c:v>3</c:v>
                </c:pt>
              </c:numCache>
            </c:numRef>
          </c:val>
          <c:extLst>
            <c:ext xmlns:c16="http://schemas.microsoft.com/office/drawing/2014/chart" uri="{C3380CC4-5D6E-409C-BE32-E72D297353CC}">
              <c16:uniqueId val="{00000000-3546-419D-83D1-F8F66EFED1E0}"/>
            </c:ext>
          </c:extLst>
        </c:ser>
        <c:dLbls>
          <c:dLblPos val="ctr"/>
          <c:showLegendKey val="0"/>
          <c:showVal val="0"/>
          <c:showCatName val="1"/>
          <c:showSerName val="0"/>
          <c:showPercent val="0"/>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19050" cap="flat" cmpd="sng" algn="ctr">
      <a:solidFill>
        <a:schemeClr val="tx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3E3FD-B2BC-435B-82D6-05D8E6E45E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7A238FB-B3EB-4439-AAE4-EF247E6F65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70E3B8-315A-4649-B8EE-16B158C47A11}"/>
              </a:ext>
            </a:extLst>
          </p:cNvPr>
          <p:cNvSpPr>
            <a:spLocks noGrp="1"/>
          </p:cNvSpPr>
          <p:nvPr>
            <p:ph type="dt" sz="half" idx="10"/>
          </p:nvPr>
        </p:nvSpPr>
        <p:spPr/>
        <p:txBody>
          <a:bodyPr/>
          <a:lstStyle/>
          <a:p>
            <a:fld id="{3380D71D-2913-4445-8C73-18673F0F11E3}" type="datetimeFigureOut">
              <a:rPr lang="en-US" smtClean="0"/>
              <a:t>7/28/2020</a:t>
            </a:fld>
            <a:endParaRPr lang="en-US"/>
          </a:p>
        </p:txBody>
      </p:sp>
      <p:sp>
        <p:nvSpPr>
          <p:cNvPr id="5" name="Footer Placeholder 4">
            <a:extLst>
              <a:ext uri="{FF2B5EF4-FFF2-40B4-BE49-F238E27FC236}">
                <a16:creationId xmlns:a16="http://schemas.microsoft.com/office/drawing/2014/main" id="{0A96B6F0-D5D1-4E04-A9EA-A2F9001AF5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E1BDCE-48B6-40D0-8A6D-10684E51D52E}"/>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1850058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4F7F3-DF36-4109-A206-D9C2DA2E2F1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F5B415-2964-4D72-A241-54E7EA524F9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4354FB-5BE2-4849-8704-E4D3ACF5D86A}"/>
              </a:ext>
            </a:extLst>
          </p:cNvPr>
          <p:cNvSpPr>
            <a:spLocks noGrp="1"/>
          </p:cNvSpPr>
          <p:nvPr>
            <p:ph type="dt" sz="half" idx="10"/>
          </p:nvPr>
        </p:nvSpPr>
        <p:spPr/>
        <p:txBody>
          <a:bodyPr/>
          <a:lstStyle/>
          <a:p>
            <a:fld id="{3380D71D-2913-4445-8C73-18673F0F11E3}" type="datetimeFigureOut">
              <a:rPr lang="en-US" smtClean="0"/>
              <a:t>7/28/2020</a:t>
            </a:fld>
            <a:endParaRPr lang="en-US"/>
          </a:p>
        </p:txBody>
      </p:sp>
      <p:sp>
        <p:nvSpPr>
          <p:cNvPr id="5" name="Footer Placeholder 4">
            <a:extLst>
              <a:ext uri="{FF2B5EF4-FFF2-40B4-BE49-F238E27FC236}">
                <a16:creationId xmlns:a16="http://schemas.microsoft.com/office/drawing/2014/main" id="{6A432C0F-3E7C-4AD3-8733-4920FDBFB5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35BD88-7C15-4843-837C-3FE450387345}"/>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1413203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C27B74-03DD-49CD-B20F-B012B04A78F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303617-1F27-4BD9-83A0-E9A94EE2BD6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F4BB09-1A6D-44F7-963E-170294A4C016}"/>
              </a:ext>
            </a:extLst>
          </p:cNvPr>
          <p:cNvSpPr>
            <a:spLocks noGrp="1"/>
          </p:cNvSpPr>
          <p:nvPr>
            <p:ph type="dt" sz="half" idx="10"/>
          </p:nvPr>
        </p:nvSpPr>
        <p:spPr/>
        <p:txBody>
          <a:bodyPr/>
          <a:lstStyle/>
          <a:p>
            <a:fld id="{3380D71D-2913-4445-8C73-18673F0F11E3}" type="datetimeFigureOut">
              <a:rPr lang="en-US" smtClean="0"/>
              <a:t>7/28/2020</a:t>
            </a:fld>
            <a:endParaRPr lang="en-US"/>
          </a:p>
        </p:txBody>
      </p:sp>
      <p:sp>
        <p:nvSpPr>
          <p:cNvPr id="5" name="Footer Placeholder 4">
            <a:extLst>
              <a:ext uri="{FF2B5EF4-FFF2-40B4-BE49-F238E27FC236}">
                <a16:creationId xmlns:a16="http://schemas.microsoft.com/office/drawing/2014/main" id="{BBE99ED9-A1DA-444A-B906-664A27E159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75CD34-E758-40DD-9398-474ED9034476}"/>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960184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35331-3D6D-497A-A39A-79530C41F0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468AF4-C30C-4277-B07F-2E14CE54CD0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172631-C23D-4200-99A0-C1FBF86A6AD5}"/>
              </a:ext>
            </a:extLst>
          </p:cNvPr>
          <p:cNvSpPr>
            <a:spLocks noGrp="1"/>
          </p:cNvSpPr>
          <p:nvPr>
            <p:ph type="dt" sz="half" idx="10"/>
          </p:nvPr>
        </p:nvSpPr>
        <p:spPr/>
        <p:txBody>
          <a:bodyPr/>
          <a:lstStyle/>
          <a:p>
            <a:fld id="{3380D71D-2913-4445-8C73-18673F0F11E3}" type="datetimeFigureOut">
              <a:rPr lang="en-US" smtClean="0"/>
              <a:t>7/28/2020</a:t>
            </a:fld>
            <a:endParaRPr lang="en-US"/>
          </a:p>
        </p:txBody>
      </p:sp>
      <p:sp>
        <p:nvSpPr>
          <p:cNvPr id="5" name="Footer Placeholder 4">
            <a:extLst>
              <a:ext uri="{FF2B5EF4-FFF2-40B4-BE49-F238E27FC236}">
                <a16:creationId xmlns:a16="http://schemas.microsoft.com/office/drawing/2014/main" id="{6EAD1327-9AFB-4B3A-A754-A08DCB02FE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6CDB4A-87C8-4D33-8D8F-3E67AA53C832}"/>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2379607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A72E7-7F20-44E5-848B-DF0A11FCD4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5F4512D-D493-4F81-A5F0-2850284EB2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2FFADF9-F137-4E3A-BC58-764BBCFBB141}"/>
              </a:ext>
            </a:extLst>
          </p:cNvPr>
          <p:cNvSpPr>
            <a:spLocks noGrp="1"/>
          </p:cNvSpPr>
          <p:nvPr>
            <p:ph type="dt" sz="half" idx="10"/>
          </p:nvPr>
        </p:nvSpPr>
        <p:spPr/>
        <p:txBody>
          <a:bodyPr/>
          <a:lstStyle/>
          <a:p>
            <a:fld id="{3380D71D-2913-4445-8C73-18673F0F11E3}" type="datetimeFigureOut">
              <a:rPr lang="en-US" smtClean="0"/>
              <a:t>7/28/2020</a:t>
            </a:fld>
            <a:endParaRPr lang="en-US"/>
          </a:p>
        </p:txBody>
      </p:sp>
      <p:sp>
        <p:nvSpPr>
          <p:cNvPr id="5" name="Footer Placeholder 4">
            <a:extLst>
              <a:ext uri="{FF2B5EF4-FFF2-40B4-BE49-F238E27FC236}">
                <a16:creationId xmlns:a16="http://schemas.microsoft.com/office/drawing/2014/main" id="{41689236-A503-40B1-AC57-D1DA0A00C0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0EEADF-E770-4673-8071-14B9D407F1AD}"/>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234834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286FA-5E93-4056-82A4-2459D43E6E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05DA25-CE46-46BA-A104-F6763A13D44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D2C3482-4EE5-48F4-A419-D2694640DA5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A47B5B-8C5B-44BE-8BCA-E9B67F74109D}"/>
              </a:ext>
            </a:extLst>
          </p:cNvPr>
          <p:cNvSpPr>
            <a:spLocks noGrp="1"/>
          </p:cNvSpPr>
          <p:nvPr>
            <p:ph type="dt" sz="half" idx="10"/>
          </p:nvPr>
        </p:nvSpPr>
        <p:spPr/>
        <p:txBody>
          <a:bodyPr/>
          <a:lstStyle/>
          <a:p>
            <a:fld id="{3380D71D-2913-4445-8C73-18673F0F11E3}" type="datetimeFigureOut">
              <a:rPr lang="en-US" smtClean="0"/>
              <a:t>7/28/2020</a:t>
            </a:fld>
            <a:endParaRPr lang="en-US"/>
          </a:p>
        </p:txBody>
      </p:sp>
      <p:sp>
        <p:nvSpPr>
          <p:cNvPr id="6" name="Footer Placeholder 5">
            <a:extLst>
              <a:ext uri="{FF2B5EF4-FFF2-40B4-BE49-F238E27FC236}">
                <a16:creationId xmlns:a16="http://schemas.microsoft.com/office/drawing/2014/main" id="{5629CD1E-F66C-4693-8505-1F487AE7CD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095809-E8B4-445A-9A90-00C8C8F1D148}"/>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3824193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75C90-8B1C-47AD-A098-BAC8C1FB6AE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CFA3F7-FE3B-449F-9C70-F0B7E7E009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CD6F722-CD39-478E-9AF2-D63E0FA7B3E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8D5BD1-4F1B-44D3-89F9-16F87DE63F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18D06F9-E085-461C-8464-4E57E18B29C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3A1B89-6E3F-495C-B970-BFC55A7791D5}"/>
              </a:ext>
            </a:extLst>
          </p:cNvPr>
          <p:cNvSpPr>
            <a:spLocks noGrp="1"/>
          </p:cNvSpPr>
          <p:nvPr>
            <p:ph type="dt" sz="half" idx="10"/>
          </p:nvPr>
        </p:nvSpPr>
        <p:spPr/>
        <p:txBody>
          <a:bodyPr/>
          <a:lstStyle/>
          <a:p>
            <a:fld id="{3380D71D-2913-4445-8C73-18673F0F11E3}" type="datetimeFigureOut">
              <a:rPr lang="en-US" smtClean="0"/>
              <a:t>7/28/2020</a:t>
            </a:fld>
            <a:endParaRPr lang="en-US"/>
          </a:p>
        </p:txBody>
      </p:sp>
      <p:sp>
        <p:nvSpPr>
          <p:cNvPr id="8" name="Footer Placeholder 7">
            <a:extLst>
              <a:ext uri="{FF2B5EF4-FFF2-40B4-BE49-F238E27FC236}">
                <a16:creationId xmlns:a16="http://schemas.microsoft.com/office/drawing/2014/main" id="{EF92B0B6-C122-40BD-B6A5-C43AA758EC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349C28-DDFE-42BC-9A0A-D206A71F462D}"/>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2137420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8FF4-214A-4FC8-BCE3-1D6B24071D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8F9775-8657-451C-8CF4-177D091A8F4F}"/>
              </a:ext>
            </a:extLst>
          </p:cNvPr>
          <p:cNvSpPr>
            <a:spLocks noGrp="1"/>
          </p:cNvSpPr>
          <p:nvPr>
            <p:ph type="dt" sz="half" idx="10"/>
          </p:nvPr>
        </p:nvSpPr>
        <p:spPr/>
        <p:txBody>
          <a:bodyPr/>
          <a:lstStyle/>
          <a:p>
            <a:fld id="{3380D71D-2913-4445-8C73-18673F0F11E3}" type="datetimeFigureOut">
              <a:rPr lang="en-US" smtClean="0"/>
              <a:t>7/28/2020</a:t>
            </a:fld>
            <a:endParaRPr lang="en-US"/>
          </a:p>
        </p:txBody>
      </p:sp>
      <p:sp>
        <p:nvSpPr>
          <p:cNvPr id="4" name="Footer Placeholder 3">
            <a:extLst>
              <a:ext uri="{FF2B5EF4-FFF2-40B4-BE49-F238E27FC236}">
                <a16:creationId xmlns:a16="http://schemas.microsoft.com/office/drawing/2014/main" id="{279CF551-5114-4486-B4E1-0864A83F38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3F5A41-61AE-4DAF-B3D0-FC7297FFC1CD}"/>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1201033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25E45B-FCF9-4758-AF13-5997E1211ADB}"/>
              </a:ext>
            </a:extLst>
          </p:cNvPr>
          <p:cNvSpPr>
            <a:spLocks noGrp="1"/>
          </p:cNvSpPr>
          <p:nvPr>
            <p:ph type="dt" sz="half" idx="10"/>
          </p:nvPr>
        </p:nvSpPr>
        <p:spPr/>
        <p:txBody>
          <a:bodyPr/>
          <a:lstStyle/>
          <a:p>
            <a:fld id="{3380D71D-2913-4445-8C73-18673F0F11E3}" type="datetimeFigureOut">
              <a:rPr lang="en-US" smtClean="0"/>
              <a:t>7/28/2020</a:t>
            </a:fld>
            <a:endParaRPr lang="en-US"/>
          </a:p>
        </p:txBody>
      </p:sp>
      <p:sp>
        <p:nvSpPr>
          <p:cNvPr id="3" name="Footer Placeholder 2">
            <a:extLst>
              <a:ext uri="{FF2B5EF4-FFF2-40B4-BE49-F238E27FC236}">
                <a16:creationId xmlns:a16="http://schemas.microsoft.com/office/drawing/2014/main" id="{E17FE366-11D0-4D1E-97DA-77A88FCDE6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3700BB-1D94-454A-BD4A-9189ED5E71BC}"/>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760441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F5432-245C-49BB-B2CE-7980EAFB41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D2BB62-1269-402A-BBCD-E6515E0418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8BCFE6-CFE6-4B07-AEC4-5B07281BAB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8196DDF-EC13-40AD-8408-E48AA7422F58}"/>
              </a:ext>
            </a:extLst>
          </p:cNvPr>
          <p:cNvSpPr>
            <a:spLocks noGrp="1"/>
          </p:cNvSpPr>
          <p:nvPr>
            <p:ph type="dt" sz="half" idx="10"/>
          </p:nvPr>
        </p:nvSpPr>
        <p:spPr/>
        <p:txBody>
          <a:bodyPr/>
          <a:lstStyle/>
          <a:p>
            <a:fld id="{3380D71D-2913-4445-8C73-18673F0F11E3}" type="datetimeFigureOut">
              <a:rPr lang="en-US" smtClean="0"/>
              <a:t>7/28/2020</a:t>
            </a:fld>
            <a:endParaRPr lang="en-US"/>
          </a:p>
        </p:txBody>
      </p:sp>
      <p:sp>
        <p:nvSpPr>
          <p:cNvPr id="6" name="Footer Placeholder 5">
            <a:extLst>
              <a:ext uri="{FF2B5EF4-FFF2-40B4-BE49-F238E27FC236}">
                <a16:creationId xmlns:a16="http://schemas.microsoft.com/office/drawing/2014/main" id="{4E1DADE0-4689-4EF1-A35A-7A30ADB5CD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8DC440-3AEF-4E54-82D3-6004B58E6E7B}"/>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3863458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737A4-71D4-44A6-861D-0C6D93B04A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761573A-9D7F-47EB-9671-F399FDD35E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35C0CA-CA66-42DB-9E8C-9D0E5219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907237E-5B2B-46C3-9DDC-7816F5DF5191}"/>
              </a:ext>
            </a:extLst>
          </p:cNvPr>
          <p:cNvSpPr>
            <a:spLocks noGrp="1"/>
          </p:cNvSpPr>
          <p:nvPr>
            <p:ph type="dt" sz="half" idx="10"/>
          </p:nvPr>
        </p:nvSpPr>
        <p:spPr/>
        <p:txBody>
          <a:bodyPr/>
          <a:lstStyle/>
          <a:p>
            <a:fld id="{3380D71D-2913-4445-8C73-18673F0F11E3}" type="datetimeFigureOut">
              <a:rPr lang="en-US" smtClean="0"/>
              <a:t>7/28/2020</a:t>
            </a:fld>
            <a:endParaRPr lang="en-US"/>
          </a:p>
        </p:txBody>
      </p:sp>
      <p:sp>
        <p:nvSpPr>
          <p:cNvPr id="6" name="Footer Placeholder 5">
            <a:extLst>
              <a:ext uri="{FF2B5EF4-FFF2-40B4-BE49-F238E27FC236}">
                <a16:creationId xmlns:a16="http://schemas.microsoft.com/office/drawing/2014/main" id="{5DDF1138-C70B-49C9-B45E-93EAE5135E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BED398-149E-49BD-A801-DDAD6209ADA1}"/>
              </a:ext>
            </a:extLst>
          </p:cNvPr>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2045023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553AB7-1D3C-4D5E-AF3E-138F1695FF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701F83-5325-423A-BEB1-BCDDA76F5C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DDB0D-2C5B-4E6F-9536-C6081AF6A9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80D71D-2913-4445-8C73-18673F0F11E3}" type="datetimeFigureOut">
              <a:rPr lang="en-US" smtClean="0"/>
              <a:t>7/28/2020</a:t>
            </a:fld>
            <a:endParaRPr lang="en-US"/>
          </a:p>
        </p:txBody>
      </p:sp>
      <p:sp>
        <p:nvSpPr>
          <p:cNvPr id="5" name="Footer Placeholder 4">
            <a:extLst>
              <a:ext uri="{FF2B5EF4-FFF2-40B4-BE49-F238E27FC236}">
                <a16:creationId xmlns:a16="http://schemas.microsoft.com/office/drawing/2014/main" id="{204EB4D1-D0C6-4BDA-A965-472EE24C2A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3DA3255-FB24-431B-B86A-749F76DE6C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3D4761-07CA-437D-B6A2-890D8758E73C}" type="slidenum">
              <a:rPr lang="en-US" smtClean="0"/>
              <a:t>‹#›</a:t>
            </a:fld>
            <a:endParaRPr lang="en-US"/>
          </a:p>
        </p:txBody>
      </p:sp>
    </p:spTree>
    <p:extLst>
      <p:ext uri="{BB962C8B-B14F-4D97-AF65-F5344CB8AC3E}">
        <p14:creationId xmlns:p14="http://schemas.microsoft.com/office/powerpoint/2010/main" val="118550574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chart" Target="../charts/chart4.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F932EE6-8048-44D8-8063-052F7F0CEA72}"/>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ln>
                <a:solidFill>
                  <a:schemeClr val="tx1"/>
                </a:solidFill>
              </a:ln>
            </a:endParaRPr>
          </a:p>
        </p:txBody>
      </p:sp>
      <p:sp>
        <p:nvSpPr>
          <p:cNvPr id="2" name="Title 1"/>
          <p:cNvSpPr>
            <a:spLocks noGrp="1"/>
          </p:cNvSpPr>
          <p:nvPr>
            <p:ph type="ctrTitle"/>
          </p:nvPr>
        </p:nvSpPr>
        <p:spPr>
          <a:xfrm>
            <a:off x="1523999" y="1129908"/>
            <a:ext cx="9144000" cy="1171194"/>
          </a:xfrm>
        </p:spPr>
        <p:txBody>
          <a:bodyPr>
            <a:normAutofit fontScale="90000"/>
          </a:bodyPr>
          <a:lstStyle/>
          <a:p>
            <a:r>
              <a:rPr lang="en-US" sz="6600" b="1" dirty="0">
                <a:ln w="6600">
                  <a:noFill/>
                  <a:prstDash val="solid"/>
                </a:ln>
                <a:solidFill>
                  <a:srgbClr val="002060"/>
                </a:solidFill>
                <a:effectLst>
                  <a:outerShdw dist="38100" dir="2700000" algn="tl" rotWithShape="0">
                    <a:schemeClr val="accent2"/>
                  </a:outerShdw>
                </a:effectLst>
                <a:latin typeface="Agency FB" panose="020B0503020202020204" pitchFamily="34" charset="0"/>
              </a:rPr>
              <a:t>V-Lab Online Inventory</a:t>
            </a:r>
            <a:br>
              <a:rPr lang="en-US" sz="6600" b="1" dirty="0">
                <a:ln w="6600">
                  <a:noFill/>
                  <a:prstDash val="solid"/>
                </a:ln>
                <a:solidFill>
                  <a:srgbClr val="002060"/>
                </a:solidFill>
                <a:effectLst>
                  <a:outerShdw dist="38100" dir="2700000" algn="tl" rotWithShape="0">
                    <a:schemeClr val="accent2"/>
                  </a:outerShdw>
                </a:effectLst>
                <a:latin typeface="Agency FB" panose="020B0503020202020204" pitchFamily="34" charset="0"/>
              </a:rPr>
            </a:br>
            <a:r>
              <a:rPr lang="en-US" sz="6600" b="1" dirty="0">
                <a:ln w="6600">
                  <a:noFill/>
                  <a:prstDash val="solid"/>
                </a:ln>
                <a:solidFill>
                  <a:srgbClr val="002060"/>
                </a:solidFill>
                <a:effectLst>
                  <a:outerShdw dist="38100" dir="2700000" algn="tl" rotWithShape="0">
                    <a:schemeClr val="accent2"/>
                  </a:outerShdw>
                </a:effectLst>
                <a:latin typeface="Agency FB" panose="020B0503020202020204" pitchFamily="34" charset="0"/>
              </a:rPr>
              <a:t>System (VOIS)</a:t>
            </a:r>
          </a:p>
        </p:txBody>
      </p:sp>
      <p:sp>
        <p:nvSpPr>
          <p:cNvPr id="3" name="Subtitle 2"/>
          <p:cNvSpPr>
            <a:spLocks noGrp="1"/>
          </p:cNvSpPr>
          <p:nvPr>
            <p:ph type="subTitle" idx="1"/>
          </p:nvPr>
        </p:nvSpPr>
        <p:spPr>
          <a:xfrm>
            <a:off x="1524000" y="4449611"/>
            <a:ext cx="9144000" cy="1912361"/>
          </a:xfrm>
        </p:spPr>
        <p:txBody>
          <a:bodyPr>
            <a:normAutofit fontScale="92500" lnSpcReduction="20000"/>
          </a:bodyPr>
          <a:lstStyle/>
          <a:p>
            <a:r>
              <a:rPr lang="en-US" b="1" dirty="0"/>
              <a:t>By:</a:t>
            </a:r>
          </a:p>
          <a:p>
            <a:r>
              <a:rPr lang="en-US" dirty="0"/>
              <a:t>MUHAMMAD KHAIRUL ZAMIR BIN MOHAMAD RAFI</a:t>
            </a:r>
          </a:p>
          <a:p>
            <a:endParaRPr lang="en-US" dirty="0"/>
          </a:p>
          <a:p>
            <a:r>
              <a:rPr lang="en-US" b="1" dirty="0"/>
              <a:t>SUPERVISOR’S NAME:</a:t>
            </a:r>
          </a:p>
          <a:p>
            <a:r>
              <a:rPr lang="en-US" dirty="0"/>
              <a:t>MADAM UMMU FATIHAH BINTI MOHD BAHRIN</a:t>
            </a:r>
          </a:p>
        </p:txBody>
      </p:sp>
      <p:pic>
        <p:nvPicPr>
          <p:cNvPr id="1027" name="Picture 3">
            <a:extLst>
              <a:ext uri="{FF2B5EF4-FFF2-40B4-BE49-F238E27FC236}">
                <a16:creationId xmlns:a16="http://schemas.microsoft.com/office/drawing/2014/main" id="{FAAAEBE5-B771-4245-93F2-65A50345E0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05813" y="2735907"/>
            <a:ext cx="2780371" cy="1308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59682547-DA82-4252-B571-5FCAA3805F35}"/>
              </a:ext>
            </a:extLst>
          </p:cNvPr>
          <p:cNvCxnSpPr>
            <a:cxnSpLocks/>
          </p:cNvCxnSpPr>
          <p:nvPr/>
        </p:nvCxnSpPr>
        <p:spPr>
          <a:xfrm>
            <a:off x="2692400" y="2301102"/>
            <a:ext cx="6807200" cy="0"/>
          </a:xfrm>
          <a:prstGeom prst="line">
            <a:avLst/>
          </a:prstGeom>
          <a:ln w="762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52574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214A08-CF52-4610-A57E-9020121062AA}"/>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ln>
                <a:solidFill>
                  <a:schemeClr val="tx1"/>
                </a:solidFill>
              </a:ln>
            </a:endParaRPr>
          </a:p>
        </p:txBody>
      </p:sp>
      <p:graphicFrame>
        <p:nvGraphicFramePr>
          <p:cNvPr id="3" name="Content Placeholder 3">
            <a:extLst>
              <a:ext uri="{FF2B5EF4-FFF2-40B4-BE49-F238E27FC236}">
                <a16:creationId xmlns:a16="http://schemas.microsoft.com/office/drawing/2014/main" id="{44FD1D14-A36B-47CF-9D2E-9D937FF0046E}"/>
              </a:ext>
            </a:extLst>
          </p:cNvPr>
          <p:cNvGraphicFramePr>
            <a:graphicFrameLocks/>
          </p:cNvGraphicFramePr>
          <p:nvPr>
            <p:extLst>
              <p:ext uri="{D42A27DB-BD31-4B8C-83A1-F6EECF244321}">
                <p14:modId xmlns:p14="http://schemas.microsoft.com/office/powerpoint/2010/main" val="3215529369"/>
              </p:ext>
            </p:extLst>
          </p:nvPr>
        </p:nvGraphicFramePr>
        <p:xfrm>
          <a:off x="1823297" y="1080280"/>
          <a:ext cx="8993386" cy="4896774"/>
        </p:xfrm>
        <a:graphic>
          <a:graphicData uri="http://schemas.openxmlformats.org/drawingml/2006/table">
            <a:tbl>
              <a:tblPr firstRow="1" bandRow="1">
                <a:tableStyleId>{5C22544A-7EE6-4342-B048-85BDC9FD1C3A}</a:tableStyleId>
              </a:tblPr>
              <a:tblGrid>
                <a:gridCol w="2458771">
                  <a:extLst>
                    <a:ext uri="{9D8B030D-6E8A-4147-A177-3AD203B41FA5}">
                      <a16:colId xmlns:a16="http://schemas.microsoft.com/office/drawing/2014/main" val="613039186"/>
                    </a:ext>
                  </a:extLst>
                </a:gridCol>
                <a:gridCol w="6534615">
                  <a:extLst>
                    <a:ext uri="{9D8B030D-6E8A-4147-A177-3AD203B41FA5}">
                      <a16:colId xmlns:a16="http://schemas.microsoft.com/office/drawing/2014/main" val="911211065"/>
                    </a:ext>
                  </a:extLst>
                </a:gridCol>
              </a:tblGrid>
              <a:tr h="8285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t>Principle</a:t>
                      </a:r>
                    </a:p>
                  </a:txBody>
                  <a:tcPr anchor="ctr"/>
                </a:tc>
                <a:tc>
                  <a:txBody>
                    <a:bodyPr/>
                    <a:lstStyle/>
                    <a:p>
                      <a:pPr algn="ctr"/>
                      <a:r>
                        <a:rPr lang="en-US" sz="1800" dirty="0"/>
                        <a:t>How it is implemented</a:t>
                      </a:r>
                    </a:p>
                  </a:txBody>
                  <a:tcPr anchor="ctr"/>
                </a:tc>
                <a:extLst>
                  <a:ext uri="{0D108BD9-81ED-4DB2-BD59-A6C34878D82A}">
                    <a16:rowId xmlns:a16="http://schemas.microsoft.com/office/drawing/2014/main" val="3470320006"/>
                  </a:ext>
                </a:extLst>
              </a:tr>
              <a:tr h="4068206">
                <a:tc>
                  <a:txBody>
                    <a:bodyPr/>
                    <a:lstStyle/>
                    <a:p>
                      <a:pPr algn="ctr"/>
                      <a:r>
                        <a:rPr lang="en-US" sz="2000" kern="1200" dirty="0">
                          <a:solidFill>
                            <a:schemeClr val="dk1"/>
                          </a:solidFill>
                          <a:effectLst/>
                          <a:latin typeface="+mn-lt"/>
                          <a:ea typeface="+mn-ea"/>
                          <a:cs typeface="+mn-cs"/>
                        </a:rPr>
                        <a:t>Consistency</a:t>
                      </a:r>
                      <a:r>
                        <a:rPr lang="en-US" sz="1600" kern="1200" dirty="0">
                          <a:solidFill>
                            <a:schemeClr val="dk1"/>
                          </a:solidFill>
                          <a:effectLst/>
                          <a:latin typeface="+mn-lt"/>
                          <a:ea typeface="+mn-ea"/>
                          <a:cs typeface="+mn-cs"/>
                        </a:rPr>
                        <a:t> </a:t>
                      </a:r>
                    </a:p>
                    <a:p>
                      <a:pPr algn="just"/>
                      <a:endParaRPr lang="en-US" sz="1600" kern="1200" dirty="0">
                        <a:solidFill>
                          <a:schemeClr val="dk1"/>
                        </a:solidFill>
                        <a:effectLst/>
                        <a:latin typeface="+mn-lt"/>
                        <a:ea typeface="+mn-ea"/>
                        <a:cs typeface="+mn-cs"/>
                      </a:endParaRPr>
                    </a:p>
                  </a:txBody>
                  <a:tcPr anchor="ctr"/>
                </a:tc>
                <a:tc>
                  <a:txBody>
                    <a:bodyPr/>
                    <a:lstStyle/>
                    <a:p>
                      <a:pPr marL="285750" indent="-285750" algn="just">
                        <a:buFontTx/>
                        <a:buChar char="-"/>
                      </a:pPr>
                      <a:r>
                        <a:rPr lang="en-US" sz="1600" kern="1200" dirty="0">
                          <a:solidFill>
                            <a:schemeClr val="dk1"/>
                          </a:solidFill>
                          <a:effectLst/>
                          <a:latin typeface="+mn-lt"/>
                          <a:ea typeface="+mn-ea"/>
                          <a:cs typeface="+mn-cs"/>
                        </a:rPr>
                        <a:t>the system should display an appropriate level of consistency. </a:t>
                      </a:r>
                    </a:p>
                    <a:p>
                      <a:pPr marL="285750" indent="-285750" algn="just">
                        <a:buFontTx/>
                        <a:buChar char="-"/>
                      </a:pPr>
                      <a:endParaRPr lang="en-US" sz="1600" kern="1200" dirty="0">
                        <a:solidFill>
                          <a:schemeClr val="dk1"/>
                        </a:solidFill>
                        <a:effectLst/>
                        <a:latin typeface="+mn-lt"/>
                        <a:ea typeface="+mn-ea"/>
                        <a:cs typeface="+mn-cs"/>
                      </a:endParaRPr>
                    </a:p>
                    <a:p>
                      <a:pPr marL="285750" indent="-285750" algn="just">
                        <a:buFontTx/>
                        <a:buChar char="-"/>
                      </a:pPr>
                      <a:r>
                        <a:rPr lang="en-US" sz="1600" kern="1200" dirty="0">
                          <a:solidFill>
                            <a:schemeClr val="dk1"/>
                          </a:solidFill>
                          <a:effectLst/>
                          <a:latin typeface="+mn-lt"/>
                          <a:ea typeface="+mn-ea"/>
                          <a:cs typeface="+mn-cs"/>
                        </a:rPr>
                        <a:t>Commands and menus should have the same format command punctuation should be similar, etc.</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a:solidFill>
                          <a:schemeClr val="accent6">
                            <a:lumMod val="75000"/>
                          </a:schemeClr>
                        </a:solidFill>
                      </a:endParaRPr>
                    </a:p>
                  </a:txBody>
                  <a:tcPr/>
                </a:tc>
                <a:extLst>
                  <a:ext uri="{0D108BD9-81ED-4DB2-BD59-A6C34878D82A}">
                    <a16:rowId xmlns:a16="http://schemas.microsoft.com/office/drawing/2014/main" val="2286566599"/>
                  </a:ext>
                </a:extLst>
              </a:tr>
            </a:tbl>
          </a:graphicData>
        </a:graphic>
      </p:graphicFrame>
      <p:pic>
        <p:nvPicPr>
          <p:cNvPr id="5" name="Picture 4">
            <a:extLst>
              <a:ext uri="{FF2B5EF4-FFF2-40B4-BE49-F238E27FC236}">
                <a16:creationId xmlns:a16="http://schemas.microsoft.com/office/drawing/2014/main" id="{A49BFA5B-30F4-41A2-9CF1-553FE4C8170A}"/>
              </a:ext>
            </a:extLst>
          </p:cNvPr>
          <p:cNvPicPr>
            <a:picLocks noChangeAspect="1"/>
          </p:cNvPicPr>
          <p:nvPr/>
        </p:nvPicPr>
        <p:blipFill>
          <a:blip r:embed="rId2"/>
          <a:stretch>
            <a:fillRect/>
          </a:stretch>
        </p:blipFill>
        <p:spPr>
          <a:xfrm>
            <a:off x="4785949" y="4350631"/>
            <a:ext cx="3356224" cy="1073992"/>
          </a:xfrm>
          <a:prstGeom prst="rect">
            <a:avLst/>
          </a:prstGeom>
        </p:spPr>
      </p:pic>
      <p:pic>
        <p:nvPicPr>
          <p:cNvPr id="9" name="Picture 8">
            <a:extLst>
              <a:ext uri="{FF2B5EF4-FFF2-40B4-BE49-F238E27FC236}">
                <a16:creationId xmlns:a16="http://schemas.microsoft.com/office/drawing/2014/main" id="{04C2448A-6333-48F5-B094-27E43A875BE2}"/>
              </a:ext>
            </a:extLst>
          </p:cNvPr>
          <p:cNvPicPr>
            <a:picLocks noChangeAspect="1"/>
          </p:cNvPicPr>
          <p:nvPr/>
        </p:nvPicPr>
        <p:blipFill>
          <a:blip r:embed="rId3"/>
          <a:stretch>
            <a:fillRect/>
          </a:stretch>
        </p:blipFill>
        <p:spPr>
          <a:xfrm>
            <a:off x="8421603" y="3739898"/>
            <a:ext cx="1464042" cy="1684725"/>
          </a:xfrm>
          <a:prstGeom prst="rect">
            <a:avLst/>
          </a:prstGeom>
        </p:spPr>
      </p:pic>
      <p:pic>
        <p:nvPicPr>
          <p:cNvPr id="11" name="Picture 10">
            <a:extLst>
              <a:ext uri="{FF2B5EF4-FFF2-40B4-BE49-F238E27FC236}">
                <a16:creationId xmlns:a16="http://schemas.microsoft.com/office/drawing/2014/main" id="{639F9D04-9B5F-471C-9AFC-E744ED32850E}"/>
              </a:ext>
            </a:extLst>
          </p:cNvPr>
          <p:cNvPicPr>
            <a:picLocks noChangeAspect="1"/>
          </p:cNvPicPr>
          <p:nvPr/>
        </p:nvPicPr>
        <p:blipFill>
          <a:blip r:embed="rId4"/>
          <a:stretch>
            <a:fillRect/>
          </a:stretch>
        </p:blipFill>
        <p:spPr>
          <a:xfrm>
            <a:off x="9153624" y="2989795"/>
            <a:ext cx="1464042" cy="1897832"/>
          </a:xfrm>
          <a:prstGeom prst="rect">
            <a:avLst/>
          </a:prstGeom>
        </p:spPr>
      </p:pic>
      <p:pic>
        <p:nvPicPr>
          <p:cNvPr id="13" name="Picture 12">
            <a:extLst>
              <a:ext uri="{FF2B5EF4-FFF2-40B4-BE49-F238E27FC236}">
                <a16:creationId xmlns:a16="http://schemas.microsoft.com/office/drawing/2014/main" id="{91A826FE-9B59-4FA6-A35E-88DD314018AF}"/>
              </a:ext>
            </a:extLst>
          </p:cNvPr>
          <p:cNvPicPr>
            <a:picLocks noChangeAspect="1"/>
          </p:cNvPicPr>
          <p:nvPr/>
        </p:nvPicPr>
        <p:blipFill>
          <a:blip r:embed="rId5"/>
          <a:stretch>
            <a:fillRect/>
          </a:stretch>
        </p:blipFill>
        <p:spPr>
          <a:xfrm>
            <a:off x="8874194" y="3429000"/>
            <a:ext cx="1464042" cy="1684725"/>
          </a:xfrm>
          <a:prstGeom prst="rect">
            <a:avLst/>
          </a:prstGeom>
        </p:spPr>
      </p:pic>
    </p:spTree>
    <p:extLst>
      <p:ext uri="{BB962C8B-B14F-4D97-AF65-F5344CB8AC3E}">
        <p14:creationId xmlns:p14="http://schemas.microsoft.com/office/powerpoint/2010/main" val="1337875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3BA6DD-DE57-426E-B2D7-084C3F5B2417}"/>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ln>
                <a:solidFill>
                  <a:schemeClr val="tx1"/>
                </a:solidFill>
              </a:ln>
            </a:endParaRPr>
          </a:p>
        </p:txBody>
      </p:sp>
      <p:graphicFrame>
        <p:nvGraphicFramePr>
          <p:cNvPr id="2" name="Table 1">
            <a:extLst>
              <a:ext uri="{FF2B5EF4-FFF2-40B4-BE49-F238E27FC236}">
                <a16:creationId xmlns:a16="http://schemas.microsoft.com/office/drawing/2014/main" id="{DC248CAA-3E44-42AF-B396-B032F7F35118}"/>
              </a:ext>
            </a:extLst>
          </p:cNvPr>
          <p:cNvGraphicFramePr>
            <a:graphicFrameLocks noGrp="1"/>
          </p:cNvGraphicFramePr>
          <p:nvPr>
            <p:extLst>
              <p:ext uri="{D42A27DB-BD31-4B8C-83A1-F6EECF244321}">
                <p14:modId xmlns:p14="http://schemas.microsoft.com/office/powerpoint/2010/main" val="3920168501"/>
              </p:ext>
            </p:extLst>
          </p:nvPr>
        </p:nvGraphicFramePr>
        <p:xfrm>
          <a:off x="1272478" y="1013599"/>
          <a:ext cx="9647044" cy="4405894"/>
        </p:xfrm>
        <a:graphic>
          <a:graphicData uri="http://schemas.openxmlformats.org/drawingml/2006/table">
            <a:tbl>
              <a:tblPr firstRow="1" bandRow="1">
                <a:tableStyleId>{5C22544A-7EE6-4342-B048-85BDC9FD1C3A}</a:tableStyleId>
              </a:tblPr>
              <a:tblGrid>
                <a:gridCol w="3242337">
                  <a:extLst>
                    <a:ext uri="{9D8B030D-6E8A-4147-A177-3AD203B41FA5}">
                      <a16:colId xmlns:a16="http://schemas.microsoft.com/office/drawing/2014/main" val="2633399705"/>
                    </a:ext>
                  </a:extLst>
                </a:gridCol>
                <a:gridCol w="6404707">
                  <a:extLst>
                    <a:ext uri="{9D8B030D-6E8A-4147-A177-3AD203B41FA5}">
                      <a16:colId xmlns:a16="http://schemas.microsoft.com/office/drawing/2014/main" val="3365304657"/>
                    </a:ext>
                  </a:extLst>
                </a:gridCol>
              </a:tblGrid>
              <a:tr h="8207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t>Principle</a:t>
                      </a:r>
                    </a:p>
                  </a:txBody>
                  <a:tcPr anchor="ctr"/>
                </a:tc>
                <a:tc>
                  <a:txBody>
                    <a:bodyPr/>
                    <a:lstStyle/>
                    <a:p>
                      <a:pPr algn="ctr"/>
                      <a:r>
                        <a:rPr lang="en-US" sz="1800" dirty="0"/>
                        <a:t>How it is implemented</a:t>
                      </a:r>
                    </a:p>
                  </a:txBody>
                  <a:tcPr anchor="ctr"/>
                </a:tc>
                <a:extLst>
                  <a:ext uri="{0D108BD9-81ED-4DB2-BD59-A6C34878D82A}">
                    <a16:rowId xmlns:a16="http://schemas.microsoft.com/office/drawing/2014/main" val="3584526990"/>
                  </a:ext>
                </a:extLst>
              </a:tr>
              <a:tr h="3585188">
                <a:tc>
                  <a:txBody>
                    <a:bodyPr/>
                    <a:lstStyle/>
                    <a:p>
                      <a:pPr algn="ctr"/>
                      <a:r>
                        <a:rPr lang="en-US" sz="2000" kern="1200" dirty="0">
                          <a:solidFill>
                            <a:schemeClr val="dk1"/>
                          </a:solidFill>
                          <a:effectLst/>
                          <a:latin typeface="Times New Roman" panose="02020603050405020304" pitchFamily="18" charset="0"/>
                          <a:cs typeface="Times New Roman" panose="02020603050405020304" pitchFamily="18" charset="0"/>
                        </a:rPr>
                        <a:t>Recoverability </a:t>
                      </a:r>
                    </a:p>
                  </a:txBody>
                  <a:tcPr anchor="ctr"/>
                </a:tc>
                <a:tc>
                  <a:txBody>
                    <a:bodyPr/>
                    <a:lstStyle/>
                    <a:p>
                      <a:pPr marL="285750" indent="-285750" algn="just">
                        <a:buFontTx/>
                        <a:buChar char="-"/>
                      </a:pPr>
                      <a:r>
                        <a:rPr lang="en-US" sz="1600" kern="1200" dirty="0">
                          <a:solidFill>
                            <a:schemeClr val="dk1"/>
                          </a:solidFill>
                          <a:effectLst/>
                          <a:latin typeface="+mn-lt"/>
                          <a:cs typeface="Times New Roman" panose="02020603050405020304" pitchFamily="18" charset="0"/>
                        </a:rPr>
                        <a:t>the system should provide some resilience to user errors and allow the user to recover from errors. </a:t>
                      </a:r>
                    </a:p>
                    <a:p>
                      <a:pPr marL="285750" indent="-285750" algn="just">
                        <a:buFontTx/>
                        <a:buChar char="-"/>
                      </a:pPr>
                      <a:endParaRPr lang="en-US" sz="1600" kern="1200" dirty="0">
                        <a:solidFill>
                          <a:schemeClr val="dk1"/>
                        </a:solidFill>
                        <a:effectLst/>
                        <a:latin typeface="+mn-lt"/>
                        <a:cs typeface="Times New Roman" panose="02020603050405020304" pitchFamily="18" charset="0"/>
                      </a:endParaRPr>
                    </a:p>
                    <a:p>
                      <a:pPr marL="285750" indent="-285750" algn="just">
                        <a:buFontTx/>
                        <a:buChar char="-"/>
                      </a:pPr>
                      <a:r>
                        <a:rPr lang="en-US" sz="1600" kern="1200" dirty="0">
                          <a:solidFill>
                            <a:schemeClr val="dk1"/>
                          </a:solidFill>
                          <a:effectLst/>
                          <a:latin typeface="+mn-lt"/>
                          <a:cs typeface="Times New Roman" panose="02020603050405020304" pitchFamily="18" charset="0"/>
                        </a:rPr>
                        <a:t>This might include an UNDO facility, confirmation of destructive actions, 'soft' deletes, etc.</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a:solidFill>
                          <a:schemeClr val="accent6">
                            <a:lumMod val="75000"/>
                          </a:schemeClr>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54743596"/>
                  </a:ext>
                </a:extLst>
              </a:tr>
            </a:tbl>
          </a:graphicData>
        </a:graphic>
      </p:graphicFrame>
      <p:pic>
        <p:nvPicPr>
          <p:cNvPr id="16" name="Picture 15">
            <a:extLst>
              <a:ext uri="{FF2B5EF4-FFF2-40B4-BE49-F238E27FC236}">
                <a16:creationId xmlns:a16="http://schemas.microsoft.com/office/drawing/2014/main" id="{30B99B57-46D7-40EF-8725-30355E293411}"/>
              </a:ext>
            </a:extLst>
          </p:cNvPr>
          <p:cNvPicPr>
            <a:picLocks noChangeAspect="1"/>
          </p:cNvPicPr>
          <p:nvPr/>
        </p:nvPicPr>
        <p:blipFill>
          <a:blip r:embed="rId2"/>
          <a:stretch>
            <a:fillRect/>
          </a:stretch>
        </p:blipFill>
        <p:spPr>
          <a:xfrm>
            <a:off x="5918027" y="4013269"/>
            <a:ext cx="2982341" cy="1186523"/>
          </a:xfrm>
          <a:prstGeom prst="rect">
            <a:avLst/>
          </a:prstGeom>
        </p:spPr>
      </p:pic>
      <p:pic>
        <p:nvPicPr>
          <p:cNvPr id="14" name="Picture 13">
            <a:extLst>
              <a:ext uri="{FF2B5EF4-FFF2-40B4-BE49-F238E27FC236}">
                <a16:creationId xmlns:a16="http://schemas.microsoft.com/office/drawing/2014/main" id="{7ABFA8EF-5961-4AB4-93D9-6C81D17110CD}"/>
              </a:ext>
            </a:extLst>
          </p:cNvPr>
          <p:cNvPicPr>
            <a:picLocks noChangeAspect="1"/>
          </p:cNvPicPr>
          <p:nvPr/>
        </p:nvPicPr>
        <p:blipFill>
          <a:blip r:embed="rId3"/>
          <a:stretch>
            <a:fillRect/>
          </a:stretch>
        </p:blipFill>
        <p:spPr>
          <a:xfrm>
            <a:off x="7409197" y="3587393"/>
            <a:ext cx="2956789" cy="1186523"/>
          </a:xfrm>
          <a:prstGeom prst="rect">
            <a:avLst/>
          </a:prstGeom>
        </p:spPr>
      </p:pic>
      <p:pic>
        <p:nvPicPr>
          <p:cNvPr id="12" name="Picture 11">
            <a:extLst>
              <a:ext uri="{FF2B5EF4-FFF2-40B4-BE49-F238E27FC236}">
                <a16:creationId xmlns:a16="http://schemas.microsoft.com/office/drawing/2014/main" id="{56B08E12-67BE-4AE6-9658-565910E2B110}"/>
              </a:ext>
            </a:extLst>
          </p:cNvPr>
          <p:cNvPicPr>
            <a:picLocks noChangeAspect="1"/>
          </p:cNvPicPr>
          <p:nvPr/>
        </p:nvPicPr>
        <p:blipFill>
          <a:blip r:embed="rId4"/>
          <a:stretch>
            <a:fillRect/>
          </a:stretch>
        </p:blipFill>
        <p:spPr>
          <a:xfrm>
            <a:off x="6096000" y="3389970"/>
            <a:ext cx="704948" cy="428685"/>
          </a:xfrm>
          <a:prstGeom prst="rect">
            <a:avLst/>
          </a:prstGeom>
        </p:spPr>
      </p:pic>
    </p:spTree>
    <p:extLst>
      <p:ext uri="{BB962C8B-B14F-4D97-AF65-F5344CB8AC3E}">
        <p14:creationId xmlns:p14="http://schemas.microsoft.com/office/powerpoint/2010/main" val="3827425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99DAF4-00D5-412A-A7A3-23572EB18357}"/>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ln>
                <a:solidFill>
                  <a:schemeClr val="tx1"/>
                </a:solidFill>
              </a:ln>
            </a:endParaRPr>
          </a:p>
        </p:txBody>
      </p:sp>
      <p:graphicFrame>
        <p:nvGraphicFramePr>
          <p:cNvPr id="5" name="Table 4">
            <a:extLst>
              <a:ext uri="{FF2B5EF4-FFF2-40B4-BE49-F238E27FC236}">
                <a16:creationId xmlns:a16="http://schemas.microsoft.com/office/drawing/2014/main" id="{689253E2-2370-49B9-94F6-D9139FD36994}"/>
              </a:ext>
            </a:extLst>
          </p:cNvPr>
          <p:cNvGraphicFramePr>
            <a:graphicFrameLocks noGrp="1"/>
          </p:cNvGraphicFramePr>
          <p:nvPr>
            <p:extLst>
              <p:ext uri="{D42A27DB-BD31-4B8C-83A1-F6EECF244321}">
                <p14:modId xmlns:p14="http://schemas.microsoft.com/office/powerpoint/2010/main" val="3147714410"/>
              </p:ext>
            </p:extLst>
          </p:nvPr>
        </p:nvGraphicFramePr>
        <p:xfrm>
          <a:off x="901700" y="1833761"/>
          <a:ext cx="10388600" cy="3138498"/>
        </p:xfrm>
        <a:graphic>
          <a:graphicData uri="http://schemas.openxmlformats.org/drawingml/2006/table">
            <a:tbl>
              <a:tblPr firstRow="1" bandRow="1">
                <a:tableStyleId>{5C22544A-7EE6-4342-B048-85BDC9FD1C3A}</a:tableStyleId>
              </a:tblPr>
              <a:tblGrid>
                <a:gridCol w="4383668">
                  <a:extLst>
                    <a:ext uri="{9D8B030D-6E8A-4147-A177-3AD203B41FA5}">
                      <a16:colId xmlns:a16="http://schemas.microsoft.com/office/drawing/2014/main" val="2633399705"/>
                    </a:ext>
                  </a:extLst>
                </a:gridCol>
                <a:gridCol w="6004932">
                  <a:extLst>
                    <a:ext uri="{9D8B030D-6E8A-4147-A177-3AD203B41FA5}">
                      <a16:colId xmlns:a16="http://schemas.microsoft.com/office/drawing/2014/main" val="3365304657"/>
                    </a:ext>
                  </a:extLst>
                </a:gridCol>
              </a:tblGrid>
              <a:tr h="6086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t>Principle</a:t>
                      </a:r>
                    </a:p>
                  </a:txBody>
                  <a:tcPr/>
                </a:tc>
                <a:tc>
                  <a:txBody>
                    <a:bodyPr/>
                    <a:lstStyle/>
                    <a:p>
                      <a:pPr algn="ctr"/>
                      <a:r>
                        <a:rPr lang="en-US" sz="1800" dirty="0"/>
                        <a:t>How it is implemented</a:t>
                      </a:r>
                    </a:p>
                  </a:txBody>
                  <a:tcPr/>
                </a:tc>
                <a:extLst>
                  <a:ext uri="{0D108BD9-81ED-4DB2-BD59-A6C34878D82A}">
                    <a16:rowId xmlns:a16="http://schemas.microsoft.com/office/drawing/2014/main" val="3584526990"/>
                  </a:ext>
                </a:extLst>
              </a:tr>
              <a:tr h="1377490">
                <a:tc>
                  <a:txBody>
                    <a:bodyPr/>
                    <a:lstStyle/>
                    <a:p>
                      <a:pPr algn="ctr"/>
                      <a:r>
                        <a:rPr lang="en-US" sz="2000" kern="1200" dirty="0">
                          <a:solidFill>
                            <a:schemeClr val="dk1"/>
                          </a:solidFill>
                          <a:effectLst/>
                          <a:latin typeface="Times New Roman" panose="02020603050405020304" pitchFamily="18" charset="0"/>
                          <a:cs typeface="Times New Roman" panose="02020603050405020304" pitchFamily="18" charset="0"/>
                        </a:rPr>
                        <a:t>User guidance </a:t>
                      </a:r>
                      <a:endParaRPr lang="en-US" sz="2000" dirty="0">
                        <a:latin typeface="Times New Roman" panose="02020603050405020304" pitchFamily="18" charset="0"/>
                        <a:cs typeface="Times New Roman" panose="02020603050405020304" pitchFamily="18" charset="0"/>
                      </a:endParaRPr>
                    </a:p>
                  </a:txBody>
                  <a:tcPr anchor="ctr"/>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US" sz="1600" kern="1200" dirty="0">
                          <a:solidFill>
                            <a:schemeClr val="dk1"/>
                          </a:solidFill>
                          <a:effectLst/>
                          <a:latin typeface="Times New Roman" panose="02020603050405020304" pitchFamily="18" charset="0"/>
                          <a:ea typeface="+mn-ea"/>
                          <a:cs typeface="Times New Roman" panose="02020603050405020304" pitchFamily="18" charset="0"/>
                        </a:rPr>
                        <a:t>some user guidance such as help systems, online manuals, etc. should be supplied.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61883523"/>
                  </a:ext>
                </a:extLst>
              </a:tr>
            </a:tbl>
          </a:graphicData>
        </a:graphic>
      </p:graphicFrame>
      <p:pic>
        <p:nvPicPr>
          <p:cNvPr id="7" name="Picture 6">
            <a:extLst>
              <a:ext uri="{FF2B5EF4-FFF2-40B4-BE49-F238E27FC236}">
                <a16:creationId xmlns:a16="http://schemas.microsoft.com/office/drawing/2014/main" id="{5D38EC4B-1238-4048-8E1F-32DCC4739F98}"/>
              </a:ext>
            </a:extLst>
          </p:cNvPr>
          <p:cNvPicPr>
            <a:picLocks noChangeAspect="1"/>
          </p:cNvPicPr>
          <p:nvPr/>
        </p:nvPicPr>
        <p:blipFill>
          <a:blip r:embed="rId2"/>
          <a:stretch>
            <a:fillRect/>
          </a:stretch>
        </p:blipFill>
        <p:spPr>
          <a:xfrm>
            <a:off x="6397766" y="4187538"/>
            <a:ext cx="3210373" cy="514422"/>
          </a:xfrm>
          <a:prstGeom prst="rect">
            <a:avLst/>
          </a:prstGeom>
        </p:spPr>
      </p:pic>
      <p:pic>
        <p:nvPicPr>
          <p:cNvPr id="9" name="Picture 8">
            <a:extLst>
              <a:ext uri="{FF2B5EF4-FFF2-40B4-BE49-F238E27FC236}">
                <a16:creationId xmlns:a16="http://schemas.microsoft.com/office/drawing/2014/main" id="{A54F66A8-27F1-45C2-BAB4-C9D17398ADC3}"/>
              </a:ext>
            </a:extLst>
          </p:cNvPr>
          <p:cNvPicPr>
            <a:picLocks noChangeAspect="1"/>
          </p:cNvPicPr>
          <p:nvPr/>
        </p:nvPicPr>
        <p:blipFill>
          <a:blip r:embed="rId3"/>
          <a:stretch>
            <a:fillRect/>
          </a:stretch>
        </p:blipFill>
        <p:spPr>
          <a:xfrm>
            <a:off x="6883353" y="3499999"/>
            <a:ext cx="1733792" cy="409632"/>
          </a:xfrm>
          <a:prstGeom prst="rect">
            <a:avLst/>
          </a:prstGeom>
        </p:spPr>
      </p:pic>
      <p:pic>
        <p:nvPicPr>
          <p:cNvPr id="11" name="Picture 10">
            <a:extLst>
              <a:ext uri="{FF2B5EF4-FFF2-40B4-BE49-F238E27FC236}">
                <a16:creationId xmlns:a16="http://schemas.microsoft.com/office/drawing/2014/main" id="{DA0A0298-CCEB-437B-9575-7BF45CB116FA}"/>
              </a:ext>
            </a:extLst>
          </p:cNvPr>
          <p:cNvPicPr>
            <a:picLocks noChangeAspect="1"/>
          </p:cNvPicPr>
          <p:nvPr/>
        </p:nvPicPr>
        <p:blipFill>
          <a:blip r:embed="rId4"/>
          <a:stretch>
            <a:fillRect/>
          </a:stretch>
        </p:blipFill>
        <p:spPr>
          <a:xfrm>
            <a:off x="8748092" y="3704815"/>
            <a:ext cx="1238423" cy="428685"/>
          </a:xfrm>
          <a:prstGeom prst="rect">
            <a:avLst/>
          </a:prstGeom>
        </p:spPr>
      </p:pic>
    </p:spTree>
    <p:extLst>
      <p:ext uri="{BB962C8B-B14F-4D97-AF65-F5344CB8AC3E}">
        <p14:creationId xmlns:p14="http://schemas.microsoft.com/office/powerpoint/2010/main" val="303735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CC42556-1B72-40BD-A4C2-EF36DA082FF0}"/>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ln>
                <a:solidFill>
                  <a:schemeClr val="tx1"/>
                </a:solidFill>
              </a:ln>
            </a:endParaRPr>
          </a:p>
        </p:txBody>
      </p:sp>
      <p:graphicFrame>
        <p:nvGraphicFramePr>
          <p:cNvPr id="5" name="Chart 4">
            <a:extLst>
              <a:ext uri="{FF2B5EF4-FFF2-40B4-BE49-F238E27FC236}">
                <a16:creationId xmlns:a16="http://schemas.microsoft.com/office/drawing/2014/main" id="{77B68830-46D0-4D44-9091-A391117D7D2C}"/>
              </a:ext>
            </a:extLst>
          </p:cNvPr>
          <p:cNvGraphicFramePr/>
          <p:nvPr>
            <p:extLst>
              <p:ext uri="{D42A27DB-BD31-4B8C-83A1-F6EECF244321}">
                <p14:modId xmlns:p14="http://schemas.microsoft.com/office/powerpoint/2010/main" val="2820241784"/>
              </p:ext>
            </p:extLst>
          </p:nvPr>
        </p:nvGraphicFramePr>
        <p:xfrm>
          <a:off x="6563745" y="3943681"/>
          <a:ext cx="3933991" cy="234417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EF226D46-62A4-4164-B31A-38337BD37E1F}"/>
              </a:ext>
            </a:extLst>
          </p:cNvPr>
          <p:cNvGraphicFramePr/>
          <p:nvPr>
            <p:extLst>
              <p:ext uri="{D42A27DB-BD31-4B8C-83A1-F6EECF244321}">
                <p14:modId xmlns:p14="http://schemas.microsoft.com/office/powerpoint/2010/main" val="739579413"/>
              </p:ext>
            </p:extLst>
          </p:nvPr>
        </p:nvGraphicFramePr>
        <p:xfrm>
          <a:off x="7666831" y="1443763"/>
          <a:ext cx="3933991" cy="22308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2AD18FE8-09DD-405E-8CEE-D99D99E31920}"/>
              </a:ext>
            </a:extLst>
          </p:cNvPr>
          <p:cNvGraphicFramePr/>
          <p:nvPr>
            <p:extLst>
              <p:ext uri="{D42A27DB-BD31-4B8C-83A1-F6EECF244321}">
                <p14:modId xmlns:p14="http://schemas.microsoft.com/office/powerpoint/2010/main" val="433076690"/>
              </p:ext>
            </p:extLst>
          </p:nvPr>
        </p:nvGraphicFramePr>
        <p:xfrm>
          <a:off x="651261" y="1689383"/>
          <a:ext cx="2599939" cy="173961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95416D87-5815-42B7-82F7-4A69A2E1C521}"/>
              </a:ext>
            </a:extLst>
          </p:cNvPr>
          <p:cNvGraphicFramePr/>
          <p:nvPr>
            <p:extLst>
              <p:ext uri="{D42A27DB-BD31-4B8C-83A1-F6EECF244321}">
                <p14:modId xmlns:p14="http://schemas.microsoft.com/office/powerpoint/2010/main" val="2871162830"/>
              </p:ext>
            </p:extLst>
          </p:nvPr>
        </p:nvGraphicFramePr>
        <p:xfrm>
          <a:off x="905003" y="3571852"/>
          <a:ext cx="2948801" cy="1978238"/>
        </p:xfrm>
        <a:graphic>
          <a:graphicData uri="http://schemas.openxmlformats.org/drawingml/2006/chart">
            <c:chart xmlns:c="http://schemas.openxmlformats.org/drawingml/2006/chart" xmlns:r="http://schemas.openxmlformats.org/officeDocument/2006/relationships" r:id="rId5"/>
          </a:graphicData>
        </a:graphic>
      </p:graphicFrame>
      <p:sp>
        <p:nvSpPr>
          <p:cNvPr id="11" name="Rectangle 10">
            <a:extLst>
              <a:ext uri="{FF2B5EF4-FFF2-40B4-BE49-F238E27FC236}">
                <a16:creationId xmlns:a16="http://schemas.microsoft.com/office/drawing/2014/main" id="{D6E91DA4-66D6-4232-B2DC-C00B63FF1E9A}"/>
              </a:ext>
            </a:extLst>
          </p:cNvPr>
          <p:cNvSpPr/>
          <p:nvPr/>
        </p:nvSpPr>
        <p:spPr>
          <a:xfrm>
            <a:off x="3521673" y="344240"/>
            <a:ext cx="5148654" cy="923330"/>
          </a:xfrm>
          <a:prstGeom prst="rect">
            <a:avLst/>
          </a:prstGeom>
          <a:noFill/>
        </p:spPr>
        <p:txBody>
          <a:bodyPr wrap="none" lIns="91440" tIns="45720" rIns="91440" bIns="45720">
            <a:spAutoFit/>
          </a:bodyPr>
          <a:lstStyle/>
          <a:p>
            <a:pPr algn="ct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Result &amp; Findings</a:t>
            </a:r>
          </a:p>
        </p:txBody>
      </p:sp>
      <p:pic>
        <p:nvPicPr>
          <p:cNvPr id="8" name="Picture 7">
            <a:extLst>
              <a:ext uri="{FF2B5EF4-FFF2-40B4-BE49-F238E27FC236}">
                <a16:creationId xmlns:a16="http://schemas.microsoft.com/office/drawing/2014/main" id="{830C2A4F-5ECD-4522-A0BB-7F20FD43725C}"/>
              </a:ext>
            </a:extLst>
          </p:cNvPr>
          <p:cNvPicPr/>
          <p:nvPr/>
        </p:nvPicPr>
        <p:blipFill>
          <a:blip r:embed="rId6"/>
          <a:stretch>
            <a:fillRect/>
          </a:stretch>
        </p:blipFill>
        <p:spPr>
          <a:xfrm>
            <a:off x="4042007" y="2458742"/>
            <a:ext cx="3436620" cy="1862455"/>
          </a:xfrm>
          <a:prstGeom prst="rect">
            <a:avLst/>
          </a:prstGeom>
          <a:ln w="19050">
            <a:solidFill>
              <a:schemeClr val="tx1"/>
            </a:solidFill>
          </a:ln>
        </p:spPr>
      </p:pic>
    </p:spTree>
    <p:extLst>
      <p:ext uri="{BB962C8B-B14F-4D97-AF65-F5344CB8AC3E}">
        <p14:creationId xmlns:p14="http://schemas.microsoft.com/office/powerpoint/2010/main" val="2441006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633F34-BD8A-457F-ABD9-6A912583970F}"/>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ln>
                <a:solidFill>
                  <a:schemeClr val="tx1"/>
                </a:solidFill>
              </a:ln>
            </a:endParaRPr>
          </a:p>
        </p:txBody>
      </p:sp>
      <p:sp>
        <p:nvSpPr>
          <p:cNvPr id="5" name="Rectangle 4">
            <a:extLst>
              <a:ext uri="{FF2B5EF4-FFF2-40B4-BE49-F238E27FC236}">
                <a16:creationId xmlns:a16="http://schemas.microsoft.com/office/drawing/2014/main" id="{AA0E12B4-C4FC-4D55-A04B-97D7744CBB28}"/>
              </a:ext>
            </a:extLst>
          </p:cNvPr>
          <p:cNvSpPr/>
          <p:nvPr/>
        </p:nvSpPr>
        <p:spPr>
          <a:xfrm>
            <a:off x="959306" y="518412"/>
            <a:ext cx="2348592" cy="707886"/>
          </a:xfrm>
          <a:prstGeom prst="rect">
            <a:avLst/>
          </a:prstGeom>
          <a:noFill/>
        </p:spPr>
        <p:txBody>
          <a:bodyPr wrap="none" lIns="91440" tIns="45720" rIns="91440" bIns="45720">
            <a:spAutoFit/>
          </a:bodyPr>
          <a:lstStyle/>
          <a:p>
            <a:pPr algn="ctr"/>
            <a:r>
              <a:rPr lang="en-US" sz="4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Limitation</a:t>
            </a:r>
          </a:p>
        </p:txBody>
      </p:sp>
      <p:sp>
        <p:nvSpPr>
          <p:cNvPr id="6" name="Rectangle 5">
            <a:extLst>
              <a:ext uri="{FF2B5EF4-FFF2-40B4-BE49-F238E27FC236}">
                <a16:creationId xmlns:a16="http://schemas.microsoft.com/office/drawing/2014/main" id="{D2F1364E-C1CE-472C-86E8-9A49578122F0}"/>
              </a:ext>
            </a:extLst>
          </p:cNvPr>
          <p:cNvSpPr/>
          <p:nvPr/>
        </p:nvSpPr>
        <p:spPr>
          <a:xfrm>
            <a:off x="653143" y="1226298"/>
            <a:ext cx="8113486" cy="1996765"/>
          </a:xfrm>
          <a:prstGeom prst="rect">
            <a:avLst/>
          </a:prstGeom>
        </p:spPr>
        <p:txBody>
          <a:bodyPr wrap="square">
            <a:spAutoFit/>
          </a:bodyPr>
          <a:lstStyle/>
          <a:p>
            <a:pPr marL="826135" indent="-285750" algn="just">
              <a:lnSpc>
                <a:spcPct val="150000"/>
              </a:lnSpc>
              <a:spcAft>
                <a:spcPts val="0"/>
              </a:spcAft>
              <a:buFont typeface="Arial" panose="020B0604020202020204" pitchFamily="34" charset="0"/>
              <a:buChar char="•"/>
            </a:pPr>
            <a:r>
              <a:rPr lang="en-US" sz="1400" dirty="0">
                <a:latin typeface="Times New Roman" panose="02020603050405020304" pitchFamily="18" charset="0"/>
                <a:ea typeface="Calibri" panose="020F0502020204030204" pitchFamily="34" charset="0"/>
                <a:cs typeface="Times New Roman" panose="02020603050405020304" pitchFamily="18" charset="0"/>
              </a:rPr>
              <a:t>The system has been developed where achieved all the phase.</a:t>
            </a:r>
          </a:p>
          <a:p>
            <a:pPr marL="826135" indent="-285750" algn="just">
              <a:lnSpc>
                <a:spcPct val="150000"/>
              </a:lnSpc>
              <a:spcAft>
                <a:spcPts val="0"/>
              </a:spcAft>
              <a:buFont typeface="Arial" panose="020B0604020202020204" pitchFamily="34" charset="0"/>
              <a:buChar char="•"/>
            </a:pPr>
            <a:r>
              <a:rPr lang="en-US" sz="1400" dirty="0">
                <a:latin typeface="Times New Roman" panose="02020603050405020304" pitchFamily="18" charset="0"/>
                <a:ea typeface="Calibri" panose="020F0502020204030204" pitchFamily="34" charset="0"/>
                <a:cs typeface="Times New Roman" panose="02020603050405020304" pitchFamily="18" charset="0"/>
              </a:rPr>
              <a:t>There are some limitations:</a:t>
            </a:r>
          </a:p>
          <a:p>
            <a:pPr marL="1283335" lvl="1" indent="-285750" algn="just">
              <a:lnSpc>
                <a:spcPct val="150000"/>
              </a:lnSpc>
              <a:buFontTx/>
              <a:buChar char="-"/>
            </a:pPr>
            <a:r>
              <a:rPr lang="en-US" sz="1400" dirty="0">
                <a:latin typeface="Times New Roman" panose="02020603050405020304" pitchFamily="18" charset="0"/>
                <a:ea typeface="Calibri" panose="020F0502020204030204" pitchFamily="34" charset="0"/>
                <a:cs typeface="Times New Roman" panose="02020603050405020304" pitchFamily="18" charset="0"/>
              </a:rPr>
              <a:t>graph of the flow of stock in and out</a:t>
            </a:r>
          </a:p>
          <a:p>
            <a:pPr marL="1283335" lvl="1" indent="-285750" algn="just">
              <a:lnSpc>
                <a:spcPct val="150000"/>
              </a:lnSpc>
              <a:buFontTx/>
              <a:buChar char="-"/>
            </a:pPr>
            <a:r>
              <a:rPr lang="en-US" sz="1400" dirty="0">
                <a:latin typeface="Times New Roman" panose="02020603050405020304" pitchFamily="18" charset="0"/>
                <a:ea typeface="Calibri" panose="020F0502020204030204" pitchFamily="34" charset="0"/>
                <a:cs typeface="Times New Roman" panose="02020603050405020304" pitchFamily="18" charset="0"/>
              </a:rPr>
              <a:t>total amount of sales that month. </a:t>
            </a:r>
          </a:p>
          <a:p>
            <a:pPr marL="1283335" lvl="1" indent="-285750" algn="just">
              <a:lnSpc>
                <a:spcPct val="150000"/>
              </a:lnSpc>
              <a:buFontTx/>
              <a:buChar char="-"/>
            </a:pPr>
            <a:r>
              <a:rPr lang="en-US" sz="1400" dirty="0">
                <a:latin typeface="Times New Roman" panose="02020603050405020304" pitchFamily="18" charset="0"/>
                <a:ea typeface="Calibri" panose="020F0502020204030204" pitchFamily="34" charset="0"/>
                <a:cs typeface="Times New Roman" panose="02020603050405020304" pitchFamily="18" charset="0"/>
              </a:rPr>
              <a:t>The users cannot update their personal information include staff, manager and supplier. </a:t>
            </a:r>
          </a:p>
          <a:p>
            <a:pPr marL="1283335" lvl="1" indent="-285750" algn="just">
              <a:lnSpc>
                <a:spcPct val="150000"/>
              </a:lnSpc>
              <a:buFontTx/>
              <a:buChar char="-"/>
            </a:pPr>
            <a:r>
              <a:rPr lang="en-US" sz="1400" dirty="0">
                <a:latin typeface="Times New Roman" panose="02020603050405020304" pitchFamily="18" charset="0"/>
                <a:ea typeface="Calibri" panose="020F0502020204030204" pitchFamily="34" charset="0"/>
                <a:cs typeface="Times New Roman" panose="02020603050405020304" pitchFamily="18" charset="0"/>
              </a:rPr>
              <a:t>The manager cannot register the supplier and staff. </a:t>
            </a:r>
            <a:endParaRPr lang="en-MY"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2D7B6073-A884-4297-A11E-5699C586CAE7}"/>
              </a:ext>
            </a:extLst>
          </p:cNvPr>
          <p:cNvSpPr/>
          <p:nvPr/>
        </p:nvSpPr>
        <p:spPr>
          <a:xfrm>
            <a:off x="959306" y="3429000"/>
            <a:ext cx="3959417" cy="707886"/>
          </a:xfrm>
          <a:prstGeom prst="rect">
            <a:avLst/>
          </a:prstGeom>
          <a:noFill/>
        </p:spPr>
        <p:txBody>
          <a:bodyPr wrap="none" lIns="91440" tIns="45720" rIns="91440" bIns="45720">
            <a:spAutoFit/>
          </a:bodyPr>
          <a:lstStyle/>
          <a:p>
            <a:pPr algn="ctr"/>
            <a:r>
              <a:rPr lang="en-US" sz="4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Recommendation</a:t>
            </a:r>
          </a:p>
        </p:txBody>
      </p:sp>
      <p:sp>
        <p:nvSpPr>
          <p:cNvPr id="9" name="Rectangle 8">
            <a:extLst>
              <a:ext uri="{FF2B5EF4-FFF2-40B4-BE49-F238E27FC236}">
                <a16:creationId xmlns:a16="http://schemas.microsoft.com/office/drawing/2014/main" id="{9A257F71-4A5D-44FA-817D-621C3A7EE852}"/>
              </a:ext>
            </a:extLst>
          </p:cNvPr>
          <p:cNvSpPr/>
          <p:nvPr/>
        </p:nvSpPr>
        <p:spPr>
          <a:xfrm>
            <a:off x="653143" y="4226337"/>
            <a:ext cx="7808685" cy="1673600"/>
          </a:xfrm>
          <a:prstGeom prst="rect">
            <a:avLst/>
          </a:prstGeom>
        </p:spPr>
        <p:txBody>
          <a:bodyPr wrap="square">
            <a:spAutoFit/>
          </a:bodyPr>
          <a:lstStyle/>
          <a:p>
            <a:pPr marL="742950" lvl="1" indent="-285750" algn="just">
              <a:lnSpc>
                <a:spcPct val="150000"/>
              </a:lnSpc>
              <a:buFont typeface="Arial" panose="020B0604020202020204" pitchFamily="34" charset="0"/>
              <a:buChar char="•"/>
            </a:pPr>
            <a:r>
              <a:rPr lang="en-US" sz="1400" dirty="0">
                <a:latin typeface="Times New Roman" panose="02020603050405020304" pitchFamily="18" charset="0"/>
                <a:ea typeface="Calibri" panose="020F0502020204030204" pitchFamily="34" charset="0"/>
              </a:rPr>
              <a:t>There are suggestions for VOIS system and the future: </a:t>
            </a:r>
          </a:p>
          <a:p>
            <a:pPr marL="1200150" lvl="2" indent="-285750" algn="just">
              <a:lnSpc>
                <a:spcPct val="150000"/>
              </a:lnSpc>
              <a:buFontTx/>
              <a:buChar char="-"/>
            </a:pPr>
            <a:r>
              <a:rPr lang="en-US" sz="1400" dirty="0">
                <a:latin typeface="Times New Roman" panose="02020603050405020304" pitchFamily="18" charset="0"/>
                <a:ea typeface="Calibri" panose="020F0502020204030204" pitchFamily="34" charset="0"/>
              </a:rPr>
              <a:t>registration details of user </a:t>
            </a:r>
          </a:p>
          <a:p>
            <a:pPr marL="1200150" lvl="2" indent="-285750" algn="just">
              <a:lnSpc>
                <a:spcPct val="150000"/>
              </a:lnSpc>
              <a:buFontTx/>
              <a:buChar char="-"/>
            </a:pPr>
            <a:r>
              <a:rPr lang="en-US" sz="1400" dirty="0">
                <a:latin typeface="Times New Roman" panose="02020603050405020304" pitchFamily="18" charset="0"/>
                <a:ea typeface="Calibri" panose="020F0502020204030204" pitchFamily="34" charset="0"/>
              </a:rPr>
              <a:t>message not generated to indicate condition</a:t>
            </a:r>
          </a:p>
          <a:p>
            <a:pPr marL="1200150" lvl="2" indent="-285750" algn="just">
              <a:lnSpc>
                <a:spcPct val="150000"/>
              </a:lnSpc>
              <a:buFontTx/>
              <a:buChar char="-"/>
            </a:pPr>
            <a:r>
              <a:rPr lang="en-US" sz="1400" dirty="0">
                <a:latin typeface="Times New Roman" panose="02020603050405020304" pitchFamily="18" charset="0"/>
                <a:ea typeface="Calibri" panose="020F0502020204030204" pitchFamily="34" charset="0"/>
              </a:rPr>
              <a:t>add graph to view the flow in and out of stock product</a:t>
            </a:r>
          </a:p>
          <a:p>
            <a:pPr marL="1200150" lvl="2" indent="-285750" algn="just">
              <a:lnSpc>
                <a:spcPct val="150000"/>
              </a:lnSpc>
              <a:buFontTx/>
              <a:buChar char="-"/>
            </a:pPr>
            <a:r>
              <a:rPr lang="en-US" sz="1400" dirty="0">
                <a:latin typeface="Times New Roman" panose="02020603050405020304" pitchFamily="18" charset="0"/>
                <a:ea typeface="Calibri" panose="020F0502020204030204" pitchFamily="34" charset="0"/>
              </a:rPr>
              <a:t>the database of the system can be improved.</a:t>
            </a:r>
            <a:endParaRPr lang="en-MY" sz="1400" dirty="0"/>
          </a:p>
        </p:txBody>
      </p:sp>
    </p:spTree>
    <p:extLst>
      <p:ext uri="{BB962C8B-B14F-4D97-AF65-F5344CB8AC3E}">
        <p14:creationId xmlns:p14="http://schemas.microsoft.com/office/powerpoint/2010/main" val="1458405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08EBE0-3895-4FF8-A953-2BE358792FB9}"/>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ln>
                <a:solidFill>
                  <a:schemeClr val="tx1"/>
                </a:solidFill>
              </a:ln>
            </a:endParaRPr>
          </a:p>
        </p:txBody>
      </p:sp>
      <p:sp>
        <p:nvSpPr>
          <p:cNvPr id="5" name="Rectangle 4">
            <a:extLst>
              <a:ext uri="{FF2B5EF4-FFF2-40B4-BE49-F238E27FC236}">
                <a16:creationId xmlns:a16="http://schemas.microsoft.com/office/drawing/2014/main" id="{BA0A0B27-76FD-4EF1-AED9-9A2668969ECB}"/>
              </a:ext>
            </a:extLst>
          </p:cNvPr>
          <p:cNvSpPr/>
          <p:nvPr/>
        </p:nvSpPr>
        <p:spPr>
          <a:xfrm>
            <a:off x="4842294" y="656771"/>
            <a:ext cx="2507418" cy="707886"/>
          </a:xfrm>
          <a:prstGeom prst="rect">
            <a:avLst/>
          </a:prstGeom>
          <a:noFill/>
        </p:spPr>
        <p:txBody>
          <a:bodyPr wrap="none" lIns="91440" tIns="45720" rIns="91440" bIns="45720">
            <a:spAutoFit/>
          </a:bodyPr>
          <a:lstStyle/>
          <a:p>
            <a:pPr algn="ctr"/>
            <a:r>
              <a:rPr lang="en-US" sz="4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Conclusion</a:t>
            </a:r>
          </a:p>
        </p:txBody>
      </p:sp>
      <p:sp>
        <p:nvSpPr>
          <p:cNvPr id="6" name="Rectangle 5">
            <a:extLst>
              <a:ext uri="{FF2B5EF4-FFF2-40B4-BE49-F238E27FC236}">
                <a16:creationId xmlns:a16="http://schemas.microsoft.com/office/drawing/2014/main" id="{FAECC3F6-15F3-4FBF-8624-21EDA3EB1637}"/>
              </a:ext>
            </a:extLst>
          </p:cNvPr>
          <p:cNvSpPr/>
          <p:nvPr/>
        </p:nvSpPr>
        <p:spPr>
          <a:xfrm>
            <a:off x="1277257" y="1798404"/>
            <a:ext cx="9637485" cy="3935757"/>
          </a:xfrm>
          <a:prstGeom prst="rect">
            <a:avLst/>
          </a:prstGeom>
        </p:spPr>
        <p:txBody>
          <a:bodyPr wrap="square">
            <a:spAutoFit/>
          </a:bodyPr>
          <a:lstStyle/>
          <a:p>
            <a:pPr marL="826135" indent="-285750" algn="just">
              <a:lnSpc>
                <a:spcPct val="150000"/>
              </a:lnSpc>
              <a:spcAft>
                <a:spcPts val="0"/>
              </a:spcAft>
              <a:buFont typeface="Wingdings" panose="05000000000000000000" pitchFamily="2" charset="2"/>
              <a:buChar char="q"/>
            </a:pPr>
            <a:r>
              <a:rPr lang="en-US" sz="1400" dirty="0">
                <a:latin typeface="Times New Roman" panose="02020603050405020304" pitchFamily="18" charset="0"/>
                <a:ea typeface="Calibri" panose="020F0502020204030204" pitchFamily="34" charset="0"/>
                <a:cs typeface="Times New Roman" panose="02020603050405020304" pitchFamily="18" charset="0"/>
              </a:rPr>
              <a:t>In conclusion, discussed about the contribution of the project and the limitation of the project which is inventory management system. </a:t>
            </a:r>
          </a:p>
          <a:p>
            <a:pPr marL="826135" indent="-285750" algn="just">
              <a:lnSpc>
                <a:spcPct val="150000"/>
              </a:lnSpc>
              <a:spcAft>
                <a:spcPts val="0"/>
              </a:spcAft>
              <a:buFont typeface="Wingdings" panose="05000000000000000000" pitchFamily="2" charset="2"/>
              <a:buChar char="q"/>
            </a:pP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826135" indent="-285750" algn="just">
              <a:lnSpc>
                <a:spcPct val="150000"/>
              </a:lnSpc>
              <a:spcAft>
                <a:spcPts val="0"/>
              </a:spcAft>
              <a:buFont typeface="Wingdings" panose="05000000000000000000" pitchFamily="2" charset="2"/>
              <a:buChar char="q"/>
            </a:pPr>
            <a:r>
              <a:rPr lang="en-US" sz="1400" dirty="0">
                <a:latin typeface="Times New Roman" panose="02020603050405020304" pitchFamily="18" charset="0"/>
                <a:ea typeface="Calibri" panose="020F0502020204030204" pitchFamily="34" charset="0"/>
                <a:cs typeface="Times New Roman" panose="02020603050405020304" pitchFamily="18" charset="0"/>
              </a:rPr>
              <a:t>The objective was achieved by completing the task according to the method use as a guideline in developing the system. </a:t>
            </a:r>
          </a:p>
          <a:p>
            <a:pPr marL="826135" indent="-285750" algn="just">
              <a:lnSpc>
                <a:spcPct val="150000"/>
              </a:lnSpc>
              <a:spcAft>
                <a:spcPts val="0"/>
              </a:spcAft>
              <a:buFont typeface="Wingdings" panose="05000000000000000000" pitchFamily="2" charset="2"/>
              <a:buChar char="q"/>
            </a:pP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826135" indent="-285750" algn="just">
              <a:lnSpc>
                <a:spcPct val="150000"/>
              </a:lnSpc>
              <a:spcAft>
                <a:spcPts val="0"/>
              </a:spcAft>
              <a:buFont typeface="Wingdings" panose="05000000000000000000" pitchFamily="2" charset="2"/>
              <a:buChar char="q"/>
            </a:pPr>
            <a:r>
              <a:rPr lang="en-US" sz="1400" dirty="0">
                <a:latin typeface="Times New Roman" panose="02020603050405020304" pitchFamily="18" charset="0"/>
                <a:ea typeface="Calibri" panose="020F0502020204030204" pitchFamily="34" charset="0"/>
                <a:cs typeface="Times New Roman" panose="02020603050405020304" pitchFamily="18" charset="0"/>
              </a:rPr>
              <a:t>All the phases of the development have been done, the documentation phases need to be complete by documenting all the result and the analysis about the system that has been developed. </a:t>
            </a:r>
          </a:p>
          <a:p>
            <a:pPr marL="826135" indent="-285750" algn="just">
              <a:lnSpc>
                <a:spcPct val="150000"/>
              </a:lnSpc>
              <a:spcAft>
                <a:spcPts val="0"/>
              </a:spcAft>
              <a:buFont typeface="Wingdings" panose="05000000000000000000" pitchFamily="2" charset="2"/>
              <a:buChar char="q"/>
            </a:pP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826135" indent="-285750" algn="just">
              <a:lnSpc>
                <a:spcPct val="150000"/>
              </a:lnSpc>
              <a:spcAft>
                <a:spcPts val="0"/>
              </a:spcAft>
              <a:buFont typeface="Wingdings" panose="05000000000000000000" pitchFamily="2" charset="2"/>
              <a:buChar char="q"/>
            </a:pPr>
            <a:r>
              <a:rPr lang="en-US" sz="1400" dirty="0">
                <a:latin typeface="Times New Roman" panose="02020603050405020304" pitchFamily="18" charset="0"/>
                <a:ea typeface="Calibri" panose="020F0502020204030204" pitchFamily="34" charset="0"/>
                <a:cs typeface="Times New Roman" panose="02020603050405020304" pitchFamily="18" charset="0"/>
              </a:rPr>
              <a:t>The data collected from the user feedbacks are recorded and analyze to help in improving the system. </a:t>
            </a:r>
          </a:p>
          <a:p>
            <a:pPr marL="826135" indent="-285750" algn="just">
              <a:lnSpc>
                <a:spcPct val="150000"/>
              </a:lnSpc>
              <a:spcAft>
                <a:spcPts val="0"/>
              </a:spcAft>
              <a:buFont typeface="Wingdings" panose="05000000000000000000" pitchFamily="2" charset="2"/>
              <a:buChar char="q"/>
            </a:pP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L="826135" indent="-285750" algn="just">
              <a:lnSpc>
                <a:spcPct val="150000"/>
              </a:lnSpc>
              <a:spcAft>
                <a:spcPts val="0"/>
              </a:spcAft>
              <a:buFont typeface="Wingdings" panose="05000000000000000000" pitchFamily="2" charset="2"/>
              <a:buChar char="q"/>
            </a:pPr>
            <a:r>
              <a:rPr lang="en-US" sz="1400" dirty="0">
                <a:latin typeface="Times New Roman" panose="02020603050405020304" pitchFamily="18" charset="0"/>
                <a:ea typeface="Calibri" panose="020F0502020204030204" pitchFamily="34" charset="0"/>
                <a:cs typeface="Times New Roman" panose="02020603050405020304" pitchFamily="18" charset="0"/>
              </a:rPr>
              <a:t>The future enhancement and the suggestion from the expert should be used in order to make the functionality and usability of the system can be used without any problem.</a:t>
            </a:r>
            <a:endParaRPr lang="en-MY"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8871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BC8BD3-C4C9-45BD-B20B-1DF24BF68274}"/>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ln>
                <a:solidFill>
                  <a:schemeClr val="tx1"/>
                </a:solidFill>
              </a:ln>
            </a:endParaRPr>
          </a:p>
        </p:txBody>
      </p:sp>
      <p:pic>
        <p:nvPicPr>
          <p:cNvPr id="5" name="Picture 2" descr="The End · Typographic design by Robin Mientjes">
            <a:extLst>
              <a:ext uri="{FF2B5EF4-FFF2-40B4-BE49-F238E27FC236}">
                <a16:creationId xmlns:a16="http://schemas.microsoft.com/office/drawing/2014/main" id="{04D13408-4AEC-4676-A42F-157C890614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1900" y="848829"/>
            <a:ext cx="7188200" cy="508228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286BEAA-757B-46EE-A9B4-20A3AA5077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7079" y="3882669"/>
            <a:ext cx="3308916" cy="2481687"/>
          </a:xfrm>
          <a:prstGeom prst="rect">
            <a:avLst/>
          </a:prstGeom>
        </p:spPr>
      </p:pic>
    </p:spTree>
    <p:extLst>
      <p:ext uri="{BB962C8B-B14F-4D97-AF65-F5344CB8AC3E}">
        <p14:creationId xmlns:p14="http://schemas.microsoft.com/office/powerpoint/2010/main" val="3888093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74CE55-F69A-484B-8E85-B474F72F08A3}"/>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ln>
                <a:solidFill>
                  <a:schemeClr val="tx1"/>
                </a:solidFill>
              </a:ln>
            </a:endParaRPr>
          </a:p>
        </p:txBody>
      </p:sp>
      <p:sp>
        <p:nvSpPr>
          <p:cNvPr id="4" name="Content Placeholder 2">
            <a:extLst>
              <a:ext uri="{FF2B5EF4-FFF2-40B4-BE49-F238E27FC236}">
                <a16:creationId xmlns:a16="http://schemas.microsoft.com/office/drawing/2014/main" id="{1E3AEE78-64DE-498A-B50D-77002098210C}"/>
              </a:ext>
            </a:extLst>
          </p:cNvPr>
          <p:cNvSpPr txBox="1">
            <a:spLocks/>
          </p:cNvSpPr>
          <p:nvPr/>
        </p:nvSpPr>
        <p:spPr>
          <a:xfrm>
            <a:off x="1262512" y="1859654"/>
            <a:ext cx="4447512" cy="3060632"/>
          </a:xfrm>
          <a:prstGeom prst="rect">
            <a:avLst/>
          </a:prstGeom>
          <a:ln w="12700" cap="flat" cmpd="sng" algn="ctr">
            <a:solidFill>
              <a:schemeClr val="accent4"/>
            </a:solidFill>
            <a:prstDash val="solid"/>
            <a:miter lim="800000"/>
          </a:ln>
        </p:spPr>
        <p:style>
          <a:lnRef idx="2">
            <a:schemeClr val="accent1"/>
          </a:lnRef>
          <a:fillRef idx="1">
            <a:schemeClr val="lt1"/>
          </a:fillRef>
          <a:effectRef idx="0">
            <a:schemeClr val="accent1"/>
          </a:effectRef>
          <a:fontRef idx="minor">
            <a:schemeClr val="dk1"/>
          </a:fontRef>
        </p:style>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ctr">
              <a:buFont typeface="Arial" panose="020B0604020202020204" pitchFamily="34" charset="0"/>
              <a:buNone/>
            </a:pPr>
            <a:r>
              <a:rPr lang="en-US" sz="2400" b="1" dirty="0"/>
              <a:t>Background of Study</a:t>
            </a:r>
          </a:p>
          <a:p>
            <a:pPr marL="0" indent="0">
              <a:buFont typeface="Arial" panose="020B0604020202020204" pitchFamily="34" charset="0"/>
              <a:buNone/>
            </a:pPr>
            <a:endParaRPr lang="en-US" sz="2400" b="1" dirty="0"/>
          </a:p>
          <a:p>
            <a:pPr marL="0" indent="0">
              <a:buFont typeface="Arial" panose="020B0604020202020204" pitchFamily="34" charset="0"/>
              <a:buNone/>
            </a:pPr>
            <a:r>
              <a:rPr lang="en-US" sz="2200" dirty="0"/>
              <a:t>Case Study: V-Lab Printing and Service</a:t>
            </a:r>
          </a:p>
          <a:p>
            <a:pPr marL="0" indent="0">
              <a:buFont typeface="Arial" panose="020B0604020202020204" pitchFamily="34" charset="0"/>
              <a:buNone/>
            </a:pPr>
            <a:r>
              <a:rPr lang="en-US" sz="2200" dirty="0"/>
              <a:t>Area of Interest: Inventory Management System</a:t>
            </a:r>
          </a:p>
          <a:p>
            <a:pPr marL="0" indent="0">
              <a:buFont typeface="Arial" panose="020B0604020202020204" pitchFamily="34" charset="0"/>
              <a:buNone/>
            </a:pPr>
            <a:r>
              <a:rPr lang="en-US" sz="2200" dirty="0"/>
              <a:t>Domain: Business</a:t>
            </a:r>
          </a:p>
          <a:p>
            <a:pPr marL="0" indent="0">
              <a:buFont typeface="Arial" panose="020B0604020202020204" pitchFamily="34" charset="0"/>
              <a:buNone/>
            </a:pPr>
            <a:r>
              <a:rPr lang="en-US" sz="2200" dirty="0"/>
              <a:t>Theory: User Interface Design</a:t>
            </a:r>
          </a:p>
        </p:txBody>
      </p:sp>
      <p:sp>
        <p:nvSpPr>
          <p:cNvPr id="5" name="Content Placeholder 2">
            <a:extLst>
              <a:ext uri="{FF2B5EF4-FFF2-40B4-BE49-F238E27FC236}">
                <a16:creationId xmlns:a16="http://schemas.microsoft.com/office/drawing/2014/main" id="{4EDB76B7-08FD-448C-B757-31708F56E62C}"/>
              </a:ext>
            </a:extLst>
          </p:cNvPr>
          <p:cNvSpPr txBox="1">
            <a:spLocks/>
          </p:cNvSpPr>
          <p:nvPr/>
        </p:nvSpPr>
        <p:spPr>
          <a:xfrm>
            <a:off x="6481976" y="669530"/>
            <a:ext cx="4447512" cy="5518940"/>
          </a:xfrm>
          <a:prstGeom prst="rect">
            <a:avLst/>
          </a:prstGeom>
          <a:ln>
            <a:solidFill>
              <a:schemeClr val="accent4"/>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b="1" dirty="0"/>
              <a:t>Problem Statement</a:t>
            </a:r>
          </a:p>
          <a:p>
            <a:pPr marL="0" indent="0">
              <a:buFont typeface="Arial" panose="020B0604020202020204" pitchFamily="34" charset="0"/>
              <a:buNone/>
            </a:pPr>
            <a:endParaRPr lang="en-US" sz="1800" b="1" dirty="0"/>
          </a:p>
          <a:p>
            <a:pPr marL="342900" indent="-342900" algn="just">
              <a:buAutoNum type="arabicPeriod"/>
            </a:pPr>
            <a:r>
              <a:rPr lang="en-US" sz="2000" dirty="0"/>
              <a:t>The staff did not know how many stocks are left and what items should they buy</a:t>
            </a:r>
          </a:p>
          <a:p>
            <a:pPr lvl="1" algn="just">
              <a:buFont typeface="Wingdings" panose="05000000000000000000" pitchFamily="2" charset="2"/>
              <a:buChar char="q"/>
            </a:pPr>
            <a:r>
              <a:rPr lang="en-US" sz="1800" dirty="0"/>
              <a:t> difficult in control the quantity of   product </a:t>
            </a:r>
          </a:p>
          <a:p>
            <a:pPr lvl="1" algn="just">
              <a:buFont typeface="Wingdings" panose="05000000000000000000" pitchFamily="2" charset="2"/>
              <a:buChar char="q"/>
            </a:pPr>
            <a:r>
              <a:rPr lang="en-US" sz="1800" dirty="0"/>
              <a:t>to make sure that product not less than minimum level</a:t>
            </a:r>
          </a:p>
          <a:p>
            <a:pPr marL="457200" lvl="1" indent="0" algn="just">
              <a:buNone/>
            </a:pPr>
            <a:endParaRPr lang="en-US" sz="1600" dirty="0"/>
          </a:p>
          <a:p>
            <a:pPr marL="342900" indent="-342900" algn="just">
              <a:buAutoNum type="arabicPeriod"/>
            </a:pPr>
            <a:r>
              <a:rPr lang="en-US" sz="2000" dirty="0"/>
              <a:t>The staff needs more books for data stocks</a:t>
            </a:r>
          </a:p>
          <a:p>
            <a:pPr lvl="1" algn="just">
              <a:buFont typeface="Wingdings" panose="05000000000000000000" pitchFamily="2" charset="2"/>
              <a:buChar char="q"/>
            </a:pPr>
            <a:r>
              <a:rPr lang="en-US" sz="1600" dirty="0"/>
              <a:t> </a:t>
            </a:r>
            <a:r>
              <a:rPr lang="en-US" sz="1800" dirty="0"/>
              <a:t>difficult finding the file of supplier (product)</a:t>
            </a:r>
          </a:p>
          <a:p>
            <a:pPr lvl="1" algn="just">
              <a:buFont typeface="Wingdings" panose="05000000000000000000" pitchFamily="2" charset="2"/>
              <a:buChar char="q"/>
            </a:pPr>
            <a:r>
              <a:rPr lang="en-US" sz="1800" dirty="0"/>
              <a:t> need check one by one before order</a:t>
            </a:r>
          </a:p>
          <a:p>
            <a:pPr marL="457200" lvl="1" indent="0" algn="just">
              <a:buNone/>
            </a:pPr>
            <a:endParaRPr lang="en-US" sz="1800" dirty="0"/>
          </a:p>
          <a:p>
            <a:pPr marL="342900" indent="-342900" algn="just">
              <a:buAutoNum type="arabicPeriod"/>
            </a:pPr>
            <a:r>
              <a:rPr lang="en-US" sz="2000" dirty="0"/>
              <a:t>The staff did not know how many supplier’s queues order</a:t>
            </a:r>
          </a:p>
        </p:txBody>
      </p:sp>
    </p:spTree>
    <p:extLst>
      <p:ext uri="{BB962C8B-B14F-4D97-AF65-F5344CB8AC3E}">
        <p14:creationId xmlns:p14="http://schemas.microsoft.com/office/powerpoint/2010/main" val="356798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093295-09CB-4A3C-B6CD-F6ACBDB3840B}"/>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ln>
                <a:solidFill>
                  <a:schemeClr val="tx1"/>
                </a:solidFill>
              </a:ln>
            </a:endParaRPr>
          </a:p>
        </p:txBody>
      </p:sp>
      <p:sp>
        <p:nvSpPr>
          <p:cNvPr id="7" name="Cloud 6">
            <a:extLst>
              <a:ext uri="{FF2B5EF4-FFF2-40B4-BE49-F238E27FC236}">
                <a16:creationId xmlns:a16="http://schemas.microsoft.com/office/drawing/2014/main" id="{FE0FD45D-65DB-4CBA-8F3B-1EAE4560BA8D}"/>
              </a:ext>
            </a:extLst>
          </p:cNvPr>
          <p:cNvSpPr/>
          <p:nvPr/>
        </p:nvSpPr>
        <p:spPr>
          <a:xfrm>
            <a:off x="4033325" y="630209"/>
            <a:ext cx="4125348" cy="1711690"/>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5" name="Content Placeholder 2">
            <a:extLst>
              <a:ext uri="{FF2B5EF4-FFF2-40B4-BE49-F238E27FC236}">
                <a16:creationId xmlns:a16="http://schemas.microsoft.com/office/drawing/2014/main" id="{E162A6BD-7C7D-4056-A25F-7B3D2F3E3264}"/>
              </a:ext>
            </a:extLst>
          </p:cNvPr>
          <p:cNvSpPr txBox="1">
            <a:spLocks/>
          </p:cNvSpPr>
          <p:nvPr/>
        </p:nvSpPr>
        <p:spPr>
          <a:xfrm>
            <a:off x="1501027" y="1132278"/>
            <a:ext cx="9189945" cy="3592122"/>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000" b="1" dirty="0">
                <a:ln w="12700">
                  <a:noFill/>
                  <a:prstDash val="solid"/>
                </a:ln>
                <a:effectLst>
                  <a:innerShdw blurRad="177800">
                    <a:schemeClr val="accent3">
                      <a:lumMod val="50000"/>
                    </a:schemeClr>
                  </a:innerShdw>
                </a:effectLst>
              </a:rPr>
              <a:t>Objectives</a:t>
            </a:r>
          </a:p>
          <a:p>
            <a:pPr marL="0" indent="0" algn="ctr">
              <a:buFont typeface="Arial" panose="020B0604020202020204" pitchFamily="34" charset="0"/>
              <a:buNone/>
            </a:pPr>
            <a:endParaRPr lang="en-US" b="1" dirty="0"/>
          </a:p>
          <a:p>
            <a:pPr marL="0" indent="0" algn="ctr">
              <a:buFont typeface="Arial" panose="020B0604020202020204" pitchFamily="34" charset="0"/>
              <a:buNone/>
            </a:pPr>
            <a:endParaRPr lang="en-US" b="1" dirty="0"/>
          </a:p>
          <a:p>
            <a:pPr marL="457200" indent="-457200">
              <a:buFont typeface="Arial" panose="020B0604020202020204" pitchFamily="34" charset="0"/>
              <a:buAutoNum type="arabicPeriod"/>
            </a:pPr>
            <a:r>
              <a:rPr lang="en-US" sz="2000" dirty="0"/>
              <a:t>To identify the current business process and problems requirement an inventory for V-Lab.</a:t>
            </a:r>
          </a:p>
          <a:p>
            <a:pPr marL="457200" indent="-457200">
              <a:buFont typeface="Arial" panose="020B0604020202020204" pitchFamily="34" charset="0"/>
              <a:buAutoNum type="arabicPeriod"/>
            </a:pPr>
            <a:r>
              <a:rPr lang="en-US" sz="2000" dirty="0"/>
              <a:t>To design and develop an inventory system for V-Lab Online Inventory System (VOIS).</a:t>
            </a:r>
          </a:p>
          <a:p>
            <a:pPr marL="457200" indent="-457200">
              <a:buFont typeface="Arial" panose="020B0604020202020204" pitchFamily="34" charset="0"/>
              <a:buAutoNum type="arabicPeriod"/>
            </a:pPr>
            <a:r>
              <a:rPr lang="en-US" sz="2000" dirty="0"/>
              <a:t>To evaluate functionality and usability of the system for the proposed system.</a:t>
            </a:r>
            <a:endParaRPr lang="en-US" sz="1800" dirty="0"/>
          </a:p>
        </p:txBody>
      </p:sp>
    </p:spTree>
    <p:extLst>
      <p:ext uri="{BB962C8B-B14F-4D97-AF65-F5344CB8AC3E}">
        <p14:creationId xmlns:p14="http://schemas.microsoft.com/office/powerpoint/2010/main" val="1445040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1CFE2D0-9603-4826-829F-EFE4EFA00C05}"/>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dirty="0">
              <a:ln>
                <a:solidFill>
                  <a:schemeClr val="tx1"/>
                </a:solidFill>
              </a:ln>
            </a:endParaRPr>
          </a:p>
        </p:txBody>
      </p:sp>
      <p:sp>
        <p:nvSpPr>
          <p:cNvPr id="5" name="Cloud 4">
            <a:extLst>
              <a:ext uri="{FF2B5EF4-FFF2-40B4-BE49-F238E27FC236}">
                <a16:creationId xmlns:a16="http://schemas.microsoft.com/office/drawing/2014/main" id="{B4D206F3-0B45-41AC-A21F-3E325D9F1037}"/>
              </a:ext>
            </a:extLst>
          </p:cNvPr>
          <p:cNvSpPr/>
          <p:nvPr/>
        </p:nvSpPr>
        <p:spPr>
          <a:xfrm>
            <a:off x="4033326" y="579409"/>
            <a:ext cx="4145474" cy="1452591"/>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7" name="Content Placeholder 2">
            <a:extLst>
              <a:ext uri="{FF2B5EF4-FFF2-40B4-BE49-F238E27FC236}">
                <a16:creationId xmlns:a16="http://schemas.microsoft.com/office/drawing/2014/main" id="{8014A1CE-8688-47A5-A229-405487A0046B}"/>
              </a:ext>
            </a:extLst>
          </p:cNvPr>
          <p:cNvSpPr txBox="1">
            <a:spLocks/>
          </p:cNvSpPr>
          <p:nvPr/>
        </p:nvSpPr>
        <p:spPr>
          <a:xfrm>
            <a:off x="4322263" y="1034370"/>
            <a:ext cx="3567600" cy="5426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t>Current Business Process</a:t>
            </a:r>
          </a:p>
        </p:txBody>
      </p:sp>
      <p:sp>
        <p:nvSpPr>
          <p:cNvPr id="8" name="TextBox 7">
            <a:extLst>
              <a:ext uri="{FF2B5EF4-FFF2-40B4-BE49-F238E27FC236}">
                <a16:creationId xmlns:a16="http://schemas.microsoft.com/office/drawing/2014/main" id="{7688E213-EADD-476A-AA55-714A441072E4}"/>
              </a:ext>
            </a:extLst>
          </p:cNvPr>
          <p:cNvSpPr txBox="1"/>
          <p:nvPr/>
        </p:nvSpPr>
        <p:spPr>
          <a:xfrm>
            <a:off x="1076600" y="2492939"/>
            <a:ext cx="10038800" cy="3785652"/>
          </a:xfrm>
          <a:prstGeom prst="rect">
            <a:avLst/>
          </a:prstGeom>
          <a:noFill/>
        </p:spPr>
        <p:txBody>
          <a:bodyPr wrap="square" rtlCol="0">
            <a:spAutoFit/>
          </a:bodyPr>
          <a:lstStyle/>
          <a:p>
            <a:pPr marL="285750" indent="-285750">
              <a:buFont typeface="Arial" panose="020B0604020202020204" pitchFamily="34" charset="0"/>
              <a:buChar char="•"/>
            </a:pPr>
            <a:r>
              <a:rPr lang="en-US" sz="2000" dirty="0"/>
              <a:t>Inventory management system is a real-time inventory database capable of connecting multiple stores.  This can be used to track the inventory of a single store, or to manage the distribution of stock between several branches of a larger franchise.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Staff need check the materials of the product which available or not, or in good condition or not and know how many stocks are left when checking the materials.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The staff need the approval from the manager to proceed the order processing. The stock in will input after getting the approval from manager..</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The stock has arrived after a few days waiting. The staffs need to update the stock order using the manual system by writing on the notebook or paper.</a:t>
            </a:r>
            <a:endParaRPr lang="en-MY" sz="2000" dirty="0"/>
          </a:p>
        </p:txBody>
      </p:sp>
    </p:spTree>
    <p:extLst>
      <p:ext uri="{BB962C8B-B14F-4D97-AF65-F5344CB8AC3E}">
        <p14:creationId xmlns:p14="http://schemas.microsoft.com/office/powerpoint/2010/main" val="4072956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13811DE-C981-4EC3-AFD3-E7B3242FC550}"/>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ln>
                <a:solidFill>
                  <a:schemeClr val="tx1"/>
                </a:solidFill>
              </a:ln>
            </a:endParaRPr>
          </a:p>
        </p:txBody>
      </p:sp>
      <p:grpSp>
        <p:nvGrpSpPr>
          <p:cNvPr id="3" name="Group 2">
            <a:extLst>
              <a:ext uri="{FF2B5EF4-FFF2-40B4-BE49-F238E27FC236}">
                <a16:creationId xmlns:a16="http://schemas.microsoft.com/office/drawing/2014/main" id="{4AEA5E5C-EAF6-4BFD-B230-8BC33C33BFA3}"/>
              </a:ext>
            </a:extLst>
          </p:cNvPr>
          <p:cNvGrpSpPr/>
          <p:nvPr/>
        </p:nvGrpSpPr>
        <p:grpSpPr>
          <a:xfrm>
            <a:off x="4791407" y="755154"/>
            <a:ext cx="6372803" cy="5347691"/>
            <a:chOff x="3737326" y="557943"/>
            <a:chExt cx="4817110" cy="3730625"/>
          </a:xfrm>
        </p:grpSpPr>
        <p:pic>
          <p:nvPicPr>
            <p:cNvPr id="4" name="Picture 3">
              <a:extLst>
                <a:ext uri="{FF2B5EF4-FFF2-40B4-BE49-F238E27FC236}">
                  <a16:creationId xmlns:a16="http://schemas.microsoft.com/office/drawing/2014/main" id="{55E278B4-7C8E-449D-8151-5C0E122415B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737326" y="557943"/>
              <a:ext cx="4817110" cy="3730625"/>
            </a:xfrm>
            <a:prstGeom prst="rect">
              <a:avLst/>
            </a:prstGeom>
            <a:ln w="28575">
              <a:solidFill>
                <a:schemeClr val="tx1"/>
              </a:solidFill>
            </a:ln>
          </p:spPr>
        </p:pic>
        <p:sp>
          <p:nvSpPr>
            <p:cNvPr id="5" name="Rectangle 4">
              <a:extLst>
                <a:ext uri="{FF2B5EF4-FFF2-40B4-BE49-F238E27FC236}">
                  <a16:creationId xmlns:a16="http://schemas.microsoft.com/office/drawing/2014/main" id="{6769EFCE-7002-4C63-950C-0F864C15E156}"/>
                </a:ext>
              </a:extLst>
            </p:cNvPr>
            <p:cNvSpPr/>
            <p:nvPr/>
          </p:nvSpPr>
          <p:spPr>
            <a:xfrm>
              <a:off x="6525616" y="1723347"/>
              <a:ext cx="1148482" cy="913618"/>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DF8B5FC3-FC26-43F4-8CB2-A710F8351918}"/>
                </a:ext>
              </a:extLst>
            </p:cNvPr>
            <p:cNvSpPr/>
            <p:nvPr/>
          </p:nvSpPr>
          <p:spPr>
            <a:xfrm>
              <a:off x="6414026" y="1625473"/>
              <a:ext cx="303811" cy="317330"/>
            </a:xfrm>
            <a:prstGeom prst="ellipse">
              <a:avLst/>
            </a:prstGeom>
            <a:ln>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b="1" dirty="0"/>
                <a:t>1</a:t>
              </a:r>
            </a:p>
          </p:txBody>
        </p:sp>
        <p:sp>
          <p:nvSpPr>
            <p:cNvPr id="7" name="Rectangle 6">
              <a:extLst>
                <a:ext uri="{FF2B5EF4-FFF2-40B4-BE49-F238E27FC236}">
                  <a16:creationId xmlns:a16="http://schemas.microsoft.com/office/drawing/2014/main" id="{31268AA9-3C44-48C1-8BA7-670A8D54DCA8}"/>
                </a:ext>
              </a:extLst>
            </p:cNvPr>
            <p:cNvSpPr/>
            <p:nvPr/>
          </p:nvSpPr>
          <p:spPr>
            <a:xfrm>
              <a:off x="4963143" y="2516987"/>
              <a:ext cx="1019948" cy="652893"/>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B3BFE3A0-E0A0-4D9B-9385-6C4750E83FA8}"/>
                </a:ext>
              </a:extLst>
            </p:cNvPr>
            <p:cNvSpPr/>
            <p:nvPr/>
          </p:nvSpPr>
          <p:spPr>
            <a:xfrm>
              <a:off x="4834987" y="1810939"/>
              <a:ext cx="831398" cy="652893"/>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16908190-C4E7-4209-83D4-2FE092A9EFDB}"/>
                </a:ext>
              </a:extLst>
            </p:cNvPr>
            <p:cNvSpPr/>
            <p:nvPr/>
          </p:nvSpPr>
          <p:spPr>
            <a:xfrm>
              <a:off x="4683081" y="1625473"/>
              <a:ext cx="303811" cy="317330"/>
            </a:xfrm>
            <a:prstGeom prst="ellipse">
              <a:avLst/>
            </a:prstGeom>
            <a:solidFill>
              <a:schemeClr val="bg1"/>
            </a:solidFill>
            <a:ln>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b="1" dirty="0"/>
                <a:t>2</a:t>
              </a:r>
            </a:p>
          </p:txBody>
        </p:sp>
        <p:sp>
          <p:nvSpPr>
            <p:cNvPr id="10" name="Oval 9">
              <a:extLst>
                <a:ext uri="{FF2B5EF4-FFF2-40B4-BE49-F238E27FC236}">
                  <a16:creationId xmlns:a16="http://schemas.microsoft.com/office/drawing/2014/main" id="{4AA1F80D-3E3C-4FF9-AC2C-8D0166923924}"/>
                </a:ext>
              </a:extLst>
            </p:cNvPr>
            <p:cNvSpPr/>
            <p:nvPr/>
          </p:nvSpPr>
          <p:spPr>
            <a:xfrm>
              <a:off x="5842040" y="2394199"/>
              <a:ext cx="317094" cy="245576"/>
            </a:xfrm>
            <a:prstGeom prst="ellipse">
              <a:avLst/>
            </a:prstGeom>
            <a:solidFill>
              <a:schemeClr val="bg1"/>
            </a:solidFill>
            <a:ln>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b="1" dirty="0"/>
                <a:t>3</a:t>
              </a:r>
            </a:p>
          </p:txBody>
        </p:sp>
      </p:grpSp>
      <p:sp>
        <p:nvSpPr>
          <p:cNvPr id="2" name="Content Placeholder 2">
            <a:extLst>
              <a:ext uri="{FF2B5EF4-FFF2-40B4-BE49-F238E27FC236}">
                <a16:creationId xmlns:a16="http://schemas.microsoft.com/office/drawing/2014/main" id="{0661B39E-6E20-4D8B-9456-29894E2C6E07}"/>
              </a:ext>
            </a:extLst>
          </p:cNvPr>
          <p:cNvSpPr txBox="1">
            <a:spLocks/>
          </p:cNvSpPr>
          <p:nvPr/>
        </p:nvSpPr>
        <p:spPr>
          <a:xfrm>
            <a:off x="1163702" y="2944495"/>
            <a:ext cx="2387882" cy="61886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b="1" dirty="0">
                <a:effectLst>
                  <a:outerShdw blurRad="38100" dist="38100" dir="2700000" algn="tl">
                    <a:srgbClr val="000000">
                      <a:alpha val="43137"/>
                    </a:srgbClr>
                  </a:outerShdw>
                </a:effectLst>
              </a:rPr>
              <a:t>Flow of Current Business Process</a:t>
            </a:r>
          </a:p>
        </p:txBody>
      </p:sp>
    </p:spTree>
    <p:extLst>
      <p:ext uri="{BB962C8B-B14F-4D97-AF65-F5344CB8AC3E}">
        <p14:creationId xmlns:p14="http://schemas.microsoft.com/office/powerpoint/2010/main" val="2602662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828FA4-1254-40CF-B66B-1E8F293CE109}"/>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ln>
                <a:solidFill>
                  <a:schemeClr val="tx1"/>
                </a:solidFill>
              </a:ln>
            </a:endParaRPr>
          </a:p>
        </p:txBody>
      </p:sp>
      <p:graphicFrame>
        <p:nvGraphicFramePr>
          <p:cNvPr id="3" name="Content Placeholder 3">
            <a:extLst>
              <a:ext uri="{FF2B5EF4-FFF2-40B4-BE49-F238E27FC236}">
                <a16:creationId xmlns:a16="http://schemas.microsoft.com/office/drawing/2014/main" id="{FCD1F61E-167A-4675-BF56-F86CF3DBBA82}"/>
              </a:ext>
            </a:extLst>
          </p:cNvPr>
          <p:cNvGraphicFramePr>
            <a:graphicFrameLocks/>
          </p:cNvGraphicFramePr>
          <p:nvPr>
            <p:extLst>
              <p:ext uri="{D42A27DB-BD31-4B8C-83A1-F6EECF244321}">
                <p14:modId xmlns:p14="http://schemas.microsoft.com/office/powerpoint/2010/main" val="1998518274"/>
              </p:ext>
            </p:extLst>
          </p:nvPr>
        </p:nvGraphicFramePr>
        <p:xfrm>
          <a:off x="1166061" y="2463194"/>
          <a:ext cx="9859879" cy="3480405"/>
        </p:xfrm>
        <a:graphic>
          <a:graphicData uri="http://schemas.openxmlformats.org/drawingml/2006/table">
            <a:tbl>
              <a:tblPr firstRow="1" bandRow="1">
                <a:tableStyleId>{5C22544A-7EE6-4342-B048-85BDC9FD1C3A}</a:tableStyleId>
              </a:tblPr>
              <a:tblGrid>
                <a:gridCol w="4720625">
                  <a:extLst>
                    <a:ext uri="{9D8B030D-6E8A-4147-A177-3AD203B41FA5}">
                      <a16:colId xmlns:a16="http://schemas.microsoft.com/office/drawing/2014/main" val="613039186"/>
                    </a:ext>
                  </a:extLst>
                </a:gridCol>
                <a:gridCol w="5139254">
                  <a:extLst>
                    <a:ext uri="{9D8B030D-6E8A-4147-A177-3AD203B41FA5}">
                      <a16:colId xmlns:a16="http://schemas.microsoft.com/office/drawing/2014/main" val="911211065"/>
                    </a:ext>
                  </a:extLst>
                </a:gridCol>
              </a:tblGrid>
              <a:tr h="767737">
                <a:tc>
                  <a:txBody>
                    <a:bodyPr/>
                    <a:lstStyle/>
                    <a:p>
                      <a:pPr algn="ctr"/>
                      <a:r>
                        <a:rPr lang="en-US" sz="2400" dirty="0"/>
                        <a:t>Problem</a:t>
                      </a:r>
                    </a:p>
                  </a:txBody>
                  <a:tcPr/>
                </a:tc>
                <a:tc>
                  <a:txBody>
                    <a:bodyPr/>
                    <a:lstStyle/>
                    <a:p>
                      <a:pPr algn="ctr"/>
                      <a:r>
                        <a:rPr lang="en-US" sz="2400" dirty="0"/>
                        <a:t>Proposed Solution </a:t>
                      </a:r>
                    </a:p>
                  </a:txBody>
                  <a:tcPr/>
                </a:tc>
                <a:extLst>
                  <a:ext uri="{0D108BD9-81ED-4DB2-BD59-A6C34878D82A}">
                    <a16:rowId xmlns:a16="http://schemas.microsoft.com/office/drawing/2014/main" val="3470320006"/>
                  </a:ext>
                </a:extLst>
              </a:tr>
              <a:tr h="2712668">
                <a:tc>
                  <a:txBody>
                    <a:bodyPr/>
                    <a:lstStyle/>
                    <a:p>
                      <a:pPr marL="342900" indent="-342900" algn="l">
                        <a:buAutoNum type="arabicPeriod"/>
                      </a:pPr>
                      <a:r>
                        <a:rPr lang="en-US" sz="2000" dirty="0"/>
                        <a:t>The staff did not know how many stocks are left and what items should he/his buy</a:t>
                      </a:r>
                    </a:p>
                  </a:txBody>
                  <a:tcPr/>
                </a:tc>
                <a:tc>
                  <a:txBody>
                    <a:bodyPr/>
                    <a:lstStyle/>
                    <a:p>
                      <a:pPr marL="342900" indent="-342900" algn="just">
                        <a:buFont typeface="Arial" panose="020B0604020202020204" pitchFamily="34" charset="0"/>
                        <a:buChar char="•"/>
                      </a:pPr>
                      <a:r>
                        <a:rPr lang="en-US" sz="2000" dirty="0"/>
                        <a:t>Using this system, the staff can view the list of product with the amount of quantity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en-US" sz="2000" dirty="0"/>
                        <a:t>An alert notification will appeared on the dashboard page for the product that has been out of stock.</a:t>
                      </a:r>
                    </a:p>
                  </a:txBody>
                  <a:tcPr/>
                </a:tc>
                <a:extLst>
                  <a:ext uri="{0D108BD9-81ED-4DB2-BD59-A6C34878D82A}">
                    <a16:rowId xmlns:a16="http://schemas.microsoft.com/office/drawing/2014/main" val="2338041383"/>
                  </a:ext>
                </a:extLst>
              </a:tr>
            </a:tbl>
          </a:graphicData>
        </a:graphic>
      </p:graphicFrame>
      <p:sp>
        <p:nvSpPr>
          <p:cNvPr id="7" name="Cloud 6">
            <a:extLst>
              <a:ext uri="{FF2B5EF4-FFF2-40B4-BE49-F238E27FC236}">
                <a16:creationId xmlns:a16="http://schemas.microsoft.com/office/drawing/2014/main" id="{5A32F138-7D48-4225-B4B7-CBCF1FD19EA4}"/>
              </a:ext>
            </a:extLst>
          </p:cNvPr>
          <p:cNvSpPr/>
          <p:nvPr/>
        </p:nvSpPr>
        <p:spPr>
          <a:xfrm>
            <a:off x="4086763" y="688880"/>
            <a:ext cx="4018474" cy="932748"/>
          </a:xfrm>
          <a:prstGeom prst="cloud">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5" name="Rectangle 4">
            <a:extLst>
              <a:ext uri="{FF2B5EF4-FFF2-40B4-BE49-F238E27FC236}">
                <a16:creationId xmlns:a16="http://schemas.microsoft.com/office/drawing/2014/main" id="{EA398C80-91CC-450D-B1B8-1C69A9D42D99}"/>
              </a:ext>
            </a:extLst>
          </p:cNvPr>
          <p:cNvSpPr/>
          <p:nvPr/>
        </p:nvSpPr>
        <p:spPr>
          <a:xfrm>
            <a:off x="4597656" y="832319"/>
            <a:ext cx="2996688" cy="523220"/>
          </a:xfrm>
          <a:prstGeom prst="rect">
            <a:avLst/>
          </a:prstGeom>
        </p:spPr>
        <p:txBody>
          <a:bodyPr wrap="square">
            <a:spAutoFit/>
          </a:bodyPr>
          <a:lstStyle/>
          <a:p>
            <a:pPr algn="ctr"/>
            <a:r>
              <a:rPr lang="en-US" sz="2800" b="1" dirty="0">
                <a:effectLst>
                  <a:outerShdw blurRad="38100" dist="38100" dir="2700000" algn="tl">
                    <a:srgbClr val="000000">
                      <a:alpha val="43137"/>
                    </a:srgbClr>
                  </a:outerShdw>
                </a:effectLst>
              </a:rPr>
              <a:t>Proposed Solution</a:t>
            </a:r>
          </a:p>
        </p:txBody>
      </p:sp>
    </p:spTree>
    <p:extLst>
      <p:ext uri="{BB962C8B-B14F-4D97-AF65-F5344CB8AC3E}">
        <p14:creationId xmlns:p14="http://schemas.microsoft.com/office/powerpoint/2010/main" val="415972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B4E2FC5-713E-4BE3-99F2-3C21D4ABCC65}"/>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ln>
                <a:solidFill>
                  <a:schemeClr val="tx1"/>
                </a:solidFill>
              </a:ln>
            </a:endParaRPr>
          </a:p>
        </p:txBody>
      </p:sp>
      <p:graphicFrame>
        <p:nvGraphicFramePr>
          <p:cNvPr id="6" name="Content Placeholder 3">
            <a:extLst>
              <a:ext uri="{FF2B5EF4-FFF2-40B4-BE49-F238E27FC236}">
                <a16:creationId xmlns:a16="http://schemas.microsoft.com/office/drawing/2014/main" id="{E46935BB-EC76-4D83-950A-106E3C209736}"/>
              </a:ext>
            </a:extLst>
          </p:cNvPr>
          <p:cNvGraphicFramePr>
            <a:graphicFrameLocks/>
          </p:cNvGraphicFramePr>
          <p:nvPr>
            <p:extLst>
              <p:ext uri="{D42A27DB-BD31-4B8C-83A1-F6EECF244321}">
                <p14:modId xmlns:p14="http://schemas.microsoft.com/office/powerpoint/2010/main" val="1487292859"/>
              </p:ext>
            </p:extLst>
          </p:nvPr>
        </p:nvGraphicFramePr>
        <p:xfrm>
          <a:off x="1171742" y="700949"/>
          <a:ext cx="9848516" cy="5242651"/>
        </p:xfrm>
        <a:graphic>
          <a:graphicData uri="http://schemas.openxmlformats.org/drawingml/2006/table">
            <a:tbl>
              <a:tblPr firstRow="1" bandRow="1">
                <a:tableStyleId>{5C22544A-7EE6-4342-B048-85BDC9FD1C3A}</a:tableStyleId>
              </a:tblPr>
              <a:tblGrid>
                <a:gridCol w="4715185">
                  <a:extLst>
                    <a:ext uri="{9D8B030D-6E8A-4147-A177-3AD203B41FA5}">
                      <a16:colId xmlns:a16="http://schemas.microsoft.com/office/drawing/2014/main" val="613039186"/>
                    </a:ext>
                  </a:extLst>
                </a:gridCol>
                <a:gridCol w="5133331">
                  <a:extLst>
                    <a:ext uri="{9D8B030D-6E8A-4147-A177-3AD203B41FA5}">
                      <a16:colId xmlns:a16="http://schemas.microsoft.com/office/drawing/2014/main" val="911211065"/>
                    </a:ext>
                  </a:extLst>
                </a:gridCol>
              </a:tblGrid>
              <a:tr h="689871">
                <a:tc>
                  <a:txBody>
                    <a:bodyPr/>
                    <a:lstStyle/>
                    <a:p>
                      <a:pPr algn="ctr"/>
                      <a:r>
                        <a:rPr lang="en-US" sz="2400" dirty="0"/>
                        <a:t>Problem</a:t>
                      </a:r>
                    </a:p>
                  </a:txBody>
                  <a:tcPr/>
                </a:tc>
                <a:tc>
                  <a:txBody>
                    <a:bodyPr/>
                    <a:lstStyle/>
                    <a:p>
                      <a:pPr algn="ctr"/>
                      <a:r>
                        <a:rPr lang="en-US" sz="2400" dirty="0"/>
                        <a:t>Proposed Solution </a:t>
                      </a:r>
                    </a:p>
                  </a:txBody>
                  <a:tcPr/>
                </a:tc>
                <a:extLst>
                  <a:ext uri="{0D108BD9-81ED-4DB2-BD59-A6C34878D82A}">
                    <a16:rowId xmlns:a16="http://schemas.microsoft.com/office/drawing/2014/main" val="3470320006"/>
                  </a:ext>
                </a:extLst>
              </a:tr>
              <a:tr h="2327740">
                <a:tc>
                  <a:txBody>
                    <a:bodyPr/>
                    <a:lstStyle/>
                    <a:p>
                      <a:pPr marL="228600" marR="0" lvl="0" indent="-228600" algn="l" defTabSz="914400" rtl="0" eaLnBrk="1" fontAlgn="auto" latinLnBrk="0" hangingPunct="1">
                        <a:lnSpc>
                          <a:spcPct val="100000"/>
                        </a:lnSpc>
                        <a:spcBef>
                          <a:spcPts val="0"/>
                        </a:spcBef>
                        <a:spcAft>
                          <a:spcPts val="0"/>
                        </a:spcAft>
                        <a:buClrTx/>
                        <a:buSzTx/>
                        <a:buFontTx/>
                        <a:buNone/>
                        <a:tabLst/>
                        <a:defRPr/>
                      </a:pPr>
                      <a:r>
                        <a:rPr lang="en-US" sz="2000" dirty="0"/>
                        <a:t>2. The staff needs more books for data stocks</a:t>
                      </a:r>
                    </a:p>
                    <a:p>
                      <a:pPr marL="228600" indent="-228600" algn="l"/>
                      <a:endParaRPr lang="en-US" sz="2000" dirty="0"/>
                    </a:p>
                  </a:txBody>
                  <a:tcPr/>
                </a:tc>
                <a:tc>
                  <a:txBody>
                    <a:bodyPr/>
                    <a:lstStyle/>
                    <a:p>
                      <a:pPr marL="342900" indent="-342900" algn="just">
                        <a:buFont typeface="Arial" panose="020B0604020202020204" pitchFamily="34" charset="0"/>
                        <a:buChar char="•"/>
                      </a:pPr>
                      <a:r>
                        <a:rPr lang="en-US" sz="2000" kern="1200" dirty="0">
                          <a:solidFill>
                            <a:schemeClr val="dk1"/>
                          </a:solidFill>
                          <a:effectLst/>
                          <a:latin typeface="+mn-lt"/>
                          <a:ea typeface="+mn-ea"/>
                          <a:cs typeface="+mn-cs"/>
                        </a:rPr>
                        <a:t>By develop the system, the staff easy to store data of the quantity taken and input the amount of quantity that need to restock</a:t>
                      </a:r>
                    </a:p>
                    <a:p>
                      <a:pPr marL="342900" indent="-342900" algn="just">
                        <a:buFont typeface="Arial" panose="020B0604020202020204" pitchFamily="34" charset="0"/>
                        <a:buChar char="•"/>
                      </a:pPr>
                      <a:endParaRPr lang="en-US" sz="2000" kern="1200" dirty="0">
                        <a:solidFill>
                          <a:schemeClr val="dk1"/>
                        </a:solidFill>
                        <a:effectLst/>
                        <a:latin typeface="+mn-lt"/>
                        <a:ea typeface="+mn-ea"/>
                        <a:cs typeface="+mn-cs"/>
                      </a:endParaRPr>
                    </a:p>
                    <a:p>
                      <a:pPr marL="342900" indent="-342900" algn="just">
                        <a:buFont typeface="Arial" panose="020B0604020202020204" pitchFamily="34" charset="0"/>
                        <a:buChar char="•"/>
                      </a:pPr>
                      <a:r>
                        <a:rPr lang="en-US" sz="2000" kern="1200" dirty="0">
                          <a:solidFill>
                            <a:schemeClr val="dk1"/>
                          </a:solidFill>
                          <a:effectLst/>
                          <a:latin typeface="+mn-lt"/>
                          <a:ea typeface="+mn-ea"/>
                          <a:cs typeface="+mn-cs"/>
                        </a:rPr>
                        <a:t>The staff easy to manage the order product that have minimum level.</a:t>
                      </a:r>
                    </a:p>
                    <a:p>
                      <a:pPr algn="just"/>
                      <a:endParaRPr lang="en-US" sz="2000" dirty="0"/>
                    </a:p>
                  </a:txBody>
                  <a:tcPr/>
                </a:tc>
                <a:extLst>
                  <a:ext uri="{0D108BD9-81ED-4DB2-BD59-A6C34878D82A}">
                    <a16:rowId xmlns:a16="http://schemas.microsoft.com/office/drawing/2014/main" val="2881009626"/>
                  </a:ext>
                </a:extLst>
              </a:tr>
              <a:tr h="1667693">
                <a:tc>
                  <a:txBody>
                    <a:bodyPr/>
                    <a:lstStyle/>
                    <a:p>
                      <a:pPr marL="228600" marR="0" lvl="0" indent="-228600" algn="l" defTabSz="914400" rtl="0" eaLnBrk="1" fontAlgn="auto" latinLnBrk="0" hangingPunct="1">
                        <a:lnSpc>
                          <a:spcPct val="100000"/>
                        </a:lnSpc>
                        <a:spcBef>
                          <a:spcPts val="0"/>
                        </a:spcBef>
                        <a:spcAft>
                          <a:spcPts val="0"/>
                        </a:spcAft>
                        <a:buClrTx/>
                        <a:buSzTx/>
                        <a:buFontTx/>
                        <a:buNone/>
                        <a:tabLst/>
                        <a:defRPr/>
                      </a:pPr>
                      <a:r>
                        <a:rPr lang="en-US" sz="2000" dirty="0"/>
                        <a:t>3. The staff did not know how many supplier’s queues order</a:t>
                      </a:r>
                    </a:p>
                    <a:p>
                      <a:pPr marL="228600" indent="-228600"/>
                      <a:endParaRPr lang="en-US" sz="2000" dirty="0"/>
                    </a:p>
                  </a:txBody>
                  <a:tcPr/>
                </a:tc>
                <a:tc>
                  <a:txBody>
                    <a:bodyPr/>
                    <a:lstStyle/>
                    <a:p>
                      <a:pPr marL="342900" indent="-342900" algn="just">
                        <a:buFont typeface="Arial" panose="020B0604020202020204" pitchFamily="34" charset="0"/>
                        <a:buChar char="•"/>
                      </a:pPr>
                      <a:r>
                        <a:rPr lang="en-US" sz="2000" dirty="0"/>
                        <a:t>By develop the system, the staff, supplier and manager can view the list of order that has been made by staff.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en-US" sz="2000" dirty="0"/>
                        <a:t>The manager and supplier can change the status order.</a:t>
                      </a:r>
                    </a:p>
                    <a:p>
                      <a:pPr marL="0" indent="0" algn="just">
                        <a:buFont typeface="Arial" panose="020B0604020202020204" pitchFamily="34" charset="0"/>
                        <a:buNone/>
                      </a:pPr>
                      <a:r>
                        <a:rPr lang="en-US" sz="2000" dirty="0"/>
                        <a:t>.</a:t>
                      </a:r>
                    </a:p>
                  </a:txBody>
                  <a:tcPr/>
                </a:tc>
                <a:extLst>
                  <a:ext uri="{0D108BD9-81ED-4DB2-BD59-A6C34878D82A}">
                    <a16:rowId xmlns:a16="http://schemas.microsoft.com/office/drawing/2014/main" val="2286566599"/>
                  </a:ext>
                </a:extLst>
              </a:tr>
            </a:tbl>
          </a:graphicData>
        </a:graphic>
      </p:graphicFrame>
    </p:spTree>
    <p:extLst>
      <p:ext uri="{BB962C8B-B14F-4D97-AF65-F5344CB8AC3E}">
        <p14:creationId xmlns:p14="http://schemas.microsoft.com/office/powerpoint/2010/main" val="2807404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FC3245-57AC-4701-A758-46CB20F67F5E}"/>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ln>
                <a:solidFill>
                  <a:schemeClr val="tx1"/>
                </a:solidFill>
              </a:ln>
            </a:endParaRPr>
          </a:p>
        </p:txBody>
      </p:sp>
      <p:pic>
        <p:nvPicPr>
          <p:cNvPr id="2" name="Picture 1">
            <a:extLst>
              <a:ext uri="{FF2B5EF4-FFF2-40B4-BE49-F238E27FC236}">
                <a16:creationId xmlns:a16="http://schemas.microsoft.com/office/drawing/2014/main" id="{5BF1EECD-61C1-4961-979A-25294B29E24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221706" y="1039557"/>
            <a:ext cx="6255247" cy="4778885"/>
          </a:xfrm>
          <a:prstGeom prst="rect">
            <a:avLst/>
          </a:prstGeom>
          <a:noFill/>
          <a:ln>
            <a:noFill/>
          </a:ln>
        </p:spPr>
      </p:pic>
      <p:sp>
        <p:nvSpPr>
          <p:cNvPr id="3" name="Rectangle 2">
            <a:extLst>
              <a:ext uri="{FF2B5EF4-FFF2-40B4-BE49-F238E27FC236}">
                <a16:creationId xmlns:a16="http://schemas.microsoft.com/office/drawing/2014/main" id="{CFAE2651-1D39-4170-B583-531DF8CE1AD2}"/>
              </a:ext>
            </a:extLst>
          </p:cNvPr>
          <p:cNvSpPr/>
          <p:nvPr/>
        </p:nvSpPr>
        <p:spPr>
          <a:xfrm>
            <a:off x="850573" y="2549392"/>
            <a:ext cx="3862532" cy="1323439"/>
          </a:xfrm>
          <a:prstGeom prst="rect">
            <a:avLst/>
          </a:prstGeom>
        </p:spPr>
        <p:txBody>
          <a:bodyPr wrap="none">
            <a:spAutoFit/>
          </a:bodyPr>
          <a:lstStyle/>
          <a:p>
            <a:pPr algn="ctr"/>
            <a:r>
              <a:rPr lang="en-US"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Calibri" panose="020F0502020204030204" pitchFamily="34" charset="0"/>
              </a:rPr>
              <a:t>Adapted </a:t>
            </a:r>
          </a:p>
          <a:p>
            <a:pPr algn="ctr"/>
            <a:r>
              <a:rPr lang="en-US"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Calibri" panose="020F0502020204030204" pitchFamily="34" charset="0"/>
              </a:rPr>
              <a:t>Waterfall model.</a:t>
            </a:r>
            <a:endParaRPr lang="en-MY"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4" name="Rectangle 3">
            <a:extLst>
              <a:ext uri="{FF2B5EF4-FFF2-40B4-BE49-F238E27FC236}">
                <a16:creationId xmlns:a16="http://schemas.microsoft.com/office/drawing/2014/main" id="{B81B45FE-C505-4522-8292-91BEB6A6CEEC}"/>
              </a:ext>
            </a:extLst>
          </p:cNvPr>
          <p:cNvSpPr/>
          <p:nvPr/>
        </p:nvSpPr>
        <p:spPr>
          <a:xfrm>
            <a:off x="5507832" y="1733654"/>
            <a:ext cx="901148" cy="437322"/>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
        <p:nvSpPr>
          <p:cNvPr id="7" name="Rectangle 6">
            <a:extLst>
              <a:ext uri="{FF2B5EF4-FFF2-40B4-BE49-F238E27FC236}">
                <a16:creationId xmlns:a16="http://schemas.microsoft.com/office/drawing/2014/main" id="{5EBEBA8E-6843-4849-8B64-2636B9FBFF52}"/>
              </a:ext>
            </a:extLst>
          </p:cNvPr>
          <p:cNvSpPr/>
          <p:nvPr/>
        </p:nvSpPr>
        <p:spPr>
          <a:xfrm>
            <a:off x="6331744" y="2330731"/>
            <a:ext cx="901148" cy="437322"/>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
        <p:nvSpPr>
          <p:cNvPr id="9" name="Rectangle 8">
            <a:extLst>
              <a:ext uri="{FF2B5EF4-FFF2-40B4-BE49-F238E27FC236}">
                <a16:creationId xmlns:a16="http://schemas.microsoft.com/office/drawing/2014/main" id="{0458073B-47A3-4E8B-AACE-32BCA5AA7FE1}"/>
              </a:ext>
            </a:extLst>
          </p:cNvPr>
          <p:cNvSpPr/>
          <p:nvPr/>
        </p:nvSpPr>
        <p:spPr>
          <a:xfrm>
            <a:off x="7232892" y="2992450"/>
            <a:ext cx="901148" cy="437322"/>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
        <p:nvSpPr>
          <p:cNvPr id="11" name="Rectangle 10">
            <a:extLst>
              <a:ext uri="{FF2B5EF4-FFF2-40B4-BE49-F238E27FC236}">
                <a16:creationId xmlns:a16="http://schemas.microsoft.com/office/drawing/2014/main" id="{AC9A31CC-7308-4A01-85B7-8B25672A2120}"/>
              </a:ext>
            </a:extLst>
          </p:cNvPr>
          <p:cNvSpPr/>
          <p:nvPr/>
        </p:nvSpPr>
        <p:spPr>
          <a:xfrm>
            <a:off x="8040136" y="3654170"/>
            <a:ext cx="901148" cy="437322"/>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sp>
        <p:nvSpPr>
          <p:cNvPr id="13" name="Rectangle 12">
            <a:extLst>
              <a:ext uri="{FF2B5EF4-FFF2-40B4-BE49-F238E27FC236}">
                <a16:creationId xmlns:a16="http://schemas.microsoft.com/office/drawing/2014/main" id="{19BE4978-C3A6-4254-B9CA-2EC6AF4909C0}"/>
              </a:ext>
            </a:extLst>
          </p:cNvPr>
          <p:cNvSpPr/>
          <p:nvPr/>
        </p:nvSpPr>
        <p:spPr>
          <a:xfrm>
            <a:off x="8914055" y="4557713"/>
            <a:ext cx="901148" cy="486279"/>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p>
        </p:txBody>
      </p:sp>
      <p:cxnSp>
        <p:nvCxnSpPr>
          <p:cNvPr id="15" name="Straight Connector 14">
            <a:extLst>
              <a:ext uri="{FF2B5EF4-FFF2-40B4-BE49-F238E27FC236}">
                <a16:creationId xmlns:a16="http://schemas.microsoft.com/office/drawing/2014/main" id="{81CAE385-76CF-49C4-822F-7A28554F9D59}"/>
              </a:ext>
            </a:extLst>
          </p:cNvPr>
          <p:cNvCxnSpPr/>
          <p:nvPr/>
        </p:nvCxnSpPr>
        <p:spPr>
          <a:xfrm>
            <a:off x="7035800" y="1511300"/>
            <a:ext cx="3429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43C4C067-5360-4FC6-BDC9-A0900A91CC9B}"/>
              </a:ext>
            </a:extLst>
          </p:cNvPr>
          <p:cNvCxnSpPr/>
          <p:nvPr/>
        </p:nvCxnSpPr>
        <p:spPr>
          <a:xfrm>
            <a:off x="7378700" y="1524000"/>
            <a:ext cx="0" cy="42831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49E24BD2-F7EE-47B9-B59E-DCC31A6E2771}"/>
              </a:ext>
            </a:extLst>
          </p:cNvPr>
          <p:cNvSpPr txBox="1"/>
          <p:nvPr/>
        </p:nvSpPr>
        <p:spPr>
          <a:xfrm>
            <a:off x="7429137" y="1223478"/>
            <a:ext cx="1061573" cy="461665"/>
          </a:xfrm>
          <a:prstGeom prst="rect">
            <a:avLst/>
          </a:prstGeom>
          <a:noFill/>
        </p:spPr>
        <p:txBody>
          <a:bodyPr wrap="none" rtlCol="0">
            <a:spAutoFit/>
          </a:bodyPr>
          <a:lstStyle/>
          <a:p>
            <a:r>
              <a:rPr lang="en-MY" sz="1200" dirty="0"/>
              <a:t>Interview</a:t>
            </a:r>
          </a:p>
          <a:p>
            <a:r>
              <a:rPr lang="en-MY" sz="1200" dirty="0"/>
              <a:t>Brainstorming</a:t>
            </a:r>
          </a:p>
        </p:txBody>
      </p:sp>
      <p:sp>
        <p:nvSpPr>
          <p:cNvPr id="20" name="TextBox 19">
            <a:extLst>
              <a:ext uri="{FF2B5EF4-FFF2-40B4-BE49-F238E27FC236}">
                <a16:creationId xmlns:a16="http://schemas.microsoft.com/office/drawing/2014/main" id="{477D07DF-6939-469A-A8AD-FDCB4DE48184}"/>
              </a:ext>
            </a:extLst>
          </p:cNvPr>
          <p:cNvSpPr txBox="1"/>
          <p:nvPr/>
        </p:nvSpPr>
        <p:spPr>
          <a:xfrm>
            <a:off x="5541503" y="2126774"/>
            <a:ext cx="1691873" cy="461665"/>
          </a:xfrm>
          <a:prstGeom prst="rect">
            <a:avLst/>
          </a:prstGeom>
          <a:noFill/>
        </p:spPr>
        <p:txBody>
          <a:bodyPr wrap="none" rtlCol="0">
            <a:spAutoFit/>
          </a:bodyPr>
          <a:lstStyle/>
          <a:p>
            <a:r>
              <a:rPr lang="en-MY" sz="1200" dirty="0"/>
              <a:t>Research</a:t>
            </a:r>
          </a:p>
          <a:p>
            <a:r>
              <a:rPr lang="en-MY" sz="1200" dirty="0"/>
              <a:t>Analysis and fact finding</a:t>
            </a:r>
          </a:p>
        </p:txBody>
      </p:sp>
      <p:sp>
        <p:nvSpPr>
          <p:cNvPr id="22" name="TextBox 21">
            <a:extLst>
              <a:ext uri="{FF2B5EF4-FFF2-40B4-BE49-F238E27FC236}">
                <a16:creationId xmlns:a16="http://schemas.microsoft.com/office/drawing/2014/main" id="{C1022617-0DE0-46F3-AAAC-F20AD6BFD0E1}"/>
              </a:ext>
            </a:extLst>
          </p:cNvPr>
          <p:cNvSpPr txBox="1"/>
          <p:nvPr/>
        </p:nvSpPr>
        <p:spPr>
          <a:xfrm>
            <a:off x="8742592" y="2126774"/>
            <a:ext cx="1474186" cy="646331"/>
          </a:xfrm>
          <a:prstGeom prst="rect">
            <a:avLst/>
          </a:prstGeom>
          <a:noFill/>
        </p:spPr>
        <p:txBody>
          <a:bodyPr wrap="none" rtlCol="0">
            <a:spAutoFit/>
          </a:bodyPr>
          <a:lstStyle/>
          <a:p>
            <a:r>
              <a:rPr lang="en-MY" sz="1200" dirty="0" err="1"/>
              <a:t>Exdraw</a:t>
            </a:r>
            <a:r>
              <a:rPr lang="en-MY" sz="1200" dirty="0"/>
              <a:t> Max 7</a:t>
            </a:r>
          </a:p>
          <a:p>
            <a:r>
              <a:rPr lang="en-MY" sz="1200" dirty="0"/>
              <a:t>Star UML</a:t>
            </a:r>
          </a:p>
          <a:p>
            <a:r>
              <a:rPr lang="en-MY" sz="1200" dirty="0"/>
              <a:t>Microsoft Visio 2013</a:t>
            </a:r>
          </a:p>
        </p:txBody>
      </p:sp>
      <p:sp>
        <p:nvSpPr>
          <p:cNvPr id="24" name="TextBox 23">
            <a:extLst>
              <a:ext uri="{FF2B5EF4-FFF2-40B4-BE49-F238E27FC236}">
                <a16:creationId xmlns:a16="http://schemas.microsoft.com/office/drawing/2014/main" id="{9571927C-2CE7-44A6-A250-2652D8D8B90D}"/>
              </a:ext>
            </a:extLst>
          </p:cNvPr>
          <p:cNvSpPr txBox="1"/>
          <p:nvPr/>
        </p:nvSpPr>
        <p:spPr>
          <a:xfrm>
            <a:off x="7143058" y="3423336"/>
            <a:ext cx="1159998" cy="461665"/>
          </a:xfrm>
          <a:prstGeom prst="rect">
            <a:avLst/>
          </a:prstGeom>
          <a:noFill/>
        </p:spPr>
        <p:txBody>
          <a:bodyPr wrap="none" rtlCol="0">
            <a:spAutoFit/>
          </a:bodyPr>
          <a:lstStyle/>
          <a:p>
            <a:r>
              <a:rPr lang="en-MY" sz="1200" dirty="0"/>
              <a:t>XAMPP</a:t>
            </a:r>
          </a:p>
          <a:p>
            <a:r>
              <a:rPr lang="en-MY" sz="1200" dirty="0"/>
              <a:t>Google Chrome</a:t>
            </a:r>
          </a:p>
        </p:txBody>
      </p:sp>
      <p:sp>
        <p:nvSpPr>
          <p:cNvPr id="26" name="TextBox 25">
            <a:extLst>
              <a:ext uri="{FF2B5EF4-FFF2-40B4-BE49-F238E27FC236}">
                <a16:creationId xmlns:a16="http://schemas.microsoft.com/office/drawing/2014/main" id="{4C3825C2-ED2A-4B74-9EC8-27098E29FE67}"/>
              </a:ext>
            </a:extLst>
          </p:cNvPr>
          <p:cNvSpPr txBox="1"/>
          <p:nvPr/>
        </p:nvSpPr>
        <p:spPr>
          <a:xfrm>
            <a:off x="10381386" y="3485346"/>
            <a:ext cx="1105816" cy="461665"/>
          </a:xfrm>
          <a:prstGeom prst="rect">
            <a:avLst/>
          </a:prstGeom>
          <a:noFill/>
        </p:spPr>
        <p:txBody>
          <a:bodyPr wrap="none" rtlCol="0">
            <a:spAutoFit/>
          </a:bodyPr>
          <a:lstStyle/>
          <a:p>
            <a:r>
              <a:rPr lang="en-MY" sz="1200" dirty="0"/>
              <a:t>Test Plan</a:t>
            </a:r>
          </a:p>
          <a:p>
            <a:r>
              <a:rPr lang="en-MY" sz="1200" dirty="0"/>
              <a:t>Questionnaire </a:t>
            </a:r>
          </a:p>
        </p:txBody>
      </p:sp>
      <p:sp>
        <p:nvSpPr>
          <p:cNvPr id="28" name="TextBox 27">
            <a:extLst>
              <a:ext uri="{FF2B5EF4-FFF2-40B4-BE49-F238E27FC236}">
                <a16:creationId xmlns:a16="http://schemas.microsoft.com/office/drawing/2014/main" id="{926B5878-C0B3-4162-9B94-B5C03793CBA7}"/>
              </a:ext>
            </a:extLst>
          </p:cNvPr>
          <p:cNvSpPr txBox="1"/>
          <p:nvPr/>
        </p:nvSpPr>
        <p:spPr>
          <a:xfrm>
            <a:off x="9056758" y="5199382"/>
            <a:ext cx="1516890" cy="276999"/>
          </a:xfrm>
          <a:prstGeom prst="rect">
            <a:avLst/>
          </a:prstGeom>
          <a:noFill/>
        </p:spPr>
        <p:txBody>
          <a:bodyPr wrap="none" rtlCol="0">
            <a:spAutoFit/>
          </a:bodyPr>
          <a:lstStyle/>
          <a:p>
            <a:r>
              <a:rPr lang="en-MY" sz="1200" dirty="0"/>
              <a:t>Microsoft Word 2010</a:t>
            </a:r>
          </a:p>
        </p:txBody>
      </p:sp>
    </p:spTree>
    <p:extLst>
      <p:ext uri="{BB962C8B-B14F-4D97-AF65-F5344CB8AC3E}">
        <p14:creationId xmlns:p14="http://schemas.microsoft.com/office/powerpoint/2010/main" val="3126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4552D81-2D75-4D88-8F1A-93BAF622C9A9}"/>
              </a:ext>
            </a:extLst>
          </p:cNvPr>
          <p:cNvSpPr/>
          <p:nvPr/>
        </p:nvSpPr>
        <p:spPr>
          <a:xfrm>
            <a:off x="341971" y="223024"/>
            <a:ext cx="11508058" cy="6333893"/>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MY">
              <a:ln>
                <a:solidFill>
                  <a:schemeClr val="tx1"/>
                </a:solidFill>
              </a:ln>
            </a:endParaRPr>
          </a:p>
        </p:txBody>
      </p:sp>
      <p:graphicFrame>
        <p:nvGraphicFramePr>
          <p:cNvPr id="4" name="Content Placeholder 3"/>
          <p:cNvGraphicFramePr>
            <a:graphicFrameLocks/>
          </p:cNvGraphicFramePr>
          <p:nvPr>
            <p:extLst>
              <p:ext uri="{D42A27DB-BD31-4B8C-83A1-F6EECF244321}">
                <p14:modId xmlns:p14="http://schemas.microsoft.com/office/powerpoint/2010/main" val="1489967309"/>
              </p:ext>
            </p:extLst>
          </p:nvPr>
        </p:nvGraphicFramePr>
        <p:xfrm>
          <a:off x="1734087" y="1494959"/>
          <a:ext cx="8723826" cy="4571304"/>
        </p:xfrm>
        <a:graphic>
          <a:graphicData uri="http://schemas.openxmlformats.org/drawingml/2006/table">
            <a:tbl>
              <a:tblPr firstRow="1" bandRow="1">
                <a:tableStyleId>{5C22544A-7EE6-4342-B048-85BDC9FD1C3A}</a:tableStyleId>
              </a:tblPr>
              <a:tblGrid>
                <a:gridCol w="2436469">
                  <a:extLst>
                    <a:ext uri="{9D8B030D-6E8A-4147-A177-3AD203B41FA5}">
                      <a16:colId xmlns:a16="http://schemas.microsoft.com/office/drawing/2014/main" val="613039186"/>
                    </a:ext>
                  </a:extLst>
                </a:gridCol>
                <a:gridCol w="6287357">
                  <a:extLst>
                    <a:ext uri="{9D8B030D-6E8A-4147-A177-3AD203B41FA5}">
                      <a16:colId xmlns:a16="http://schemas.microsoft.com/office/drawing/2014/main" val="911211065"/>
                    </a:ext>
                  </a:extLst>
                </a:gridCol>
              </a:tblGrid>
              <a:tr h="9817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t>Principle</a:t>
                      </a:r>
                    </a:p>
                  </a:txBody>
                  <a:tcPr anchor="ctr"/>
                </a:tc>
                <a:tc>
                  <a:txBody>
                    <a:bodyPr/>
                    <a:lstStyle/>
                    <a:p>
                      <a:pPr algn="ctr"/>
                      <a:r>
                        <a:rPr lang="en-US" sz="1800" dirty="0"/>
                        <a:t>How it is implemented</a:t>
                      </a:r>
                    </a:p>
                  </a:txBody>
                  <a:tcPr anchor="ctr"/>
                </a:tc>
                <a:extLst>
                  <a:ext uri="{0D108BD9-81ED-4DB2-BD59-A6C34878D82A}">
                    <a16:rowId xmlns:a16="http://schemas.microsoft.com/office/drawing/2014/main" val="3470320006"/>
                  </a:ext>
                </a:extLst>
              </a:tr>
              <a:tr h="3589561">
                <a:tc>
                  <a:txBody>
                    <a:bodyPr/>
                    <a:lstStyle/>
                    <a:p>
                      <a:pPr marL="0" indent="0" algn="ctr">
                        <a:buNone/>
                      </a:pPr>
                      <a:r>
                        <a:rPr lang="en-US" sz="2000" kern="1200" dirty="0">
                          <a:solidFill>
                            <a:schemeClr val="dk1"/>
                          </a:solidFill>
                          <a:effectLst/>
                          <a:latin typeface="+mn-lt"/>
                          <a:ea typeface="+mn-ea"/>
                          <a:cs typeface="+mn-cs"/>
                        </a:rPr>
                        <a:t>User familiarity </a:t>
                      </a:r>
                    </a:p>
                  </a:txBody>
                  <a:tcPr anchor="ctr"/>
                </a:tc>
                <a:tc>
                  <a:txBody>
                    <a:bodyPr/>
                    <a:lstStyle/>
                    <a:p>
                      <a:pPr marL="285750" indent="-285750" algn="just">
                        <a:buFontTx/>
                        <a:buChar char="-"/>
                      </a:pPr>
                      <a:r>
                        <a:rPr lang="en-US" sz="1600" dirty="0">
                          <a:effectLst/>
                          <a:latin typeface="+mn-lt"/>
                          <a:ea typeface="Calibri" panose="020F0502020204030204" pitchFamily="34" charset="0"/>
                        </a:rPr>
                        <a:t>the interface should be based on user-oriented terms and concepts rather than computer concepts. </a:t>
                      </a:r>
                    </a:p>
                    <a:p>
                      <a:pPr marL="285750" indent="-285750" algn="just">
                        <a:buFontTx/>
                        <a:buChar char="-"/>
                      </a:pPr>
                      <a:endParaRPr lang="en-US" sz="1600" dirty="0">
                        <a:effectLst/>
                        <a:latin typeface="+mn-lt"/>
                        <a:ea typeface="Calibri" panose="020F0502020204030204" pitchFamily="34" charset="0"/>
                      </a:endParaRPr>
                    </a:p>
                    <a:p>
                      <a:pPr marL="285750" indent="-285750" algn="just">
                        <a:buFontTx/>
                        <a:buChar char="-"/>
                      </a:pPr>
                      <a:r>
                        <a:rPr lang="en-US" sz="1600" dirty="0">
                          <a:effectLst/>
                          <a:latin typeface="+mn-lt"/>
                          <a:ea typeface="Calibri" panose="020F0502020204030204" pitchFamily="34" charset="0"/>
                        </a:rPr>
                        <a:t>For example, system use concepts such as letters, documents, folders etc., rather than directories, file identifiers, etc.</a:t>
                      </a:r>
                    </a:p>
                    <a:p>
                      <a:endParaRPr lang="en-US" sz="1600" dirty="0">
                        <a:solidFill>
                          <a:schemeClr val="accent6">
                            <a:lumMod val="75000"/>
                          </a:schemeClr>
                        </a:solidFill>
                      </a:endParaRPr>
                    </a:p>
                  </a:txBody>
                  <a:tcPr/>
                </a:tc>
                <a:extLst>
                  <a:ext uri="{0D108BD9-81ED-4DB2-BD59-A6C34878D82A}">
                    <a16:rowId xmlns:a16="http://schemas.microsoft.com/office/drawing/2014/main" val="2881009626"/>
                  </a:ext>
                </a:extLst>
              </a:tr>
            </a:tbl>
          </a:graphicData>
        </a:graphic>
      </p:graphicFrame>
      <p:sp>
        <p:nvSpPr>
          <p:cNvPr id="2" name="Rectangle 1"/>
          <p:cNvSpPr/>
          <p:nvPr/>
        </p:nvSpPr>
        <p:spPr>
          <a:xfrm>
            <a:off x="2808113" y="393916"/>
            <a:ext cx="6575774" cy="707886"/>
          </a:xfrm>
          <a:prstGeom prst="rect">
            <a:avLst/>
          </a:prstGeom>
        </p:spPr>
        <p:txBody>
          <a:bodyPr wrap="none">
            <a:spAutoFit/>
          </a:bodyPr>
          <a:lstStyle/>
          <a:p>
            <a:r>
              <a:rPr lang="en-US" sz="4000" b="1" dirty="0">
                <a:effectLst>
                  <a:outerShdw blurRad="38100" dist="38100" dir="2700000" algn="tl">
                    <a:srgbClr val="000000">
                      <a:alpha val="43137"/>
                    </a:srgbClr>
                  </a:outerShdw>
                </a:effectLst>
              </a:rPr>
              <a:t>Theory:	User Interface Design</a:t>
            </a:r>
          </a:p>
        </p:txBody>
      </p:sp>
      <p:pic>
        <p:nvPicPr>
          <p:cNvPr id="13" name="Picture 12">
            <a:extLst>
              <a:ext uri="{FF2B5EF4-FFF2-40B4-BE49-F238E27FC236}">
                <a16:creationId xmlns:a16="http://schemas.microsoft.com/office/drawing/2014/main" id="{9319604F-61F2-45FF-8B27-1C6A5D7F9CD4}"/>
              </a:ext>
            </a:extLst>
          </p:cNvPr>
          <p:cNvPicPr>
            <a:picLocks noChangeAspect="1"/>
          </p:cNvPicPr>
          <p:nvPr/>
        </p:nvPicPr>
        <p:blipFill>
          <a:blip r:embed="rId2"/>
          <a:stretch>
            <a:fillRect/>
          </a:stretch>
        </p:blipFill>
        <p:spPr>
          <a:xfrm>
            <a:off x="6205661" y="4429461"/>
            <a:ext cx="1714739" cy="523948"/>
          </a:xfrm>
          <a:prstGeom prst="rect">
            <a:avLst/>
          </a:prstGeom>
        </p:spPr>
      </p:pic>
      <p:pic>
        <p:nvPicPr>
          <p:cNvPr id="11" name="Picture 10">
            <a:extLst>
              <a:ext uri="{FF2B5EF4-FFF2-40B4-BE49-F238E27FC236}">
                <a16:creationId xmlns:a16="http://schemas.microsoft.com/office/drawing/2014/main" id="{FC0AE5F8-40B6-4EAB-9872-753E4D7BDA13}"/>
              </a:ext>
            </a:extLst>
          </p:cNvPr>
          <p:cNvPicPr>
            <a:picLocks noChangeAspect="1"/>
          </p:cNvPicPr>
          <p:nvPr/>
        </p:nvPicPr>
        <p:blipFill>
          <a:blip r:embed="rId3"/>
          <a:stretch>
            <a:fillRect/>
          </a:stretch>
        </p:blipFill>
        <p:spPr>
          <a:xfrm>
            <a:off x="7567816" y="4661270"/>
            <a:ext cx="895475" cy="409632"/>
          </a:xfrm>
          <a:prstGeom prst="rect">
            <a:avLst/>
          </a:prstGeom>
        </p:spPr>
      </p:pic>
      <p:pic>
        <p:nvPicPr>
          <p:cNvPr id="15" name="Picture 14">
            <a:extLst>
              <a:ext uri="{FF2B5EF4-FFF2-40B4-BE49-F238E27FC236}">
                <a16:creationId xmlns:a16="http://schemas.microsoft.com/office/drawing/2014/main" id="{440B7209-D492-473D-9362-4DBC57C36C8B}"/>
              </a:ext>
            </a:extLst>
          </p:cNvPr>
          <p:cNvPicPr>
            <a:picLocks noChangeAspect="1"/>
          </p:cNvPicPr>
          <p:nvPr/>
        </p:nvPicPr>
        <p:blipFill>
          <a:blip r:embed="rId4"/>
          <a:stretch>
            <a:fillRect/>
          </a:stretch>
        </p:blipFill>
        <p:spPr>
          <a:xfrm>
            <a:off x="6095998" y="5112999"/>
            <a:ext cx="2943636" cy="495369"/>
          </a:xfrm>
          <a:prstGeom prst="rect">
            <a:avLst/>
          </a:prstGeom>
        </p:spPr>
      </p:pic>
    </p:spTree>
    <p:extLst>
      <p:ext uri="{BB962C8B-B14F-4D97-AF65-F5344CB8AC3E}">
        <p14:creationId xmlns:p14="http://schemas.microsoft.com/office/powerpoint/2010/main" val="3665640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1140</TotalTime>
  <Words>878</Words>
  <Application>Microsoft Office PowerPoint</Application>
  <PresentationFormat>Widescreen</PresentationFormat>
  <Paragraphs>132</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Agency FB</vt:lpstr>
      <vt:lpstr>Arial</vt:lpstr>
      <vt:lpstr>Calibri</vt:lpstr>
      <vt:lpstr>Calibri Light</vt:lpstr>
      <vt:lpstr>Times New Roman</vt:lpstr>
      <vt:lpstr>Wingdings</vt:lpstr>
      <vt:lpstr>Office Theme</vt:lpstr>
      <vt:lpstr>V-Lab Online Inventory System (VOIS)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Azila</dc:creator>
  <cp:lastModifiedBy>MUHAMMAD KHAIRUL ZAMIR</cp:lastModifiedBy>
  <cp:revision>80</cp:revision>
  <dcterms:created xsi:type="dcterms:W3CDTF">2018-09-24T03:48:28Z</dcterms:created>
  <dcterms:modified xsi:type="dcterms:W3CDTF">2020-07-28T07:14:08Z</dcterms:modified>
</cp:coreProperties>
</file>