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58" r:id="rId4"/>
    <p:sldId id="259" r:id="rId5"/>
    <p:sldId id="261" r:id="rId6"/>
    <p:sldId id="260" r:id="rId7"/>
    <p:sldId id="262" r:id="rId8"/>
    <p:sldId id="263" r:id="rId9"/>
    <p:sldId id="268" r:id="rId10"/>
    <p:sldId id="264" r:id="rId11"/>
    <p:sldId id="265" r:id="rId12"/>
    <p:sldId id="266" r:id="rId13"/>
    <p:sldId id="267" r:id="rId14"/>
    <p:sldId id="269" r:id="rId15"/>
    <p:sldId id="270" r:id="rId16"/>
    <p:sldId id="271" r:id="rId17"/>
    <p:sldId id="273" r:id="rId18"/>
    <p:sldId id="272" r:id="rId19"/>
    <p:sldId id="274" r:id="rId20"/>
    <p:sldId id="275" r:id="rId21"/>
    <p:sldId id="276" r:id="rId22"/>
    <p:sldId id="278" r:id="rId23"/>
    <p:sldId id="279" r:id="rId24"/>
    <p:sldId id="277"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A8B"/>
    <a:srgbClr val="89C9B8"/>
    <a:srgbClr val="96BB7C"/>
    <a:srgbClr val="FFF48F"/>
    <a:srgbClr val="4EA0AE"/>
    <a:srgbClr val="C7E2B2"/>
    <a:srgbClr val="F3ECC2"/>
    <a:srgbClr val="14B1AB"/>
    <a:srgbClr val="244090"/>
    <a:srgbClr val="9DE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45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84A029-2B91-42B8-8E31-36F437A03F65}" type="doc">
      <dgm:prSet loTypeId="urn:microsoft.com/office/officeart/2008/layout/SquareAccentList" loCatId="list" qsTypeId="urn:microsoft.com/office/officeart/2005/8/quickstyle/3d2" qsCatId="3D" csTypeId="urn:microsoft.com/office/officeart/2005/8/colors/accent1_2" csCatId="accent1" phldr="1"/>
      <dgm:spPr/>
      <dgm:t>
        <a:bodyPr/>
        <a:lstStyle/>
        <a:p>
          <a:endParaRPr lang="en-MY"/>
        </a:p>
      </dgm:t>
    </dgm:pt>
    <dgm:pt modelId="{BA5113DF-8746-4B6A-8416-D0D5345948DF}">
      <dgm:prSet phldrT="[Text]" custT="1"/>
      <dgm:spPr/>
      <dgm:t>
        <a:bodyPr/>
        <a:lstStyle/>
        <a:p>
          <a:pPr algn="ctr">
            <a:lnSpc>
              <a:spcPct val="150000"/>
            </a:lnSpc>
          </a:pPr>
          <a:r>
            <a:rPr lang="en-US" sz="2000" dirty="0"/>
            <a:t>Issues to be address</a:t>
          </a:r>
          <a:endParaRPr lang="en-MY" sz="2000" dirty="0"/>
        </a:p>
      </dgm:t>
    </dgm:pt>
    <dgm:pt modelId="{B766B398-6BCE-4D5F-9BD5-C2BC06D25182}" type="parTrans" cxnId="{D8EFA2B4-53DF-4E05-91D7-26FC1FEA429C}">
      <dgm:prSet/>
      <dgm:spPr/>
      <dgm:t>
        <a:bodyPr/>
        <a:lstStyle/>
        <a:p>
          <a:endParaRPr lang="en-MY"/>
        </a:p>
      </dgm:t>
    </dgm:pt>
    <dgm:pt modelId="{6E2DAA23-563A-4662-9DB7-1DD893B2CCD7}" type="sibTrans" cxnId="{D8EFA2B4-53DF-4E05-91D7-26FC1FEA429C}">
      <dgm:prSet/>
      <dgm:spPr/>
      <dgm:t>
        <a:bodyPr/>
        <a:lstStyle/>
        <a:p>
          <a:endParaRPr lang="en-MY"/>
        </a:p>
      </dgm:t>
    </dgm:pt>
    <dgm:pt modelId="{1620BC7D-148D-423A-95CE-43CB8BE59E04}">
      <dgm:prSet phldrT="[Text]" custT="1"/>
      <dgm:spPr/>
      <dgm:t>
        <a:bodyPr/>
        <a:lstStyle/>
        <a:p>
          <a:pPr algn="just">
            <a:lnSpc>
              <a:spcPct val="100000"/>
            </a:lnSpc>
          </a:pPr>
          <a:r>
            <a:rPr lang="en-US" sz="1600" dirty="0"/>
            <a:t>Contractor selection on basis of the familiarity </a:t>
          </a:r>
          <a:r>
            <a:rPr lang="en-MY" sz="1600" dirty="0"/>
            <a:t>(Ting &amp; Chin, 2013)</a:t>
          </a:r>
        </a:p>
      </dgm:t>
    </dgm:pt>
    <dgm:pt modelId="{CE9D552F-CEB1-48F3-8174-4B70BB064AEA}" type="parTrans" cxnId="{A8B0E23F-1316-4790-80C2-D70FB50E991E}">
      <dgm:prSet/>
      <dgm:spPr/>
      <dgm:t>
        <a:bodyPr/>
        <a:lstStyle/>
        <a:p>
          <a:endParaRPr lang="en-MY"/>
        </a:p>
      </dgm:t>
    </dgm:pt>
    <dgm:pt modelId="{D9A972B6-EAE1-403A-AB12-780367B12B1C}" type="sibTrans" cxnId="{A8B0E23F-1316-4790-80C2-D70FB50E991E}">
      <dgm:prSet/>
      <dgm:spPr/>
      <dgm:t>
        <a:bodyPr/>
        <a:lstStyle/>
        <a:p>
          <a:endParaRPr lang="en-MY"/>
        </a:p>
      </dgm:t>
    </dgm:pt>
    <dgm:pt modelId="{575CCDD2-5DE8-499A-B457-63152278792A}">
      <dgm:prSet phldrT="[Text]" custT="1"/>
      <dgm:spPr/>
      <dgm:t>
        <a:bodyPr/>
        <a:lstStyle/>
        <a:p>
          <a:pPr algn="just">
            <a:lnSpc>
              <a:spcPct val="100000"/>
            </a:lnSpc>
          </a:pPr>
          <a:r>
            <a:rPr lang="en-MY" sz="1600" dirty="0"/>
            <a:t>Preferred criteria different from those obtained in the literature in selecting contractor (Ting &amp; Chin, 2013)</a:t>
          </a:r>
        </a:p>
      </dgm:t>
    </dgm:pt>
    <dgm:pt modelId="{731BB8A6-A2B2-44AB-88CA-5129FBBEED1A}" type="parTrans" cxnId="{E80625B9-00D2-49B4-9344-3076B6F21954}">
      <dgm:prSet/>
      <dgm:spPr/>
      <dgm:t>
        <a:bodyPr/>
        <a:lstStyle/>
        <a:p>
          <a:endParaRPr lang="en-MY"/>
        </a:p>
      </dgm:t>
    </dgm:pt>
    <dgm:pt modelId="{EBA8E5F1-1C61-481B-94D1-D1C8D6F7F4C9}" type="sibTrans" cxnId="{E80625B9-00D2-49B4-9344-3076B6F21954}">
      <dgm:prSet/>
      <dgm:spPr/>
      <dgm:t>
        <a:bodyPr/>
        <a:lstStyle/>
        <a:p>
          <a:endParaRPr lang="en-MY"/>
        </a:p>
      </dgm:t>
    </dgm:pt>
    <dgm:pt modelId="{38BFA0AC-6B68-4B0F-B4FA-957F09F9BF90}">
      <dgm:prSet phldrT="[Text]" custT="1"/>
      <dgm:spPr/>
      <dgm:t>
        <a:bodyPr/>
        <a:lstStyle/>
        <a:p>
          <a:pPr algn="just">
            <a:lnSpc>
              <a:spcPct val="100000"/>
            </a:lnSpc>
          </a:pPr>
          <a:r>
            <a:rPr lang="en-US" sz="1600" dirty="0"/>
            <a:t>Cheapest tenderers (Huang, 2011)</a:t>
          </a:r>
          <a:endParaRPr lang="en-MY" sz="1600" dirty="0"/>
        </a:p>
      </dgm:t>
    </dgm:pt>
    <dgm:pt modelId="{891F5124-CCEA-4816-B2E1-4C9A174DE31E}" type="parTrans" cxnId="{D9AB336E-9110-473D-8C3F-CB2204F714D3}">
      <dgm:prSet/>
      <dgm:spPr/>
      <dgm:t>
        <a:bodyPr/>
        <a:lstStyle/>
        <a:p>
          <a:endParaRPr lang="en-MY"/>
        </a:p>
      </dgm:t>
    </dgm:pt>
    <dgm:pt modelId="{AC7F9CEC-841E-428F-9FAE-B71FDF7B0D17}" type="sibTrans" cxnId="{D9AB336E-9110-473D-8C3F-CB2204F714D3}">
      <dgm:prSet/>
      <dgm:spPr/>
      <dgm:t>
        <a:bodyPr/>
        <a:lstStyle/>
        <a:p>
          <a:endParaRPr lang="en-MY"/>
        </a:p>
      </dgm:t>
    </dgm:pt>
    <dgm:pt modelId="{8CD9524D-D6AA-4EEA-A641-C5A5FF3A3059}">
      <dgm:prSet phldrT="[Text]" custT="1"/>
      <dgm:spPr/>
      <dgm:t>
        <a:bodyPr/>
        <a:lstStyle/>
        <a:p>
          <a:pPr algn="ctr">
            <a:lnSpc>
              <a:spcPct val="150000"/>
            </a:lnSpc>
          </a:pPr>
          <a:r>
            <a:rPr lang="en-US" sz="2000" dirty="0"/>
            <a:t>Reasons to address this issues</a:t>
          </a:r>
          <a:endParaRPr lang="en-MY" sz="2000" dirty="0"/>
        </a:p>
      </dgm:t>
    </dgm:pt>
    <dgm:pt modelId="{33C10ACF-5C81-45AA-B43C-E8024C2DF9FC}" type="parTrans" cxnId="{1983E4B3-5AF9-4A6B-AFCA-45184CE50258}">
      <dgm:prSet/>
      <dgm:spPr/>
      <dgm:t>
        <a:bodyPr/>
        <a:lstStyle/>
        <a:p>
          <a:endParaRPr lang="en-MY"/>
        </a:p>
      </dgm:t>
    </dgm:pt>
    <dgm:pt modelId="{9CE0EEA7-F4BF-489B-899C-D3BC9F364C36}" type="sibTrans" cxnId="{1983E4B3-5AF9-4A6B-AFCA-45184CE50258}">
      <dgm:prSet/>
      <dgm:spPr/>
      <dgm:t>
        <a:bodyPr/>
        <a:lstStyle/>
        <a:p>
          <a:endParaRPr lang="en-MY"/>
        </a:p>
      </dgm:t>
    </dgm:pt>
    <dgm:pt modelId="{F7F11034-DD3B-41DA-BCBC-87322334CE2F}">
      <dgm:prSet phldrT="[Text]" custT="1"/>
      <dgm:spPr/>
      <dgm:t>
        <a:bodyPr/>
        <a:lstStyle/>
        <a:p>
          <a:pPr algn="just">
            <a:lnSpc>
              <a:spcPct val="100000"/>
            </a:lnSpc>
          </a:pPr>
          <a:r>
            <a:rPr lang="en-MY" sz="1600" dirty="0"/>
            <a:t>Decision support system lessens perplexity and uncertainty</a:t>
          </a:r>
        </a:p>
      </dgm:t>
    </dgm:pt>
    <dgm:pt modelId="{1F02B9B2-E3BD-4142-ADD8-B8CCB3ABC91B}" type="parTrans" cxnId="{1B670E58-EDD3-43C0-8354-C68F569B1651}">
      <dgm:prSet/>
      <dgm:spPr/>
      <dgm:t>
        <a:bodyPr/>
        <a:lstStyle/>
        <a:p>
          <a:endParaRPr lang="en-MY"/>
        </a:p>
      </dgm:t>
    </dgm:pt>
    <dgm:pt modelId="{70407412-4B6A-4964-9EEA-451DCC19BAB3}" type="sibTrans" cxnId="{1B670E58-EDD3-43C0-8354-C68F569B1651}">
      <dgm:prSet/>
      <dgm:spPr/>
      <dgm:t>
        <a:bodyPr/>
        <a:lstStyle/>
        <a:p>
          <a:endParaRPr lang="en-MY"/>
        </a:p>
      </dgm:t>
    </dgm:pt>
    <dgm:pt modelId="{31BE5E23-E53E-4F7B-9235-2FD2DBB34B5D}">
      <dgm:prSet phldrT="[Text]" custT="1"/>
      <dgm:spPr/>
      <dgm:t>
        <a:bodyPr/>
        <a:lstStyle/>
        <a:p>
          <a:pPr algn="just">
            <a:lnSpc>
              <a:spcPct val="100000"/>
            </a:lnSpc>
          </a:pPr>
          <a:r>
            <a:rPr lang="en-MY" sz="1600" dirty="0"/>
            <a:t>Choose the contractor that scores most</a:t>
          </a:r>
        </a:p>
      </dgm:t>
    </dgm:pt>
    <dgm:pt modelId="{B3550A37-D4F1-43F6-A2BE-B509DEF871A0}" type="parTrans" cxnId="{9642242D-33F3-4B20-AD78-48EC9B5FAC0D}">
      <dgm:prSet/>
      <dgm:spPr/>
      <dgm:t>
        <a:bodyPr/>
        <a:lstStyle/>
        <a:p>
          <a:endParaRPr lang="en-MY"/>
        </a:p>
      </dgm:t>
    </dgm:pt>
    <dgm:pt modelId="{A5A4856F-5037-4BA6-A567-60C944AC910E}" type="sibTrans" cxnId="{9642242D-33F3-4B20-AD78-48EC9B5FAC0D}">
      <dgm:prSet/>
      <dgm:spPr/>
      <dgm:t>
        <a:bodyPr/>
        <a:lstStyle/>
        <a:p>
          <a:endParaRPr lang="en-MY"/>
        </a:p>
      </dgm:t>
    </dgm:pt>
    <dgm:pt modelId="{F6140AF6-48F8-444A-A4C6-B66E35824D99}">
      <dgm:prSet phldrT="[Text]" custT="1"/>
      <dgm:spPr/>
      <dgm:t>
        <a:bodyPr/>
        <a:lstStyle/>
        <a:p>
          <a:pPr algn="just">
            <a:lnSpc>
              <a:spcPct val="100000"/>
            </a:lnSpc>
          </a:pPr>
          <a:r>
            <a:rPr lang="en-MY" sz="1600" dirty="0"/>
            <a:t>An organizations needs to settle on a proper choices for an achievement of project</a:t>
          </a:r>
        </a:p>
      </dgm:t>
    </dgm:pt>
    <dgm:pt modelId="{3D18A64D-922B-4884-AE0E-2855C4F1C229}" type="parTrans" cxnId="{2E8E2031-7708-4E56-94F8-277E61BF77CE}">
      <dgm:prSet/>
      <dgm:spPr/>
      <dgm:t>
        <a:bodyPr/>
        <a:lstStyle/>
        <a:p>
          <a:endParaRPr lang="en-MY"/>
        </a:p>
      </dgm:t>
    </dgm:pt>
    <dgm:pt modelId="{D1FE8C45-BA9B-4E8E-A095-B3DAD2E4CC15}" type="sibTrans" cxnId="{2E8E2031-7708-4E56-94F8-277E61BF77CE}">
      <dgm:prSet/>
      <dgm:spPr/>
      <dgm:t>
        <a:bodyPr/>
        <a:lstStyle/>
        <a:p>
          <a:endParaRPr lang="en-MY"/>
        </a:p>
      </dgm:t>
    </dgm:pt>
    <dgm:pt modelId="{E6E8110C-C79E-41F9-A489-07CBC76B3E4F}">
      <dgm:prSet phldrT="[Text]" custT="1"/>
      <dgm:spPr/>
      <dgm:t>
        <a:bodyPr/>
        <a:lstStyle/>
        <a:p>
          <a:pPr algn="just">
            <a:lnSpc>
              <a:spcPct val="100000"/>
            </a:lnSpc>
          </a:pPr>
          <a:r>
            <a:rPr lang="en-MY" sz="1600" dirty="0"/>
            <a:t>Focuses on cost, time and quality of the project (</a:t>
          </a:r>
          <a:r>
            <a:rPr lang="en-MY" sz="1600" dirty="0" err="1"/>
            <a:t>Idrus</a:t>
          </a:r>
          <a:r>
            <a:rPr lang="en-MY" sz="1600" dirty="0"/>
            <a:t> et al. 2011)</a:t>
          </a:r>
        </a:p>
      </dgm:t>
    </dgm:pt>
    <dgm:pt modelId="{D69CF2D0-B983-4813-B8B5-1E4229C78468}" type="parTrans" cxnId="{893F83D1-9661-4534-818F-4170EE673A91}">
      <dgm:prSet/>
      <dgm:spPr/>
      <dgm:t>
        <a:bodyPr/>
        <a:lstStyle/>
        <a:p>
          <a:endParaRPr lang="en-MY"/>
        </a:p>
      </dgm:t>
    </dgm:pt>
    <dgm:pt modelId="{FD78A2A2-C282-423E-BED8-9D67D1DE65CB}" type="sibTrans" cxnId="{893F83D1-9661-4534-818F-4170EE673A91}">
      <dgm:prSet/>
      <dgm:spPr/>
      <dgm:t>
        <a:bodyPr/>
        <a:lstStyle/>
        <a:p>
          <a:endParaRPr lang="en-MY"/>
        </a:p>
      </dgm:t>
    </dgm:pt>
    <dgm:pt modelId="{6AD7AE13-5F05-471A-9BA6-60686580D10A}">
      <dgm:prSet phldrT="[Text]" custT="1"/>
      <dgm:spPr/>
      <dgm:t>
        <a:bodyPr/>
        <a:lstStyle/>
        <a:p>
          <a:pPr algn="ctr">
            <a:lnSpc>
              <a:spcPct val="150000"/>
            </a:lnSpc>
          </a:pPr>
          <a:r>
            <a:rPr lang="en-US" sz="2000" dirty="0"/>
            <a:t>Proposed Solution</a:t>
          </a:r>
          <a:endParaRPr lang="en-MY" sz="2000" dirty="0"/>
        </a:p>
      </dgm:t>
    </dgm:pt>
    <dgm:pt modelId="{C4F37412-6759-4DFF-9075-024F61833578}" type="parTrans" cxnId="{5E4A08A1-7344-45F3-8CA5-EE973BEE03D2}">
      <dgm:prSet/>
      <dgm:spPr/>
      <dgm:t>
        <a:bodyPr/>
        <a:lstStyle/>
        <a:p>
          <a:endParaRPr lang="en-MY"/>
        </a:p>
      </dgm:t>
    </dgm:pt>
    <dgm:pt modelId="{53C7A5B3-D657-42F4-89F1-469C34D7EA35}" type="sibTrans" cxnId="{5E4A08A1-7344-45F3-8CA5-EE973BEE03D2}">
      <dgm:prSet/>
      <dgm:spPr/>
      <dgm:t>
        <a:bodyPr/>
        <a:lstStyle/>
        <a:p>
          <a:endParaRPr lang="en-MY"/>
        </a:p>
      </dgm:t>
    </dgm:pt>
    <dgm:pt modelId="{FEB148FE-3317-4423-9820-AF96C1E1BD5B}">
      <dgm:prSet custT="1"/>
      <dgm:spPr/>
      <dgm:t>
        <a:bodyPr/>
        <a:lstStyle/>
        <a:p>
          <a:pPr algn="just">
            <a:lnSpc>
              <a:spcPct val="150000"/>
            </a:lnSpc>
          </a:pPr>
          <a:r>
            <a:rPr lang="en-MY" sz="1600" dirty="0"/>
            <a:t>Rank the contractors</a:t>
          </a:r>
          <a:endParaRPr lang="en-US" sz="1600" dirty="0"/>
        </a:p>
      </dgm:t>
    </dgm:pt>
    <dgm:pt modelId="{4CD37639-99FD-458D-92D9-A803979AE3DF}" type="parTrans" cxnId="{0793BB0D-0E02-4B23-A33E-849DEA97C64C}">
      <dgm:prSet/>
      <dgm:spPr/>
      <dgm:t>
        <a:bodyPr/>
        <a:lstStyle/>
        <a:p>
          <a:endParaRPr lang="en-MY"/>
        </a:p>
      </dgm:t>
    </dgm:pt>
    <dgm:pt modelId="{8CF6D9F7-DDA2-477B-956F-C4E25C6C9F57}" type="sibTrans" cxnId="{0793BB0D-0E02-4B23-A33E-849DEA97C64C}">
      <dgm:prSet/>
      <dgm:spPr/>
      <dgm:t>
        <a:bodyPr/>
        <a:lstStyle/>
        <a:p>
          <a:endParaRPr lang="en-MY"/>
        </a:p>
      </dgm:t>
    </dgm:pt>
    <dgm:pt modelId="{67FC3FA0-2E67-4BCD-9140-B0FDDABB718B}">
      <dgm:prSet custT="1"/>
      <dgm:spPr/>
      <dgm:t>
        <a:bodyPr/>
        <a:lstStyle/>
        <a:p>
          <a:pPr algn="just">
            <a:lnSpc>
              <a:spcPct val="100000"/>
            </a:lnSpc>
          </a:pPr>
          <a:r>
            <a:rPr lang="en-MY" sz="1600" dirty="0"/>
            <a:t>A system would rank the contractor which help the decision maker </a:t>
          </a:r>
          <a:endParaRPr lang="en-US" sz="1600" dirty="0"/>
        </a:p>
      </dgm:t>
    </dgm:pt>
    <dgm:pt modelId="{0E1BA1AE-3242-49E6-9EBD-C98632161D7C}" type="parTrans" cxnId="{59E354F4-D891-422E-B1AD-80A5700B58A7}">
      <dgm:prSet/>
      <dgm:spPr/>
      <dgm:t>
        <a:bodyPr/>
        <a:lstStyle/>
        <a:p>
          <a:endParaRPr lang="en-MY"/>
        </a:p>
      </dgm:t>
    </dgm:pt>
    <dgm:pt modelId="{D5EEE361-A19E-41F5-A059-F7E573F0B83B}" type="sibTrans" cxnId="{59E354F4-D891-422E-B1AD-80A5700B58A7}">
      <dgm:prSet/>
      <dgm:spPr/>
      <dgm:t>
        <a:bodyPr/>
        <a:lstStyle/>
        <a:p>
          <a:endParaRPr lang="en-MY"/>
        </a:p>
      </dgm:t>
    </dgm:pt>
    <dgm:pt modelId="{C253A43C-6EDF-47F3-A661-8CC922F1DFCF}" type="pres">
      <dgm:prSet presAssocID="{F784A029-2B91-42B8-8E31-36F437A03F65}" presName="layout" presStyleCnt="0">
        <dgm:presLayoutVars>
          <dgm:chMax/>
          <dgm:chPref/>
          <dgm:dir/>
          <dgm:resizeHandles/>
        </dgm:presLayoutVars>
      </dgm:prSet>
      <dgm:spPr/>
    </dgm:pt>
    <dgm:pt modelId="{B0F87DA9-358A-4B7D-96A9-564087B4F56E}" type="pres">
      <dgm:prSet presAssocID="{BA5113DF-8746-4B6A-8416-D0D5345948DF}" presName="root" presStyleCnt="0">
        <dgm:presLayoutVars>
          <dgm:chMax/>
          <dgm:chPref/>
        </dgm:presLayoutVars>
      </dgm:prSet>
      <dgm:spPr/>
    </dgm:pt>
    <dgm:pt modelId="{9C677830-D99A-4643-95AF-5A7E5EA971E6}" type="pres">
      <dgm:prSet presAssocID="{BA5113DF-8746-4B6A-8416-D0D5345948DF}" presName="rootComposite" presStyleCnt="0">
        <dgm:presLayoutVars/>
      </dgm:prSet>
      <dgm:spPr/>
    </dgm:pt>
    <dgm:pt modelId="{9EB37F5F-ADAC-4580-8D4C-28C713FBE033}" type="pres">
      <dgm:prSet presAssocID="{BA5113DF-8746-4B6A-8416-D0D5345948DF}" presName="ParentAccent" presStyleLbl="alignNode1" presStyleIdx="0" presStyleCnt="3"/>
      <dgm:spPr>
        <a:solidFill>
          <a:srgbClr val="9DE0AD"/>
        </a:solidFill>
      </dgm:spPr>
    </dgm:pt>
    <dgm:pt modelId="{8112FD81-2064-4005-85F2-AEF2E9382EB1}" type="pres">
      <dgm:prSet presAssocID="{BA5113DF-8746-4B6A-8416-D0D5345948DF}" presName="ParentSmallAccent" presStyleLbl="fgAcc1" presStyleIdx="0" presStyleCnt="3"/>
      <dgm:spPr>
        <a:ln>
          <a:solidFill>
            <a:srgbClr val="B7F7C6"/>
          </a:solidFill>
        </a:ln>
      </dgm:spPr>
    </dgm:pt>
    <dgm:pt modelId="{86C4FB64-3B1C-4DE7-9D59-149C53855353}" type="pres">
      <dgm:prSet presAssocID="{BA5113DF-8746-4B6A-8416-D0D5345948DF}" presName="Parent" presStyleLbl="revTx" presStyleIdx="0" presStyleCnt="12">
        <dgm:presLayoutVars>
          <dgm:chMax/>
          <dgm:chPref val="4"/>
          <dgm:bulletEnabled val="1"/>
        </dgm:presLayoutVars>
      </dgm:prSet>
      <dgm:spPr/>
    </dgm:pt>
    <dgm:pt modelId="{A197E068-B680-417D-AB10-6CDA7C32FAF7}" type="pres">
      <dgm:prSet presAssocID="{BA5113DF-8746-4B6A-8416-D0D5345948DF}" presName="childShape" presStyleCnt="0">
        <dgm:presLayoutVars>
          <dgm:chMax val="0"/>
          <dgm:chPref val="0"/>
        </dgm:presLayoutVars>
      </dgm:prSet>
      <dgm:spPr/>
    </dgm:pt>
    <dgm:pt modelId="{AD5DCB25-B1F7-4F45-9BD2-4B5ABA5D6E8C}" type="pres">
      <dgm:prSet presAssocID="{1620BC7D-148D-423A-95CE-43CB8BE59E04}" presName="childComposite" presStyleCnt="0">
        <dgm:presLayoutVars>
          <dgm:chMax val="0"/>
          <dgm:chPref val="0"/>
        </dgm:presLayoutVars>
      </dgm:prSet>
      <dgm:spPr/>
    </dgm:pt>
    <dgm:pt modelId="{790B7421-C9A9-46A0-9AD9-AB3C11871286}" type="pres">
      <dgm:prSet presAssocID="{1620BC7D-148D-423A-95CE-43CB8BE59E04}" presName="ChildAccent" presStyleLbl="solidFgAcc1" presStyleIdx="0" presStyleCnt="9"/>
      <dgm:spPr>
        <a:ln>
          <a:solidFill>
            <a:srgbClr val="B7F7C6"/>
          </a:solidFill>
        </a:ln>
      </dgm:spPr>
    </dgm:pt>
    <dgm:pt modelId="{98737009-4870-40D3-9043-33B48A782FD1}" type="pres">
      <dgm:prSet presAssocID="{1620BC7D-148D-423A-95CE-43CB8BE59E04}" presName="Child" presStyleLbl="revTx" presStyleIdx="1" presStyleCnt="12" custLinFactNeighborX="1287" custLinFactNeighborY="11317">
        <dgm:presLayoutVars>
          <dgm:chMax val="0"/>
          <dgm:chPref val="0"/>
          <dgm:bulletEnabled val="1"/>
        </dgm:presLayoutVars>
      </dgm:prSet>
      <dgm:spPr/>
    </dgm:pt>
    <dgm:pt modelId="{0615A3DD-638D-4344-96EE-CEA2BFC312BC}" type="pres">
      <dgm:prSet presAssocID="{575CCDD2-5DE8-499A-B457-63152278792A}" presName="childComposite" presStyleCnt="0">
        <dgm:presLayoutVars>
          <dgm:chMax val="0"/>
          <dgm:chPref val="0"/>
        </dgm:presLayoutVars>
      </dgm:prSet>
      <dgm:spPr/>
    </dgm:pt>
    <dgm:pt modelId="{07B28E59-0440-49D7-9D06-3816D0A6B996}" type="pres">
      <dgm:prSet presAssocID="{575CCDD2-5DE8-499A-B457-63152278792A}" presName="ChildAccent" presStyleLbl="solidFgAcc1" presStyleIdx="1" presStyleCnt="9" custLinFactY="35766" custLinFactNeighborX="-1230" custLinFactNeighborY="100000"/>
      <dgm:spPr>
        <a:ln>
          <a:solidFill>
            <a:srgbClr val="B7F7C6"/>
          </a:solidFill>
        </a:ln>
      </dgm:spPr>
    </dgm:pt>
    <dgm:pt modelId="{1F0FF048-D336-459A-8453-281644B0CDF5}" type="pres">
      <dgm:prSet presAssocID="{575CCDD2-5DE8-499A-B457-63152278792A}" presName="Child" presStyleLbl="revTx" presStyleIdx="2" presStyleCnt="12" custLinFactY="180" custLinFactNeighborX="858" custLinFactNeighborY="100000">
        <dgm:presLayoutVars>
          <dgm:chMax val="0"/>
          <dgm:chPref val="0"/>
          <dgm:bulletEnabled val="1"/>
        </dgm:presLayoutVars>
      </dgm:prSet>
      <dgm:spPr/>
    </dgm:pt>
    <dgm:pt modelId="{24644EAA-332F-4D5C-A2A4-A4310C149940}" type="pres">
      <dgm:prSet presAssocID="{38BFA0AC-6B68-4B0F-B4FA-957F09F9BF90}" presName="childComposite" presStyleCnt="0">
        <dgm:presLayoutVars>
          <dgm:chMax val="0"/>
          <dgm:chPref val="0"/>
        </dgm:presLayoutVars>
      </dgm:prSet>
      <dgm:spPr/>
    </dgm:pt>
    <dgm:pt modelId="{33AEAE40-76CB-4162-B45C-F0F03728FE89}" type="pres">
      <dgm:prSet presAssocID="{38BFA0AC-6B68-4B0F-B4FA-957F09F9BF90}" presName="ChildAccent" presStyleLbl="solidFgAcc1" presStyleIdx="2" presStyleCnt="9" custLinFactY="152994" custLinFactNeighborX="-1230" custLinFactNeighborY="200000"/>
      <dgm:spPr>
        <a:ln>
          <a:solidFill>
            <a:srgbClr val="B7F7C6"/>
          </a:solidFill>
        </a:ln>
      </dgm:spPr>
    </dgm:pt>
    <dgm:pt modelId="{23FAA6F9-0374-42C4-8A2D-660F58FBCA7F}" type="pres">
      <dgm:prSet presAssocID="{38BFA0AC-6B68-4B0F-B4FA-957F09F9BF90}" presName="Child" presStyleLbl="revTx" presStyleIdx="3" presStyleCnt="12" custLinFactY="58056" custLinFactNeighborX="1716" custLinFactNeighborY="100000">
        <dgm:presLayoutVars>
          <dgm:chMax val="0"/>
          <dgm:chPref val="0"/>
          <dgm:bulletEnabled val="1"/>
        </dgm:presLayoutVars>
      </dgm:prSet>
      <dgm:spPr/>
    </dgm:pt>
    <dgm:pt modelId="{7E9A5F64-32FD-4829-BB55-27722644BECF}" type="pres">
      <dgm:prSet presAssocID="{E6E8110C-C79E-41F9-A489-07CBC76B3E4F}" presName="childComposite" presStyleCnt="0">
        <dgm:presLayoutVars>
          <dgm:chMax val="0"/>
          <dgm:chPref val="0"/>
        </dgm:presLayoutVars>
      </dgm:prSet>
      <dgm:spPr/>
    </dgm:pt>
    <dgm:pt modelId="{6D242AEC-D81E-4AEE-B567-CF2B3F0448F5}" type="pres">
      <dgm:prSet presAssocID="{E6E8110C-C79E-41F9-A489-07CBC76B3E4F}" presName="ChildAccent" presStyleLbl="solidFgAcc1" presStyleIdx="3" presStyleCnt="9" custLinFactY="200000" custLinFactNeighborX="4200" custLinFactNeighborY="201869"/>
      <dgm:spPr>
        <a:ln>
          <a:solidFill>
            <a:srgbClr val="B7F7C6"/>
          </a:solidFill>
        </a:ln>
      </dgm:spPr>
    </dgm:pt>
    <dgm:pt modelId="{79F54B78-5756-4090-A938-A61332A7081F}" type="pres">
      <dgm:prSet presAssocID="{E6E8110C-C79E-41F9-A489-07CBC76B3E4F}" presName="Child" presStyleLbl="revTx" presStyleIdx="4" presStyleCnt="12" custLinFactY="66421" custLinFactNeighborX="1287" custLinFactNeighborY="100000">
        <dgm:presLayoutVars>
          <dgm:chMax val="0"/>
          <dgm:chPref val="0"/>
          <dgm:bulletEnabled val="1"/>
        </dgm:presLayoutVars>
      </dgm:prSet>
      <dgm:spPr/>
    </dgm:pt>
    <dgm:pt modelId="{FA393F82-4499-4060-9B47-9C9A94017BE6}" type="pres">
      <dgm:prSet presAssocID="{8CD9524D-D6AA-4EEA-A641-C5A5FF3A3059}" presName="root" presStyleCnt="0">
        <dgm:presLayoutVars>
          <dgm:chMax/>
          <dgm:chPref/>
        </dgm:presLayoutVars>
      </dgm:prSet>
      <dgm:spPr/>
    </dgm:pt>
    <dgm:pt modelId="{5644979F-E2C5-46A2-AFCA-59D4E17814C0}" type="pres">
      <dgm:prSet presAssocID="{8CD9524D-D6AA-4EEA-A641-C5A5FF3A3059}" presName="rootComposite" presStyleCnt="0">
        <dgm:presLayoutVars/>
      </dgm:prSet>
      <dgm:spPr/>
    </dgm:pt>
    <dgm:pt modelId="{03E7D6C0-8BD2-4B8E-9CDD-ACD989914B64}" type="pres">
      <dgm:prSet presAssocID="{8CD9524D-D6AA-4EEA-A641-C5A5FF3A3059}" presName="ParentAccent" presStyleLbl="alignNode1" presStyleIdx="1" presStyleCnt="3"/>
      <dgm:spPr>
        <a:solidFill>
          <a:srgbClr val="244090"/>
        </a:solidFill>
      </dgm:spPr>
    </dgm:pt>
    <dgm:pt modelId="{309D27AD-3C08-49F4-869A-4C9F5147573A}" type="pres">
      <dgm:prSet presAssocID="{8CD9524D-D6AA-4EEA-A641-C5A5FF3A3059}" presName="ParentSmallAccent" presStyleLbl="fgAcc1" presStyleIdx="1" presStyleCnt="3"/>
      <dgm:spPr>
        <a:ln>
          <a:solidFill>
            <a:srgbClr val="244090"/>
          </a:solidFill>
        </a:ln>
      </dgm:spPr>
    </dgm:pt>
    <dgm:pt modelId="{4527F7A3-F20B-4BBD-BC38-15153BDD2477}" type="pres">
      <dgm:prSet presAssocID="{8CD9524D-D6AA-4EEA-A641-C5A5FF3A3059}" presName="Parent" presStyleLbl="revTx" presStyleIdx="5" presStyleCnt="12">
        <dgm:presLayoutVars>
          <dgm:chMax/>
          <dgm:chPref val="4"/>
          <dgm:bulletEnabled val="1"/>
        </dgm:presLayoutVars>
      </dgm:prSet>
      <dgm:spPr/>
    </dgm:pt>
    <dgm:pt modelId="{300092B9-692F-4B21-BA4F-0AC71E7EF4C4}" type="pres">
      <dgm:prSet presAssocID="{8CD9524D-D6AA-4EEA-A641-C5A5FF3A3059}" presName="childShape" presStyleCnt="0">
        <dgm:presLayoutVars>
          <dgm:chMax val="0"/>
          <dgm:chPref val="0"/>
        </dgm:presLayoutVars>
      </dgm:prSet>
      <dgm:spPr/>
    </dgm:pt>
    <dgm:pt modelId="{A70392BB-B85D-4EFD-BFE3-A44A19418FE2}" type="pres">
      <dgm:prSet presAssocID="{F7F11034-DD3B-41DA-BCBC-87322334CE2F}" presName="childComposite" presStyleCnt="0">
        <dgm:presLayoutVars>
          <dgm:chMax val="0"/>
          <dgm:chPref val="0"/>
        </dgm:presLayoutVars>
      </dgm:prSet>
      <dgm:spPr/>
    </dgm:pt>
    <dgm:pt modelId="{B8A32BAB-8B58-4F4F-A1A0-34E8273F1CB0}" type="pres">
      <dgm:prSet presAssocID="{F7F11034-DD3B-41DA-BCBC-87322334CE2F}" presName="ChildAccent" presStyleLbl="solidFgAcc1" presStyleIdx="4" presStyleCnt="9"/>
      <dgm:spPr>
        <a:ln>
          <a:solidFill>
            <a:srgbClr val="244090"/>
          </a:solidFill>
        </a:ln>
      </dgm:spPr>
    </dgm:pt>
    <dgm:pt modelId="{82FAC239-5A6F-40B0-A408-DA0D39D4494D}" type="pres">
      <dgm:prSet presAssocID="{F7F11034-DD3B-41DA-BCBC-87322334CE2F}" presName="Child" presStyleLbl="revTx" presStyleIdx="6" presStyleCnt="12" custLinFactNeighborX="-858" custLinFactNeighborY="11317">
        <dgm:presLayoutVars>
          <dgm:chMax val="0"/>
          <dgm:chPref val="0"/>
          <dgm:bulletEnabled val="1"/>
        </dgm:presLayoutVars>
      </dgm:prSet>
      <dgm:spPr/>
    </dgm:pt>
    <dgm:pt modelId="{FB3A4727-89FF-4E48-9BE7-794483EE2BC7}" type="pres">
      <dgm:prSet presAssocID="{31BE5E23-E53E-4F7B-9235-2FD2DBB34B5D}" presName="childComposite" presStyleCnt="0">
        <dgm:presLayoutVars>
          <dgm:chMax val="0"/>
          <dgm:chPref val="0"/>
        </dgm:presLayoutVars>
      </dgm:prSet>
      <dgm:spPr/>
    </dgm:pt>
    <dgm:pt modelId="{8B072535-C2C0-42BC-946E-B4AE2F88B6FB}" type="pres">
      <dgm:prSet presAssocID="{31BE5E23-E53E-4F7B-9235-2FD2DBB34B5D}" presName="ChildAccent" presStyleLbl="solidFgAcc1" presStyleIdx="5" presStyleCnt="9" custLinFactY="30336" custLinFactNeighborY="100000"/>
      <dgm:spPr>
        <a:ln>
          <a:solidFill>
            <a:srgbClr val="244090"/>
          </a:solidFill>
        </a:ln>
      </dgm:spPr>
    </dgm:pt>
    <dgm:pt modelId="{F3172A5C-D3BB-4963-86AB-4D5FC36E72A1}" type="pres">
      <dgm:prSet presAssocID="{31BE5E23-E53E-4F7B-9235-2FD2DBB34B5D}" presName="Child" presStyleLbl="revTx" presStyleIdx="7" presStyleCnt="12" custLinFactNeighborX="858" custLinFactNeighborY="58243">
        <dgm:presLayoutVars>
          <dgm:chMax val="0"/>
          <dgm:chPref val="0"/>
          <dgm:bulletEnabled val="1"/>
        </dgm:presLayoutVars>
      </dgm:prSet>
      <dgm:spPr/>
    </dgm:pt>
    <dgm:pt modelId="{C524F628-78B9-4024-850F-1340FFF6FC59}" type="pres">
      <dgm:prSet presAssocID="{F6140AF6-48F8-444A-A4C6-B66E35824D99}" presName="childComposite" presStyleCnt="0">
        <dgm:presLayoutVars>
          <dgm:chMax val="0"/>
          <dgm:chPref val="0"/>
        </dgm:presLayoutVars>
      </dgm:prSet>
      <dgm:spPr/>
    </dgm:pt>
    <dgm:pt modelId="{A684BEE6-B23B-47FB-8659-209EDC7A03FB}" type="pres">
      <dgm:prSet presAssocID="{F6140AF6-48F8-444A-A4C6-B66E35824D99}" presName="ChildAccent" presStyleLbl="solidFgAcc1" presStyleIdx="6" presStyleCnt="9" custLinFactY="100000" custLinFactNeighborX="-5431" custLinFactNeighborY="138949"/>
      <dgm:spPr/>
    </dgm:pt>
    <dgm:pt modelId="{C3F9F64A-0677-434C-A682-50C1C40F5B7C}" type="pres">
      <dgm:prSet presAssocID="{F6140AF6-48F8-444A-A4C6-B66E35824D99}" presName="Child" presStyleLbl="revTx" presStyleIdx="8" presStyleCnt="12" custLinFactY="32243" custLinFactNeighborX="2122" custLinFactNeighborY="100000">
        <dgm:presLayoutVars>
          <dgm:chMax val="0"/>
          <dgm:chPref val="0"/>
          <dgm:bulletEnabled val="1"/>
        </dgm:presLayoutVars>
      </dgm:prSet>
      <dgm:spPr/>
    </dgm:pt>
    <dgm:pt modelId="{C6DECEDB-AC09-45C6-8460-85D37CC4AB59}" type="pres">
      <dgm:prSet presAssocID="{6AD7AE13-5F05-471A-9BA6-60686580D10A}" presName="root" presStyleCnt="0">
        <dgm:presLayoutVars>
          <dgm:chMax/>
          <dgm:chPref/>
        </dgm:presLayoutVars>
      </dgm:prSet>
      <dgm:spPr/>
    </dgm:pt>
    <dgm:pt modelId="{F2419997-408D-48CA-AA8E-3C2CA12AECC2}" type="pres">
      <dgm:prSet presAssocID="{6AD7AE13-5F05-471A-9BA6-60686580D10A}" presName="rootComposite" presStyleCnt="0">
        <dgm:presLayoutVars/>
      </dgm:prSet>
      <dgm:spPr/>
    </dgm:pt>
    <dgm:pt modelId="{346538AD-E971-444D-9BEF-B4CACB2FABC9}" type="pres">
      <dgm:prSet presAssocID="{6AD7AE13-5F05-471A-9BA6-60686580D10A}" presName="ParentAccent" presStyleLbl="alignNode1" presStyleIdx="2" presStyleCnt="3"/>
      <dgm:spPr/>
    </dgm:pt>
    <dgm:pt modelId="{11B10D92-E557-46C9-BC68-EBED5299604F}" type="pres">
      <dgm:prSet presAssocID="{6AD7AE13-5F05-471A-9BA6-60686580D10A}" presName="ParentSmallAccent" presStyleLbl="fgAcc1" presStyleIdx="2" presStyleCnt="3"/>
      <dgm:spPr/>
    </dgm:pt>
    <dgm:pt modelId="{225A34BB-8C51-4CC7-BDE2-D2FFAE6E2BBC}" type="pres">
      <dgm:prSet presAssocID="{6AD7AE13-5F05-471A-9BA6-60686580D10A}" presName="Parent" presStyleLbl="revTx" presStyleIdx="9" presStyleCnt="12">
        <dgm:presLayoutVars>
          <dgm:chMax/>
          <dgm:chPref val="4"/>
          <dgm:bulletEnabled val="1"/>
        </dgm:presLayoutVars>
      </dgm:prSet>
      <dgm:spPr/>
    </dgm:pt>
    <dgm:pt modelId="{2C0BC451-754B-4DBB-96EC-95D42D8544EE}" type="pres">
      <dgm:prSet presAssocID="{6AD7AE13-5F05-471A-9BA6-60686580D10A}" presName="childShape" presStyleCnt="0">
        <dgm:presLayoutVars>
          <dgm:chMax val="0"/>
          <dgm:chPref val="0"/>
        </dgm:presLayoutVars>
      </dgm:prSet>
      <dgm:spPr/>
    </dgm:pt>
    <dgm:pt modelId="{A97789D1-1FFF-409D-A0F3-B8D9824F63B5}" type="pres">
      <dgm:prSet presAssocID="{FEB148FE-3317-4423-9820-AF96C1E1BD5B}" presName="childComposite" presStyleCnt="0">
        <dgm:presLayoutVars>
          <dgm:chMax val="0"/>
          <dgm:chPref val="0"/>
        </dgm:presLayoutVars>
      </dgm:prSet>
      <dgm:spPr/>
    </dgm:pt>
    <dgm:pt modelId="{38A8A83D-5876-4C3D-BB81-F196DE9EB399}" type="pres">
      <dgm:prSet presAssocID="{FEB148FE-3317-4423-9820-AF96C1E1BD5B}" presName="ChildAccent" presStyleLbl="solidFgAcc1" presStyleIdx="7" presStyleCnt="9" custLinFactNeighborY="-54306"/>
      <dgm:spPr/>
    </dgm:pt>
    <dgm:pt modelId="{6C919349-DEC0-446E-8D8E-625A56585101}" type="pres">
      <dgm:prSet presAssocID="{FEB148FE-3317-4423-9820-AF96C1E1BD5B}" presName="Child" presStyleLbl="revTx" presStyleIdx="10" presStyleCnt="12" custLinFactNeighborX="97" custLinFactNeighborY="-32617">
        <dgm:presLayoutVars>
          <dgm:chMax val="0"/>
          <dgm:chPref val="0"/>
          <dgm:bulletEnabled val="1"/>
        </dgm:presLayoutVars>
      </dgm:prSet>
      <dgm:spPr/>
    </dgm:pt>
    <dgm:pt modelId="{5812BB59-E10E-42C5-89CE-52963063FB41}" type="pres">
      <dgm:prSet presAssocID="{67FC3FA0-2E67-4BCD-9140-B0FDDABB718B}" presName="childComposite" presStyleCnt="0">
        <dgm:presLayoutVars>
          <dgm:chMax val="0"/>
          <dgm:chPref val="0"/>
        </dgm:presLayoutVars>
      </dgm:prSet>
      <dgm:spPr/>
    </dgm:pt>
    <dgm:pt modelId="{47F6D4F9-4F7A-4129-894F-4A5C00296B96}" type="pres">
      <dgm:prSet presAssocID="{67FC3FA0-2E67-4BCD-9140-B0FDDABB718B}" presName="ChildAccent" presStyleLbl="solidFgAcc1" presStyleIdx="8" presStyleCnt="9"/>
      <dgm:spPr/>
    </dgm:pt>
    <dgm:pt modelId="{E1BE2D23-A541-4521-A8D0-32AEAB6C6DF0}" type="pres">
      <dgm:prSet presAssocID="{67FC3FA0-2E67-4BCD-9140-B0FDDABB718B}" presName="Child" presStyleLbl="revTx" presStyleIdx="11" presStyleCnt="12" custLinFactNeighborX="1384" custLinFactNeighborY="11317">
        <dgm:presLayoutVars>
          <dgm:chMax val="0"/>
          <dgm:chPref val="0"/>
          <dgm:bulletEnabled val="1"/>
        </dgm:presLayoutVars>
      </dgm:prSet>
      <dgm:spPr/>
    </dgm:pt>
  </dgm:ptLst>
  <dgm:cxnLst>
    <dgm:cxn modelId="{12F9B60A-47B6-4ACF-9B63-18C38BD8DA12}" type="presOf" srcId="{1620BC7D-148D-423A-95CE-43CB8BE59E04}" destId="{98737009-4870-40D3-9043-33B48A782FD1}" srcOrd="0" destOrd="0" presId="urn:microsoft.com/office/officeart/2008/layout/SquareAccentList"/>
    <dgm:cxn modelId="{0793BB0D-0E02-4B23-A33E-849DEA97C64C}" srcId="{6AD7AE13-5F05-471A-9BA6-60686580D10A}" destId="{FEB148FE-3317-4423-9820-AF96C1E1BD5B}" srcOrd="0" destOrd="0" parTransId="{4CD37639-99FD-458D-92D9-A803979AE3DF}" sibTransId="{8CF6D9F7-DDA2-477B-956F-C4E25C6C9F57}"/>
    <dgm:cxn modelId="{AF77C61B-95E3-4748-9812-435308682636}" type="presOf" srcId="{67FC3FA0-2E67-4BCD-9140-B0FDDABB718B}" destId="{E1BE2D23-A541-4521-A8D0-32AEAB6C6DF0}" srcOrd="0" destOrd="0" presId="urn:microsoft.com/office/officeart/2008/layout/SquareAccentList"/>
    <dgm:cxn modelId="{E3C5E420-AEB1-4BC3-88A4-CEF899A6EFFA}" type="presOf" srcId="{38BFA0AC-6B68-4B0F-B4FA-957F09F9BF90}" destId="{23FAA6F9-0374-42C4-8A2D-660F58FBCA7F}" srcOrd="0" destOrd="0" presId="urn:microsoft.com/office/officeart/2008/layout/SquareAccentList"/>
    <dgm:cxn modelId="{9642242D-33F3-4B20-AD78-48EC9B5FAC0D}" srcId="{8CD9524D-D6AA-4EEA-A641-C5A5FF3A3059}" destId="{31BE5E23-E53E-4F7B-9235-2FD2DBB34B5D}" srcOrd="1" destOrd="0" parTransId="{B3550A37-D4F1-43F6-A2BE-B509DEF871A0}" sibTransId="{A5A4856F-5037-4BA6-A567-60C944AC910E}"/>
    <dgm:cxn modelId="{2E8E2031-7708-4E56-94F8-277E61BF77CE}" srcId="{8CD9524D-D6AA-4EEA-A641-C5A5FF3A3059}" destId="{F6140AF6-48F8-444A-A4C6-B66E35824D99}" srcOrd="2" destOrd="0" parTransId="{3D18A64D-922B-4884-AE0E-2855C4F1C229}" sibTransId="{D1FE8C45-BA9B-4E8E-A095-B3DAD2E4CC15}"/>
    <dgm:cxn modelId="{A8B0E23F-1316-4790-80C2-D70FB50E991E}" srcId="{BA5113DF-8746-4B6A-8416-D0D5345948DF}" destId="{1620BC7D-148D-423A-95CE-43CB8BE59E04}" srcOrd="0" destOrd="0" parTransId="{CE9D552F-CEB1-48F3-8174-4B70BB064AEA}" sibTransId="{D9A972B6-EAE1-403A-AB12-780367B12B1C}"/>
    <dgm:cxn modelId="{A71B4B64-F2CA-446E-94F4-F84606F7A01A}" type="presOf" srcId="{F7F11034-DD3B-41DA-BCBC-87322334CE2F}" destId="{82FAC239-5A6F-40B0-A408-DA0D39D4494D}" srcOrd="0" destOrd="0" presId="urn:microsoft.com/office/officeart/2008/layout/SquareAccentList"/>
    <dgm:cxn modelId="{D9AB336E-9110-473D-8C3F-CB2204F714D3}" srcId="{BA5113DF-8746-4B6A-8416-D0D5345948DF}" destId="{38BFA0AC-6B68-4B0F-B4FA-957F09F9BF90}" srcOrd="2" destOrd="0" parTransId="{891F5124-CCEA-4816-B2E1-4C9A174DE31E}" sibTransId="{AC7F9CEC-841E-428F-9FAE-B71FDF7B0D17}"/>
    <dgm:cxn modelId="{036DDA57-9237-4F58-B7CB-9AB3BACFD7F5}" type="presOf" srcId="{575CCDD2-5DE8-499A-B457-63152278792A}" destId="{1F0FF048-D336-459A-8453-281644B0CDF5}" srcOrd="0" destOrd="0" presId="urn:microsoft.com/office/officeart/2008/layout/SquareAccentList"/>
    <dgm:cxn modelId="{1B670E58-EDD3-43C0-8354-C68F569B1651}" srcId="{8CD9524D-D6AA-4EEA-A641-C5A5FF3A3059}" destId="{F7F11034-DD3B-41DA-BCBC-87322334CE2F}" srcOrd="0" destOrd="0" parTransId="{1F02B9B2-E3BD-4142-ADD8-B8CCB3ABC91B}" sibTransId="{70407412-4B6A-4964-9EEA-451DCC19BAB3}"/>
    <dgm:cxn modelId="{1C440E85-15C9-4AC7-A754-1381AE053DF5}" type="presOf" srcId="{BA5113DF-8746-4B6A-8416-D0D5345948DF}" destId="{86C4FB64-3B1C-4DE7-9D59-149C53855353}" srcOrd="0" destOrd="0" presId="urn:microsoft.com/office/officeart/2008/layout/SquareAccentList"/>
    <dgm:cxn modelId="{89A2309A-79A6-4B88-B830-90F340864BCD}" type="presOf" srcId="{8CD9524D-D6AA-4EEA-A641-C5A5FF3A3059}" destId="{4527F7A3-F20B-4BBD-BC38-15153BDD2477}" srcOrd="0" destOrd="0" presId="urn:microsoft.com/office/officeart/2008/layout/SquareAccentList"/>
    <dgm:cxn modelId="{8F1B609C-BBBC-434C-B181-FF6B1D0C0390}" type="presOf" srcId="{F784A029-2B91-42B8-8E31-36F437A03F65}" destId="{C253A43C-6EDF-47F3-A661-8CC922F1DFCF}" srcOrd="0" destOrd="0" presId="urn:microsoft.com/office/officeart/2008/layout/SquareAccentList"/>
    <dgm:cxn modelId="{5E4A08A1-7344-45F3-8CA5-EE973BEE03D2}" srcId="{F784A029-2B91-42B8-8E31-36F437A03F65}" destId="{6AD7AE13-5F05-471A-9BA6-60686580D10A}" srcOrd="2" destOrd="0" parTransId="{C4F37412-6759-4DFF-9075-024F61833578}" sibTransId="{53C7A5B3-D657-42F4-89F1-469C34D7EA35}"/>
    <dgm:cxn modelId="{E2C08FA3-D595-42C1-86A5-E16F6CCC8259}" type="presOf" srcId="{F6140AF6-48F8-444A-A4C6-B66E35824D99}" destId="{C3F9F64A-0677-434C-A682-50C1C40F5B7C}" srcOrd="0" destOrd="0" presId="urn:microsoft.com/office/officeart/2008/layout/SquareAccentList"/>
    <dgm:cxn modelId="{1983E4B3-5AF9-4A6B-AFCA-45184CE50258}" srcId="{F784A029-2B91-42B8-8E31-36F437A03F65}" destId="{8CD9524D-D6AA-4EEA-A641-C5A5FF3A3059}" srcOrd="1" destOrd="0" parTransId="{33C10ACF-5C81-45AA-B43C-E8024C2DF9FC}" sibTransId="{9CE0EEA7-F4BF-489B-899C-D3BC9F364C36}"/>
    <dgm:cxn modelId="{D8EFA2B4-53DF-4E05-91D7-26FC1FEA429C}" srcId="{F784A029-2B91-42B8-8E31-36F437A03F65}" destId="{BA5113DF-8746-4B6A-8416-D0D5345948DF}" srcOrd="0" destOrd="0" parTransId="{B766B398-6BCE-4D5F-9BD5-C2BC06D25182}" sibTransId="{6E2DAA23-563A-4662-9DB7-1DD893B2CCD7}"/>
    <dgm:cxn modelId="{E80625B9-00D2-49B4-9344-3076B6F21954}" srcId="{BA5113DF-8746-4B6A-8416-D0D5345948DF}" destId="{575CCDD2-5DE8-499A-B457-63152278792A}" srcOrd="1" destOrd="0" parTransId="{731BB8A6-A2B2-44AB-88CA-5129FBBEED1A}" sibTransId="{EBA8E5F1-1C61-481B-94D1-D1C8D6F7F4C9}"/>
    <dgm:cxn modelId="{75D71BC9-0BD0-400C-88DC-82D86535A889}" type="presOf" srcId="{E6E8110C-C79E-41F9-A489-07CBC76B3E4F}" destId="{79F54B78-5756-4090-A938-A61332A7081F}" srcOrd="0" destOrd="0" presId="urn:microsoft.com/office/officeart/2008/layout/SquareAccentList"/>
    <dgm:cxn modelId="{B31C22CF-0DE8-4A29-8B2E-77A678504DA2}" type="presOf" srcId="{FEB148FE-3317-4423-9820-AF96C1E1BD5B}" destId="{6C919349-DEC0-446E-8D8E-625A56585101}" srcOrd="0" destOrd="0" presId="urn:microsoft.com/office/officeart/2008/layout/SquareAccentList"/>
    <dgm:cxn modelId="{893F83D1-9661-4534-818F-4170EE673A91}" srcId="{BA5113DF-8746-4B6A-8416-D0D5345948DF}" destId="{E6E8110C-C79E-41F9-A489-07CBC76B3E4F}" srcOrd="3" destOrd="0" parTransId="{D69CF2D0-B983-4813-B8B5-1E4229C78468}" sibTransId="{FD78A2A2-C282-423E-BED8-9D67D1DE65CB}"/>
    <dgm:cxn modelId="{5BA9AAD4-3056-42F6-BB4D-55E9C0D92E83}" type="presOf" srcId="{6AD7AE13-5F05-471A-9BA6-60686580D10A}" destId="{225A34BB-8C51-4CC7-BDE2-D2FFAE6E2BBC}" srcOrd="0" destOrd="0" presId="urn:microsoft.com/office/officeart/2008/layout/SquareAccentList"/>
    <dgm:cxn modelId="{F95733DE-547B-4508-9FAA-905B870258FC}" type="presOf" srcId="{31BE5E23-E53E-4F7B-9235-2FD2DBB34B5D}" destId="{F3172A5C-D3BB-4963-86AB-4D5FC36E72A1}" srcOrd="0" destOrd="0" presId="urn:microsoft.com/office/officeart/2008/layout/SquareAccentList"/>
    <dgm:cxn modelId="{59E354F4-D891-422E-B1AD-80A5700B58A7}" srcId="{6AD7AE13-5F05-471A-9BA6-60686580D10A}" destId="{67FC3FA0-2E67-4BCD-9140-B0FDDABB718B}" srcOrd="1" destOrd="0" parTransId="{0E1BA1AE-3242-49E6-9EBD-C98632161D7C}" sibTransId="{D5EEE361-A19E-41F5-A059-F7E573F0B83B}"/>
    <dgm:cxn modelId="{33C0F882-8F67-47DB-9891-38E56399473E}" type="presParOf" srcId="{C253A43C-6EDF-47F3-A661-8CC922F1DFCF}" destId="{B0F87DA9-358A-4B7D-96A9-564087B4F56E}" srcOrd="0" destOrd="0" presId="urn:microsoft.com/office/officeart/2008/layout/SquareAccentList"/>
    <dgm:cxn modelId="{5927F713-23C2-40F5-B65C-CD01854DEC3E}" type="presParOf" srcId="{B0F87DA9-358A-4B7D-96A9-564087B4F56E}" destId="{9C677830-D99A-4643-95AF-5A7E5EA971E6}" srcOrd="0" destOrd="0" presId="urn:microsoft.com/office/officeart/2008/layout/SquareAccentList"/>
    <dgm:cxn modelId="{BF8EB229-692B-4ACA-A43F-A469CBAE0EA0}" type="presParOf" srcId="{9C677830-D99A-4643-95AF-5A7E5EA971E6}" destId="{9EB37F5F-ADAC-4580-8D4C-28C713FBE033}" srcOrd="0" destOrd="0" presId="urn:microsoft.com/office/officeart/2008/layout/SquareAccentList"/>
    <dgm:cxn modelId="{0567FDB8-CD3A-4F9C-80D0-737498201B00}" type="presParOf" srcId="{9C677830-D99A-4643-95AF-5A7E5EA971E6}" destId="{8112FD81-2064-4005-85F2-AEF2E9382EB1}" srcOrd="1" destOrd="0" presId="urn:microsoft.com/office/officeart/2008/layout/SquareAccentList"/>
    <dgm:cxn modelId="{FD40F93F-C630-4255-8492-074A9F0C39F9}" type="presParOf" srcId="{9C677830-D99A-4643-95AF-5A7E5EA971E6}" destId="{86C4FB64-3B1C-4DE7-9D59-149C53855353}" srcOrd="2" destOrd="0" presId="urn:microsoft.com/office/officeart/2008/layout/SquareAccentList"/>
    <dgm:cxn modelId="{874BADEB-D8D5-4A01-A168-AFA383B31EE1}" type="presParOf" srcId="{B0F87DA9-358A-4B7D-96A9-564087B4F56E}" destId="{A197E068-B680-417D-AB10-6CDA7C32FAF7}" srcOrd="1" destOrd="0" presId="urn:microsoft.com/office/officeart/2008/layout/SquareAccentList"/>
    <dgm:cxn modelId="{7D4E4509-6A37-4DA1-8507-C5FBB5E01E50}" type="presParOf" srcId="{A197E068-B680-417D-AB10-6CDA7C32FAF7}" destId="{AD5DCB25-B1F7-4F45-9BD2-4B5ABA5D6E8C}" srcOrd="0" destOrd="0" presId="urn:microsoft.com/office/officeart/2008/layout/SquareAccentList"/>
    <dgm:cxn modelId="{26A75B84-EFA0-4801-89A5-77ABCAE21551}" type="presParOf" srcId="{AD5DCB25-B1F7-4F45-9BD2-4B5ABA5D6E8C}" destId="{790B7421-C9A9-46A0-9AD9-AB3C11871286}" srcOrd="0" destOrd="0" presId="urn:microsoft.com/office/officeart/2008/layout/SquareAccentList"/>
    <dgm:cxn modelId="{783C4058-AEB4-4B4C-9482-2DB8F321A4BE}" type="presParOf" srcId="{AD5DCB25-B1F7-4F45-9BD2-4B5ABA5D6E8C}" destId="{98737009-4870-40D3-9043-33B48A782FD1}" srcOrd="1" destOrd="0" presId="urn:microsoft.com/office/officeart/2008/layout/SquareAccentList"/>
    <dgm:cxn modelId="{60F642A1-90EF-4398-9BE8-6C08965F98D7}" type="presParOf" srcId="{A197E068-B680-417D-AB10-6CDA7C32FAF7}" destId="{0615A3DD-638D-4344-96EE-CEA2BFC312BC}" srcOrd="1" destOrd="0" presId="urn:microsoft.com/office/officeart/2008/layout/SquareAccentList"/>
    <dgm:cxn modelId="{22E7EF67-63E9-4397-9CA2-511C3F9F6017}" type="presParOf" srcId="{0615A3DD-638D-4344-96EE-CEA2BFC312BC}" destId="{07B28E59-0440-49D7-9D06-3816D0A6B996}" srcOrd="0" destOrd="0" presId="urn:microsoft.com/office/officeart/2008/layout/SquareAccentList"/>
    <dgm:cxn modelId="{38F75412-6099-4502-A42D-1A1068B655D4}" type="presParOf" srcId="{0615A3DD-638D-4344-96EE-CEA2BFC312BC}" destId="{1F0FF048-D336-459A-8453-281644B0CDF5}" srcOrd="1" destOrd="0" presId="urn:microsoft.com/office/officeart/2008/layout/SquareAccentList"/>
    <dgm:cxn modelId="{9AD84314-C126-4CE1-8892-63F9814F4871}" type="presParOf" srcId="{A197E068-B680-417D-AB10-6CDA7C32FAF7}" destId="{24644EAA-332F-4D5C-A2A4-A4310C149940}" srcOrd="2" destOrd="0" presId="urn:microsoft.com/office/officeart/2008/layout/SquareAccentList"/>
    <dgm:cxn modelId="{F4263102-E6F8-4769-9212-CBF57E92E07C}" type="presParOf" srcId="{24644EAA-332F-4D5C-A2A4-A4310C149940}" destId="{33AEAE40-76CB-4162-B45C-F0F03728FE89}" srcOrd="0" destOrd="0" presId="urn:microsoft.com/office/officeart/2008/layout/SquareAccentList"/>
    <dgm:cxn modelId="{1A191D57-6B55-4A07-BE4C-3D8284991CAC}" type="presParOf" srcId="{24644EAA-332F-4D5C-A2A4-A4310C149940}" destId="{23FAA6F9-0374-42C4-8A2D-660F58FBCA7F}" srcOrd="1" destOrd="0" presId="urn:microsoft.com/office/officeart/2008/layout/SquareAccentList"/>
    <dgm:cxn modelId="{76860C46-F8F0-4D75-B04E-945290A2F330}" type="presParOf" srcId="{A197E068-B680-417D-AB10-6CDA7C32FAF7}" destId="{7E9A5F64-32FD-4829-BB55-27722644BECF}" srcOrd="3" destOrd="0" presId="urn:microsoft.com/office/officeart/2008/layout/SquareAccentList"/>
    <dgm:cxn modelId="{B9F6633D-757C-4324-9568-80ECA23D488B}" type="presParOf" srcId="{7E9A5F64-32FD-4829-BB55-27722644BECF}" destId="{6D242AEC-D81E-4AEE-B567-CF2B3F0448F5}" srcOrd="0" destOrd="0" presId="urn:microsoft.com/office/officeart/2008/layout/SquareAccentList"/>
    <dgm:cxn modelId="{13952715-E2C2-4CAD-B9DB-8EF315E41598}" type="presParOf" srcId="{7E9A5F64-32FD-4829-BB55-27722644BECF}" destId="{79F54B78-5756-4090-A938-A61332A7081F}" srcOrd="1" destOrd="0" presId="urn:microsoft.com/office/officeart/2008/layout/SquareAccentList"/>
    <dgm:cxn modelId="{88749E8F-224C-4FEF-A315-DB89CB3EC48D}" type="presParOf" srcId="{C253A43C-6EDF-47F3-A661-8CC922F1DFCF}" destId="{FA393F82-4499-4060-9B47-9C9A94017BE6}" srcOrd="1" destOrd="0" presId="urn:microsoft.com/office/officeart/2008/layout/SquareAccentList"/>
    <dgm:cxn modelId="{289EE172-CE89-4877-B999-FA71310D3FB3}" type="presParOf" srcId="{FA393F82-4499-4060-9B47-9C9A94017BE6}" destId="{5644979F-E2C5-46A2-AFCA-59D4E17814C0}" srcOrd="0" destOrd="0" presId="urn:microsoft.com/office/officeart/2008/layout/SquareAccentList"/>
    <dgm:cxn modelId="{025A4278-5FE8-471E-A58F-57D3D2DB7D33}" type="presParOf" srcId="{5644979F-E2C5-46A2-AFCA-59D4E17814C0}" destId="{03E7D6C0-8BD2-4B8E-9CDD-ACD989914B64}" srcOrd="0" destOrd="0" presId="urn:microsoft.com/office/officeart/2008/layout/SquareAccentList"/>
    <dgm:cxn modelId="{6CFEA4CF-1CFD-4E56-B1E7-902C078776CC}" type="presParOf" srcId="{5644979F-E2C5-46A2-AFCA-59D4E17814C0}" destId="{309D27AD-3C08-49F4-869A-4C9F5147573A}" srcOrd="1" destOrd="0" presId="urn:microsoft.com/office/officeart/2008/layout/SquareAccentList"/>
    <dgm:cxn modelId="{57E1126C-3E54-433E-99F4-8D6EB21AE851}" type="presParOf" srcId="{5644979F-E2C5-46A2-AFCA-59D4E17814C0}" destId="{4527F7A3-F20B-4BBD-BC38-15153BDD2477}" srcOrd="2" destOrd="0" presId="urn:microsoft.com/office/officeart/2008/layout/SquareAccentList"/>
    <dgm:cxn modelId="{083C5EEB-8989-4D08-BE0C-94A5792D325C}" type="presParOf" srcId="{FA393F82-4499-4060-9B47-9C9A94017BE6}" destId="{300092B9-692F-4B21-BA4F-0AC71E7EF4C4}" srcOrd="1" destOrd="0" presId="urn:microsoft.com/office/officeart/2008/layout/SquareAccentList"/>
    <dgm:cxn modelId="{083677A2-EBD9-430E-BB75-CC681A4F032C}" type="presParOf" srcId="{300092B9-692F-4B21-BA4F-0AC71E7EF4C4}" destId="{A70392BB-B85D-4EFD-BFE3-A44A19418FE2}" srcOrd="0" destOrd="0" presId="urn:microsoft.com/office/officeart/2008/layout/SquareAccentList"/>
    <dgm:cxn modelId="{A26E9B3B-0D30-41FF-BBAB-97BD81C97A1D}" type="presParOf" srcId="{A70392BB-B85D-4EFD-BFE3-A44A19418FE2}" destId="{B8A32BAB-8B58-4F4F-A1A0-34E8273F1CB0}" srcOrd="0" destOrd="0" presId="urn:microsoft.com/office/officeart/2008/layout/SquareAccentList"/>
    <dgm:cxn modelId="{05F22702-E212-4E95-A538-E773781530E7}" type="presParOf" srcId="{A70392BB-B85D-4EFD-BFE3-A44A19418FE2}" destId="{82FAC239-5A6F-40B0-A408-DA0D39D4494D}" srcOrd="1" destOrd="0" presId="urn:microsoft.com/office/officeart/2008/layout/SquareAccentList"/>
    <dgm:cxn modelId="{40FDCCB1-FB21-4D99-BA7B-555813686BAD}" type="presParOf" srcId="{300092B9-692F-4B21-BA4F-0AC71E7EF4C4}" destId="{FB3A4727-89FF-4E48-9BE7-794483EE2BC7}" srcOrd="1" destOrd="0" presId="urn:microsoft.com/office/officeart/2008/layout/SquareAccentList"/>
    <dgm:cxn modelId="{5E6674DF-E7AF-4FEA-8D17-D7252EB799DB}" type="presParOf" srcId="{FB3A4727-89FF-4E48-9BE7-794483EE2BC7}" destId="{8B072535-C2C0-42BC-946E-B4AE2F88B6FB}" srcOrd="0" destOrd="0" presId="urn:microsoft.com/office/officeart/2008/layout/SquareAccentList"/>
    <dgm:cxn modelId="{83A2B37E-F7FF-45F0-9E5D-A02C6B7CD821}" type="presParOf" srcId="{FB3A4727-89FF-4E48-9BE7-794483EE2BC7}" destId="{F3172A5C-D3BB-4963-86AB-4D5FC36E72A1}" srcOrd="1" destOrd="0" presId="urn:microsoft.com/office/officeart/2008/layout/SquareAccentList"/>
    <dgm:cxn modelId="{8ED43791-E254-408C-B99A-6C776015B17A}" type="presParOf" srcId="{300092B9-692F-4B21-BA4F-0AC71E7EF4C4}" destId="{C524F628-78B9-4024-850F-1340FFF6FC59}" srcOrd="2" destOrd="0" presId="urn:microsoft.com/office/officeart/2008/layout/SquareAccentList"/>
    <dgm:cxn modelId="{FFE6C60B-22AF-4262-A042-1D5F619EB119}" type="presParOf" srcId="{C524F628-78B9-4024-850F-1340FFF6FC59}" destId="{A684BEE6-B23B-47FB-8659-209EDC7A03FB}" srcOrd="0" destOrd="0" presId="urn:microsoft.com/office/officeart/2008/layout/SquareAccentList"/>
    <dgm:cxn modelId="{5F9A73AF-81A9-44F4-89E1-1E84E4E79FCD}" type="presParOf" srcId="{C524F628-78B9-4024-850F-1340FFF6FC59}" destId="{C3F9F64A-0677-434C-A682-50C1C40F5B7C}" srcOrd="1" destOrd="0" presId="urn:microsoft.com/office/officeart/2008/layout/SquareAccentList"/>
    <dgm:cxn modelId="{F7A42032-DE0C-4E51-96AD-28BFDEC3F057}" type="presParOf" srcId="{C253A43C-6EDF-47F3-A661-8CC922F1DFCF}" destId="{C6DECEDB-AC09-45C6-8460-85D37CC4AB59}" srcOrd="2" destOrd="0" presId="urn:microsoft.com/office/officeart/2008/layout/SquareAccentList"/>
    <dgm:cxn modelId="{8A21337A-D352-4B03-A2EC-571391DDA4E3}" type="presParOf" srcId="{C6DECEDB-AC09-45C6-8460-85D37CC4AB59}" destId="{F2419997-408D-48CA-AA8E-3C2CA12AECC2}" srcOrd="0" destOrd="0" presId="urn:microsoft.com/office/officeart/2008/layout/SquareAccentList"/>
    <dgm:cxn modelId="{8A52CBF6-78B5-443F-8574-EDE48AC11175}" type="presParOf" srcId="{F2419997-408D-48CA-AA8E-3C2CA12AECC2}" destId="{346538AD-E971-444D-9BEF-B4CACB2FABC9}" srcOrd="0" destOrd="0" presId="urn:microsoft.com/office/officeart/2008/layout/SquareAccentList"/>
    <dgm:cxn modelId="{7B31510E-CFA3-41CB-9C07-C4383DA44351}" type="presParOf" srcId="{F2419997-408D-48CA-AA8E-3C2CA12AECC2}" destId="{11B10D92-E557-46C9-BC68-EBED5299604F}" srcOrd="1" destOrd="0" presId="urn:microsoft.com/office/officeart/2008/layout/SquareAccentList"/>
    <dgm:cxn modelId="{DDE655AA-BB69-422D-90B6-84B582BCCA12}" type="presParOf" srcId="{F2419997-408D-48CA-AA8E-3C2CA12AECC2}" destId="{225A34BB-8C51-4CC7-BDE2-D2FFAE6E2BBC}" srcOrd="2" destOrd="0" presId="urn:microsoft.com/office/officeart/2008/layout/SquareAccentList"/>
    <dgm:cxn modelId="{DA4F5445-F7AB-4AAA-9F48-4F56EA86DB04}" type="presParOf" srcId="{C6DECEDB-AC09-45C6-8460-85D37CC4AB59}" destId="{2C0BC451-754B-4DBB-96EC-95D42D8544EE}" srcOrd="1" destOrd="0" presId="urn:microsoft.com/office/officeart/2008/layout/SquareAccentList"/>
    <dgm:cxn modelId="{B449DD6D-E740-418A-A41A-973297F904E3}" type="presParOf" srcId="{2C0BC451-754B-4DBB-96EC-95D42D8544EE}" destId="{A97789D1-1FFF-409D-A0F3-B8D9824F63B5}" srcOrd="0" destOrd="0" presId="urn:microsoft.com/office/officeart/2008/layout/SquareAccentList"/>
    <dgm:cxn modelId="{33FB193C-CA78-4688-8DB8-07D5E32E516F}" type="presParOf" srcId="{A97789D1-1FFF-409D-A0F3-B8D9824F63B5}" destId="{38A8A83D-5876-4C3D-BB81-F196DE9EB399}" srcOrd="0" destOrd="0" presId="urn:microsoft.com/office/officeart/2008/layout/SquareAccentList"/>
    <dgm:cxn modelId="{D0937B92-BECD-491D-8E40-EC92240A6ED5}" type="presParOf" srcId="{A97789D1-1FFF-409D-A0F3-B8D9824F63B5}" destId="{6C919349-DEC0-446E-8D8E-625A56585101}" srcOrd="1" destOrd="0" presId="urn:microsoft.com/office/officeart/2008/layout/SquareAccentList"/>
    <dgm:cxn modelId="{F1455DC2-3FAF-4992-8B84-9E44663FB93C}" type="presParOf" srcId="{2C0BC451-754B-4DBB-96EC-95D42D8544EE}" destId="{5812BB59-E10E-42C5-89CE-52963063FB41}" srcOrd="1" destOrd="0" presId="urn:microsoft.com/office/officeart/2008/layout/SquareAccentList"/>
    <dgm:cxn modelId="{C15E52C6-AC12-4E61-A49B-5B117A5CC9D6}" type="presParOf" srcId="{5812BB59-E10E-42C5-89CE-52963063FB41}" destId="{47F6D4F9-4F7A-4129-894F-4A5C00296B96}" srcOrd="0" destOrd="0" presId="urn:microsoft.com/office/officeart/2008/layout/SquareAccentList"/>
    <dgm:cxn modelId="{EB2255DE-D629-4D5F-B2E0-A1A125DD4CAE}" type="presParOf" srcId="{5812BB59-E10E-42C5-89CE-52963063FB41}" destId="{E1BE2D23-A541-4521-A8D0-32AEAB6C6DF0}"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7B2713-8A4C-4056-ADF1-E2DBBDA84545}"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MY"/>
        </a:p>
      </dgm:t>
    </dgm:pt>
    <dgm:pt modelId="{A9E0F01E-3364-4808-950C-553542AB1615}">
      <dgm:prSet phldrT="[Text]"/>
      <dgm:spPr/>
      <dgm:t>
        <a:bodyPr/>
        <a:lstStyle/>
        <a:p>
          <a:r>
            <a:rPr lang="en-US" dirty="0"/>
            <a:t>Procurement Department </a:t>
          </a:r>
          <a:endParaRPr lang="en-MY" dirty="0"/>
        </a:p>
      </dgm:t>
    </dgm:pt>
    <dgm:pt modelId="{A4F54592-9C89-4501-8C45-4583C539FA92}" type="parTrans" cxnId="{6AD38B9E-4047-4A7C-9ABD-641E634704E2}">
      <dgm:prSet/>
      <dgm:spPr/>
      <dgm:t>
        <a:bodyPr/>
        <a:lstStyle/>
        <a:p>
          <a:endParaRPr lang="en-MY"/>
        </a:p>
      </dgm:t>
    </dgm:pt>
    <dgm:pt modelId="{16AA1F0A-95F0-43F8-9BC5-FEA0B88E5E4D}" type="sibTrans" cxnId="{6AD38B9E-4047-4A7C-9ABD-641E634704E2}">
      <dgm:prSet/>
      <dgm:spPr/>
      <dgm:t>
        <a:bodyPr/>
        <a:lstStyle/>
        <a:p>
          <a:endParaRPr lang="en-MY"/>
        </a:p>
      </dgm:t>
    </dgm:pt>
    <dgm:pt modelId="{5E982BBE-FB87-47B6-8B6A-784BAA43DA6F}">
      <dgm:prSet phldrT="[Text]"/>
      <dgm:spPr/>
      <dgm:t>
        <a:bodyPr/>
        <a:lstStyle/>
        <a:p>
          <a:pPr>
            <a:lnSpc>
              <a:spcPct val="150000"/>
            </a:lnSpc>
          </a:pPr>
          <a:r>
            <a:rPr lang="en-US" dirty="0" err="1"/>
            <a:t>Transpetro</a:t>
          </a:r>
          <a:r>
            <a:rPr lang="en-US" dirty="0"/>
            <a:t> </a:t>
          </a:r>
          <a:r>
            <a:rPr lang="en-US" dirty="0" err="1"/>
            <a:t>Sdn</a:t>
          </a:r>
          <a:r>
            <a:rPr lang="en-US" dirty="0"/>
            <a:t> </a:t>
          </a:r>
          <a:r>
            <a:rPr lang="en-US" dirty="0" err="1"/>
            <a:t>Bhd</a:t>
          </a:r>
          <a:r>
            <a:rPr lang="en-US" dirty="0"/>
            <a:t>, Johor Bahru</a:t>
          </a:r>
          <a:endParaRPr lang="en-MY" dirty="0"/>
        </a:p>
      </dgm:t>
    </dgm:pt>
    <dgm:pt modelId="{BDC0FE4F-4859-44AC-95CB-11248B419483}" type="parTrans" cxnId="{B3B52C37-2D62-4D1E-BB0D-DBB1E050424C}">
      <dgm:prSet/>
      <dgm:spPr/>
      <dgm:t>
        <a:bodyPr/>
        <a:lstStyle/>
        <a:p>
          <a:endParaRPr lang="en-MY"/>
        </a:p>
      </dgm:t>
    </dgm:pt>
    <dgm:pt modelId="{025894FE-69D6-452F-99DC-C9275D0B2176}" type="sibTrans" cxnId="{B3B52C37-2D62-4D1E-BB0D-DBB1E050424C}">
      <dgm:prSet/>
      <dgm:spPr/>
      <dgm:t>
        <a:bodyPr/>
        <a:lstStyle/>
        <a:p>
          <a:endParaRPr lang="en-MY"/>
        </a:p>
      </dgm:t>
    </dgm:pt>
    <dgm:pt modelId="{4EBCA155-30FC-4AC2-A0B2-1CB85861FF14}">
      <dgm:prSet phldrT="[Text]"/>
      <dgm:spPr/>
      <dgm:t>
        <a:bodyPr/>
        <a:lstStyle/>
        <a:p>
          <a:r>
            <a:rPr lang="en-US" baseline="0" dirty="0"/>
            <a:t>Rank the contractor selection</a:t>
          </a:r>
          <a:endParaRPr lang="en-MY" dirty="0"/>
        </a:p>
      </dgm:t>
    </dgm:pt>
    <dgm:pt modelId="{56E606AF-954C-40F2-BCB1-C8346680BE5C}" type="parTrans" cxnId="{FD7E9959-41E6-4D38-BB83-E8982B3BA9F5}">
      <dgm:prSet/>
      <dgm:spPr/>
      <dgm:t>
        <a:bodyPr/>
        <a:lstStyle/>
        <a:p>
          <a:endParaRPr lang="en-MY"/>
        </a:p>
      </dgm:t>
    </dgm:pt>
    <dgm:pt modelId="{82302DD9-C70B-4416-B502-E69BCDDE8259}" type="sibTrans" cxnId="{FD7E9959-41E6-4D38-BB83-E8982B3BA9F5}">
      <dgm:prSet/>
      <dgm:spPr/>
      <dgm:t>
        <a:bodyPr/>
        <a:lstStyle/>
        <a:p>
          <a:endParaRPr lang="en-MY"/>
        </a:p>
      </dgm:t>
    </dgm:pt>
    <dgm:pt modelId="{6F73703C-8CAE-483A-BAF3-092E3AB663AB}">
      <dgm:prSet phldrT="[Text]"/>
      <dgm:spPr/>
      <dgm:t>
        <a:bodyPr/>
        <a:lstStyle/>
        <a:p>
          <a:r>
            <a:rPr lang="en-US" dirty="0"/>
            <a:t>Rank the</a:t>
          </a:r>
          <a:r>
            <a:rPr lang="en-US" baseline="0" dirty="0"/>
            <a:t> contractor using Fuzzy AHP and TOPSIS</a:t>
          </a:r>
          <a:endParaRPr lang="en-MY" dirty="0"/>
        </a:p>
      </dgm:t>
    </dgm:pt>
    <dgm:pt modelId="{693F013F-A16A-4A49-9910-DBED87F441CE}" type="parTrans" cxnId="{172D7069-9863-4929-8C7D-C37C6611D032}">
      <dgm:prSet/>
      <dgm:spPr/>
      <dgm:t>
        <a:bodyPr/>
        <a:lstStyle/>
        <a:p>
          <a:endParaRPr lang="en-MY"/>
        </a:p>
      </dgm:t>
    </dgm:pt>
    <dgm:pt modelId="{D680E0AD-3A39-4F96-A8A1-82E9A3321669}" type="sibTrans" cxnId="{172D7069-9863-4929-8C7D-C37C6611D032}">
      <dgm:prSet/>
      <dgm:spPr/>
      <dgm:t>
        <a:bodyPr/>
        <a:lstStyle/>
        <a:p>
          <a:endParaRPr lang="en-MY"/>
        </a:p>
      </dgm:t>
    </dgm:pt>
    <dgm:pt modelId="{6C5C0E26-4792-48A7-B531-6C53ADF76052}">
      <dgm:prSet phldrT="[Text]"/>
      <dgm:spPr/>
      <dgm:t>
        <a:bodyPr/>
        <a:lstStyle/>
        <a:p>
          <a:pPr>
            <a:lnSpc>
              <a:spcPct val="150000"/>
            </a:lnSpc>
          </a:pPr>
          <a:r>
            <a:rPr lang="en-US" dirty="0"/>
            <a:t>Fuzzy</a:t>
          </a:r>
          <a:r>
            <a:rPr lang="en-US" baseline="0" dirty="0"/>
            <a:t> AHP: obtain weights of the evaluation criteria</a:t>
          </a:r>
          <a:endParaRPr lang="en-MY" dirty="0"/>
        </a:p>
      </dgm:t>
    </dgm:pt>
    <dgm:pt modelId="{3C5A8990-12C0-423C-A23C-71841198B5F7}" type="parTrans" cxnId="{4DBF679A-1AF5-44B2-BD83-FFFF46E1CBC5}">
      <dgm:prSet/>
      <dgm:spPr/>
      <dgm:t>
        <a:bodyPr/>
        <a:lstStyle/>
        <a:p>
          <a:endParaRPr lang="en-MY"/>
        </a:p>
      </dgm:t>
    </dgm:pt>
    <dgm:pt modelId="{71BE3DB3-C36F-4E15-8B82-30AE6315F8C2}" type="sibTrans" cxnId="{4DBF679A-1AF5-44B2-BD83-FFFF46E1CBC5}">
      <dgm:prSet/>
      <dgm:spPr/>
      <dgm:t>
        <a:bodyPr/>
        <a:lstStyle/>
        <a:p>
          <a:endParaRPr lang="en-MY"/>
        </a:p>
      </dgm:t>
    </dgm:pt>
    <dgm:pt modelId="{BE5D1F57-AB62-4429-8C5F-A0AD1BB10D19}">
      <dgm:prSet phldrT="[Text]"/>
      <dgm:spPr/>
      <dgm:t>
        <a:bodyPr/>
        <a:lstStyle/>
        <a:p>
          <a:pPr>
            <a:lnSpc>
              <a:spcPct val="150000"/>
            </a:lnSpc>
          </a:pPr>
          <a:r>
            <a:rPr lang="en-US" dirty="0"/>
            <a:t>TOPSIS: ranking the selected contractor </a:t>
          </a:r>
          <a:endParaRPr lang="en-MY" dirty="0"/>
        </a:p>
      </dgm:t>
    </dgm:pt>
    <dgm:pt modelId="{48657755-C717-4522-9B43-BFE0C49076D9}" type="parTrans" cxnId="{1C3D5609-031D-4EA1-97E0-033DF3B7FAC3}">
      <dgm:prSet/>
      <dgm:spPr/>
      <dgm:t>
        <a:bodyPr/>
        <a:lstStyle/>
        <a:p>
          <a:endParaRPr lang="en-MY"/>
        </a:p>
      </dgm:t>
    </dgm:pt>
    <dgm:pt modelId="{2B952499-8334-4F92-8928-E427A238D016}" type="sibTrans" cxnId="{1C3D5609-031D-4EA1-97E0-033DF3B7FAC3}">
      <dgm:prSet/>
      <dgm:spPr/>
      <dgm:t>
        <a:bodyPr/>
        <a:lstStyle/>
        <a:p>
          <a:endParaRPr lang="en-MY"/>
        </a:p>
      </dgm:t>
    </dgm:pt>
    <dgm:pt modelId="{47A1C198-4D92-49C7-BCB7-08D511A3E614}">
      <dgm:prSet phldrT="[Text]"/>
      <dgm:spPr/>
      <dgm:t>
        <a:bodyPr/>
        <a:lstStyle/>
        <a:p>
          <a:pPr algn="just">
            <a:lnSpc>
              <a:spcPct val="150000"/>
            </a:lnSpc>
          </a:pPr>
          <a:r>
            <a:rPr lang="en-US" dirty="0"/>
            <a:t>That have</a:t>
          </a:r>
          <a:r>
            <a:rPr lang="en-US" baseline="0" dirty="0"/>
            <a:t> been chosen by the procurement department</a:t>
          </a:r>
          <a:endParaRPr lang="en-MY" dirty="0"/>
        </a:p>
      </dgm:t>
    </dgm:pt>
    <dgm:pt modelId="{66A707BF-0D3E-4B34-B671-1B0999D7DC63}" type="parTrans" cxnId="{3668D15B-0462-48CF-9AEA-10065C401F78}">
      <dgm:prSet/>
      <dgm:spPr/>
      <dgm:t>
        <a:bodyPr/>
        <a:lstStyle/>
        <a:p>
          <a:endParaRPr lang="en-MY"/>
        </a:p>
      </dgm:t>
    </dgm:pt>
    <dgm:pt modelId="{CC11D686-4DE7-47E6-8A55-4DD8E7885517}" type="sibTrans" cxnId="{3668D15B-0462-48CF-9AEA-10065C401F78}">
      <dgm:prSet/>
      <dgm:spPr/>
      <dgm:t>
        <a:bodyPr/>
        <a:lstStyle/>
        <a:p>
          <a:endParaRPr lang="en-MY"/>
        </a:p>
      </dgm:t>
    </dgm:pt>
    <dgm:pt modelId="{BE5B04D5-9EB8-4DE9-AF0F-85C96741653A}">
      <dgm:prSet phldrT="[Text]"/>
      <dgm:spPr/>
      <dgm:t>
        <a:bodyPr/>
        <a:lstStyle/>
        <a:p>
          <a:pPr algn="just">
            <a:lnSpc>
              <a:spcPct val="150000"/>
            </a:lnSpc>
          </a:pPr>
          <a:r>
            <a:rPr lang="en-US" dirty="0"/>
            <a:t>Criteria</a:t>
          </a:r>
          <a:r>
            <a:rPr lang="en-US" baseline="0" dirty="0"/>
            <a:t> will be used cost, time and quality and past performance  </a:t>
          </a:r>
          <a:endParaRPr lang="en-MY" dirty="0"/>
        </a:p>
      </dgm:t>
    </dgm:pt>
    <dgm:pt modelId="{BC3E56C9-D6A2-4627-88CB-A4D508F0E8BB}" type="parTrans" cxnId="{9AE3DBAB-36A4-40F2-BC45-476DE9E5FA67}">
      <dgm:prSet/>
      <dgm:spPr/>
      <dgm:t>
        <a:bodyPr/>
        <a:lstStyle/>
        <a:p>
          <a:endParaRPr lang="en-MY"/>
        </a:p>
      </dgm:t>
    </dgm:pt>
    <dgm:pt modelId="{06C1ED7B-03BD-4241-878B-DC154601CB8E}" type="sibTrans" cxnId="{9AE3DBAB-36A4-40F2-BC45-476DE9E5FA67}">
      <dgm:prSet/>
      <dgm:spPr/>
      <dgm:t>
        <a:bodyPr/>
        <a:lstStyle/>
        <a:p>
          <a:endParaRPr lang="en-MY"/>
        </a:p>
      </dgm:t>
    </dgm:pt>
    <dgm:pt modelId="{930D6B87-85FA-4B50-BD5F-2EF60D62DAB3}" type="pres">
      <dgm:prSet presAssocID="{497B2713-8A4C-4056-ADF1-E2DBBDA84545}" presName="Name0" presStyleCnt="0">
        <dgm:presLayoutVars>
          <dgm:dir/>
          <dgm:animLvl val="lvl"/>
          <dgm:resizeHandles val="exact"/>
        </dgm:presLayoutVars>
      </dgm:prSet>
      <dgm:spPr/>
    </dgm:pt>
    <dgm:pt modelId="{5C5A4811-D2E3-4299-835E-2564E5ECBD1D}" type="pres">
      <dgm:prSet presAssocID="{A9E0F01E-3364-4808-950C-553542AB1615}" presName="composite" presStyleCnt="0"/>
      <dgm:spPr/>
    </dgm:pt>
    <dgm:pt modelId="{8CC28274-09D5-4C9A-BC36-AA3396D91474}" type="pres">
      <dgm:prSet presAssocID="{A9E0F01E-3364-4808-950C-553542AB1615}" presName="parTx" presStyleLbl="alignNode1" presStyleIdx="0" presStyleCnt="3" custLinFactNeighborX="-12764" custLinFactNeighborY="5725">
        <dgm:presLayoutVars>
          <dgm:chMax val="0"/>
          <dgm:chPref val="0"/>
          <dgm:bulletEnabled val="1"/>
        </dgm:presLayoutVars>
      </dgm:prSet>
      <dgm:spPr/>
    </dgm:pt>
    <dgm:pt modelId="{7E50C7BB-34EE-44FC-AD9F-D7E4C1949430}" type="pres">
      <dgm:prSet presAssocID="{A9E0F01E-3364-4808-950C-553542AB1615}" presName="desTx" presStyleLbl="alignAccFollowNode1" presStyleIdx="0" presStyleCnt="3">
        <dgm:presLayoutVars>
          <dgm:bulletEnabled val="1"/>
        </dgm:presLayoutVars>
      </dgm:prSet>
      <dgm:spPr/>
    </dgm:pt>
    <dgm:pt modelId="{2744CF9A-B909-45C4-BE43-FDDBE1A19FEA}" type="pres">
      <dgm:prSet presAssocID="{16AA1F0A-95F0-43F8-9BC5-FEA0B88E5E4D}" presName="space" presStyleCnt="0"/>
      <dgm:spPr/>
    </dgm:pt>
    <dgm:pt modelId="{2BE51673-4F1B-4296-A265-B6F23192CB64}" type="pres">
      <dgm:prSet presAssocID="{4EBCA155-30FC-4AC2-A0B2-1CB85861FF14}" presName="composite" presStyleCnt="0"/>
      <dgm:spPr/>
    </dgm:pt>
    <dgm:pt modelId="{6AEEB1FE-570C-42DA-8293-404ED137E6C2}" type="pres">
      <dgm:prSet presAssocID="{4EBCA155-30FC-4AC2-A0B2-1CB85861FF14}" presName="parTx" presStyleLbl="alignNode1" presStyleIdx="1" presStyleCnt="3" custLinFactNeighborY="5672">
        <dgm:presLayoutVars>
          <dgm:chMax val="0"/>
          <dgm:chPref val="0"/>
          <dgm:bulletEnabled val="1"/>
        </dgm:presLayoutVars>
      </dgm:prSet>
      <dgm:spPr/>
    </dgm:pt>
    <dgm:pt modelId="{803EA6E4-7831-4B2A-8E71-3D7B8B08FAFE}" type="pres">
      <dgm:prSet presAssocID="{4EBCA155-30FC-4AC2-A0B2-1CB85861FF14}" presName="desTx" presStyleLbl="alignAccFollowNode1" presStyleIdx="1" presStyleCnt="3">
        <dgm:presLayoutVars>
          <dgm:bulletEnabled val="1"/>
        </dgm:presLayoutVars>
      </dgm:prSet>
      <dgm:spPr/>
    </dgm:pt>
    <dgm:pt modelId="{95FC6D3E-A54F-4B76-9A38-78247970CEBD}" type="pres">
      <dgm:prSet presAssocID="{82302DD9-C70B-4416-B502-E69BCDDE8259}" presName="space" presStyleCnt="0"/>
      <dgm:spPr/>
    </dgm:pt>
    <dgm:pt modelId="{53E5B54C-53B8-473A-8512-D1AF2403AF2C}" type="pres">
      <dgm:prSet presAssocID="{6F73703C-8CAE-483A-BAF3-092E3AB663AB}" presName="composite" presStyleCnt="0"/>
      <dgm:spPr/>
    </dgm:pt>
    <dgm:pt modelId="{9C918F31-3C44-4438-87FE-B72AD430733C}" type="pres">
      <dgm:prSet presAssocID="{6F73703C-8CAE-483A-BAF3-092E3AB663AB}" presName="parTx" presStyleLbl="alignNode1" presStyleIdx="2" presStyleCnt="3">
        <dgm:presLayoutVars>
          <dgm:chMax val="0"/>
          <dgm:chPref val="0"/>
          <dgm:bulletEnabled val="1"/>
        </dgm:presLayoutVars>
      </dgm:prSet>
      <dgm:spPr/>
    </dgm:pt>
    <dgm:pt modelId="{55202AC0-1828-411A-8C99-8CB3B74C6288}" type="pres">
      <dgm:prSet presAssocID="{6F73703C-8CAE-483A-BAF3-092E3AB663AB}" presName="desTx" presStyleLbl="alignAccFollowNode1" presStyleIdx="2" presStyleCnt="3">
        <dgm:presLayoutVars>
          <dgm:bulletEnabled val="1"/>
        </dgm:presLayoutVars>
      </dgm:prSet>
      <dgm:spPr/>
    </dgm:pt>
  </dgm:ptLst>
  <dgm:cxnLst>
    <dgm:cxn modelId="{1C3D5609-031D-4EA1-97E0-033DF3B7FAC3}" srcId="{6F73703C-8CAE-483A-BAF3-092E3AB663AB}" destId="{BE5D1F57-AB62-4429-8C5F-A0AD1BB10D19}" srcOrd="1" destOrd="0" parTransId="{48657755-C717-4522-9B43-BFE0C49076D9}" sibTransId="{2B952499-8334-4F92-8928-E427A238D016}"/>
    <dgm:cxn modelId="{246B0D1D-4E0B-4EDE-98B5-7FD5EBF820DE}" type="presOf" srcId="{5E982BBE-FB87-47B6-8B6A-784BAA43DA6F}" destId="{7E50C7BB-34EE-44FC-AD9F-D7E4C1949430}" srcOrd="0" destOrd="0" presId="urn:microsoft.com/office/officeart/2005/8/layout/hList1"/>
    <dgm:cxn modelId="{B3B52C37-2D62-4D1E-BB0D-DBB1E050424C}" srcId="{A9E0F01E-3364-4808-950C-553542AB1615}" destId="{5E982BBE-FB87-47B6-8B6A-784BAA43DA6F}" srcOrd="0" destOrd="0" parTransId="{BDC0FE4F-4859-44AC-95CB-11248B419483}" sibTransId="{025894FE-69D6-452F-99DC-C9275D0B2176}"/>
    <dgm:cxn modelId="{499F713D-AC2F-447D-BB3B-59C253BB7D92}" type="presOf" srcId="{6C5C0E26-4792-48A7-B531-6C53ADF76052}" destId="{55202AC0-1828-411A-8C99-8CB3B74C6288}" srcOrd="0" destOrd="0" presId="urn:microsoft.com/office/officeart/2005/8/layout/hList1"/>
    <dgm:cxn modelId="{3668D15B-0462-48CF-9AEA-10065C401F78}" srcId="{4EBCA155-30FC-4AC2-A0B2-1CB85861FF14}" destId="{47A1C198-4D92-49C7-BCB7-08D511A3E614}" srcOrd="0" destOrd="0" parTransId="{66A707BF-0D3E-4B34-B671-1B0999D7DC63}" sibTransId="{CC11D686-4DE7-47E6-8A55-4DD8E7885517}"/>
    <dgm:cxn modelId="{172D7069-9863-4929-8C7D-C37C6611D032}" srcId="{497B2713-8A4C-4056-ADF1-E2DBBDA84545}" destId="{6F73703C-8CAE-483A-BAF3-092E3AB663AB}" srcOrd="2" destOrd="0" parTransId="{693F013F-A16A-4A49-9910-DBED87F441CE}" sibTransId="{D680E0AD-3A39-4F96-A8A1-82E9A3321669}"/>
    <dgm:cxn modelId="{4910E957-75DD-4D2C-86E5-63C0D8E006E4}" type="presOf" srcId="{47A1C198-4D92-49C7-BCB7-08D511A3E614}" destId="{803EA6E4-7831-4B2A-8E71-3D7B8B08FAFE}" srcOrd="0" destOrd="0" presId="urn:microsoft.com/office/officeart/2005/8/layout/hList1"/>
    <dgm:cxn modelId="{FD7E9959-41E6-4D38-BB83-E8982B3BA9F5}" srcId="{497B2713-8A4C-4056-ADF1-E2DBBDA84545}" destId="{4EBCA155-30FC-4AC2-A0B2-1CB85861FF14}" srcOrd="1" destOrd="0" parTransId="{56E606AF-954C-40F2-BCB1-C8346680BE5C}" sibTransId="{82302DD9-C70B-4416-B502-E69BCDDE8259}"/>
    <dgm:cxn modelId="{4DBF679A-1AF5-44B2-BD83-FFFF46E1CBC5}" srcId="{6F73703C-8CAE-483A-BAF3-092E3AB663AB}" destId="{6C5C0E26-4792-48A7-B531-6C53ADF76052}" srcOrd="0" destOrd="0" parTransId="{3C5A8990-12C0-423C-A23C-71841198B5F7}" sibTransId="{71BE3DB3-C36F-4E15-8B82-30AE6315F8C2}"/>
    <dgm:cxn modelId="{5B19749C-33AC-4797-AC3E-0855EBD32367}" type="presOf" srcId="{6F73703C-8CAE-483A-BAF3-092E3AB663AB}" destId="{9C918F31-3C44-4438-87FE-B72AD430733C}" srcOrd="0" destOrd="0" presId="urn:microsoft.com/office/officeart/2005/8/layout/hList1"/>
    <dgm:cxn modelId="{6AD38B9E-4047-4A7C-9ABD-641E634704E2}" srcId="{497B2713-8A4C-4056-ADF1-E2DBBDA84545}" destId="{A9E0F01E-3364-4808-950C-553542AB1615}" srcOrd="0" destOrd="0" parTransId="{A4F54592-9C89-4501-8C45-4583C539FA92}" sibTransId="{16AA1F0A-95F0-43F8-9BC5-FEA0B88E5E4D}"/>
    <dgm:cxn modelId="{9AE3DBAB-36A4-40F2-BC45-476DE9E5FA67}" srcId="{4EBCA155-30FC-4AC2-A0B2-1CB85861FF14}" destId="{BE5B04D5-9EB8-4DE9-AF0F-85C96741653A}" srcOrd="1" destOrd="0" parTransId="{BC3E56C9-D6A2-4627-88CB-A4D508F0E8BB}" sibTransId="{06C1ED7B-03BD-4241-878B-DC154601CB8E}"/>
    <dgm:cxn modelId="{AC74D6C5-0B7A-4E4E-9DE9-E30172401664}" type="presOf" srcId="{BE5B04D5-9EB8-4DE9-AF0F-85C96741653A}" destId="{803EA6E4-7831-4B2A-8E71-3D7B8B08FAFE}" srcOrd="0" destOrd="1" presId="urn:microsoft.com/office/officeart/2005/8/layout/hList1"/>
    <dgm:cxn modelId="{58086AD3-EDC1-477C-A288-2F91681BFA7D}" type="presOf" srcId="{4EBCA155-30FC-4AC2-A0B2-1CB85861FF14}" destId="{6AEEB1FE-570C-42DA-8293-404ED137E6C2}" srcOrd="0" destOrd="0" presId="urn:microsoft.com/office/officeart/2005/8/layout/hList1"/>
    <dgm:cxn modelId="{EC0B6ED6-B46F-4991-82DA-2F10E8BB1ED5}" type="presOf" srcId="{A9E0F01E-3364-4808-950C-553542AB1615}" destId="{8CC28274-09D5-4C9A-BC36-AA3396D91474}" srcOrd="0" destOrd="0" presId="urn:microsoft.com/office/officeart/2005/8/layout/hList1"/>
    <dgm:cxn modelId="{132F7FD6-62CA-4B3A-9F45-A6FCB1D21117}" type="presOf" srcId="{BE5D1F57-AB62-4429-8C5F-A0AD1BB10D19}" destId="{55202AC0-1828-411A-8C99-8CB3B74C6288}" srcOrd="0" destOrd="1" presId="urn:microsoft.com/office/officeart/2005/8/layout/hList1"/>
    <dgm:cxn modelId="{D3C599DE-7CC9-483D-9725-C08FAA79FB9C}" type="presOf" srcId="{497B2713-8A4C-4056-ADF1-E2DBBDA84545}" destId="{930D6B87-85FA-4B50-BD5F-2EF60D62DAB3}" srcOrd="0" destOrd="0" presId="urn:microsoft.com/office/officeart/2005/8/layout/hList1"/>
    <dgm:cxn modelId="{AF386E81-AE59-49E8-8B3D-952840180355}" type="presParOf" srcId="{930D6B87-85FA-4B50-BD5F-2EF60D62DAB3}" destId="{5C5A4811-D2E3-4299-835E-2564E5ECBD1D}" srcOrd="0" destOrd="0" presId="urn:microsoft.com/office/officeart/2005/8/layout/hList1"/>
    <dgm:cxn modelId="{2982561B-3EB4-408F-9C11-E14373E7680F}" type="presParOf" srcId="{5C5A4811-D2E3-4299-835E-2564E5ECBD1D}" destId="{8CC28274-09D5-4C9A-BC36-AA3396D91474}" srcOrd="0" destOrd="0" presId="urn:microsoft.com/office/officeart/2005/8/layout/hList1"/>
    <dgm:cxn modelId="{D9CC2E1D-8829-40BD-9BB9-9EF10460B114}" type="presParOf" srcId="{5C5A4811-D2E3-4299-835E-2564E5ECBD1D}" destId="{7E50C7BB-34EE-44FC-AD9F-D7E4C1949430}" srcOrd="1" destOrd="0" presId="urn:microsoft.com/office/officeart/2005/8/layout/hList1"/>
    <dgm:cxn modelId="{45AFB1C3-5378-4CA3-8BDC-202D8A578BD6}" type="presParOf" srcId="{930D6B87-85FA-4B50-BD5F-2EF60D62DAB3}" destId="{2744CF9A-B909-45C4-BE43-FDDBE1A19FEA}" srcOrd="1" destOrd="0" presId="urn:microsoft.com/office/officeart/2005/8/layout/hList1"/>
    <dgm:cxn modelId="{A8128350-FF69-4325-B9D9-382CC4A88FA9}" type="presParOf" srcId="{930D6B87-85FA-4B50-BD5F-2EF60D62DAB3}" destId="{2BE51673-4F1B-4296-A265-B6F23192CB64}" srcOrd="2" destOrd="0" presId="urn:microsoft.com/office/officeart/2005/8/layout/hList1"/>
    <dgm:cxn modelId="{49E09251-5C7D-48CA-A25C-440852EDAA19}" type="presParOf" srcId="{2BE51673-4F1B-4296-A265-B6F23192CB64}" destId="{6AEEB1FE-570C-42DA-8293-404ED137E6C2}" srcOrd="0" destOrd="0" presId="urn:microsoft.com/office/officeart/2005/8/layout/hList1"/>
    <dgm:cxn modelId="{C0EE3FA0-3E56-4313-9D09-234D765B7881}" type="presParOf" srcId="{2BE51673-4F1B-4296-A265-B6F23192CB64}" destId="{803EA6E4-7831-4B2A-8E71-3D7B8B08FAFE}" srcOrd="1" destOrd="0" presId="urn:microsoft.com/office/officeart/2005/8/layout/hList1"/>
    <dgm:cxn modelId="{A223B708-C55F-4892-B9F4-555F34DC0206}" type="presParOf" srcId="{930D6B87-85FA-4B50-BD5F-2EF60D62DAB3}" destId="{95FC6D3E-A54F-4B76-9A38-78247970CEBD}" srcOrd="3" destOrd="0" presId="urn:microsoft.com/office/officeart/2005/8/layout/hList1"/>
    <dgm:cxn modelId="{B7F33491-4EC5-4B87-8E13-EB12B79C9971}" type="presParOf" srcId="{930D6B87-85FA-4B50-BD5F-2EF60D62DAB3}" destId="{53E5B54C-53B8-473A-8512-D1AF2403AF2C}" srcOrd="4" destOrd="0" presId="urn:microsoft.com/office/officeart/2005/8/layout/hList1"/>
    <dgm:cxn modelId="{EDF1AABA-7FAA-445C-9393-F4B90A85C837}" type="presParOf" srcId="{53E5B54C-53B8-473A-8512-D1AF2403AF2C}" destId="{9C918F31-3C44-4438-87FE-B72AD430733C}" srcOrd="0" destOrd="0" presId="urn:microsoft.com/office/officeart/2005/8/layout/hList1"/>
    <dgm:cxn modelId="{A3F159A5-1AFF-409C-A213-4915F2B1F702}" type="presParOf" srcId="{53E5B54C-53B8-473A-8512-D1AF2403AF2C}" destId="{55202AC0-1828-411A-8C99-8CB3B74C628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37F5F-ADAC-4580-8D4C-28C713FBE033}">
      <dsp:nvSpPr>
        <dsp:cNvPr id="0" name=""/>
        <dsp:cNvSpPr/>
      </dsp:nvSpPr>
      <dsp:spPr>
        <a:xfrm>
          <a:off x="2925" y="753815"/>
          <a:ext cx="3566775" cy="419620"/>
        </a:xfrm>
        <a:prstGeom prst="rect">
          <a:avLst/>
        </a:prstGeom>
        <a:solidFill>
          <a:srgbClr val="9DE0AD"/>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112FD81-2064-4005-85F2-AEF2E9382EB1}">
      <dsp:nvSpPr>
        <dsp:cNvPr id="0" name=""/>
        <dsp:cNvSpPr/>
      </dsp:nvSpPr>
      <dsp:spPr>
        <a:xfrm>
          <a:off x="2925" y="911407"/>
          <a:ext cx="262028" cy="262028"/>
        </a:xfrm>
        <a:prstGeom prst="rect">
          <a:avLst/>
        </a:prstGeom>
        <a:solidFill>
          <a:schemeClr val="lt1">
            <a:alpha val="90000"/>
            <a:hueOff val="0"/>
            <a:satOff val="0"/>
            <a:lumOff val="0"/>
            <a:alphaOff val="0"/>
          </a:schemeClr>
        </a:solidFill>
        <a:ln w="6350" cap="flat" cmpd="sng" algn="ctr">
          <a:solidFill>
            <a:srgbClr val="B7F7C6"/>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86C4FB64-3B1C-4DE7-9D59-149C53855353}">
      <dsp:nvSpPr>
        <dsp:cNvPr id="0" name=""/>
        <dsp:cNvSpPr/>
      </dsp:nvSpPr>
      <dsp:spPr>
        <a:xfrm>
          <a:off x="2925" y="0"/>
          <a:ext cx="3566775" cy="753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150000"/>
            </a:lnSpc>
            <a:spcBef>
              <a:spcPct val="0"/>
            </a:spcBef>
            <a:spcAft>
              <a:spcPct val="35000"/>
            </a:spcAft>
            <a:buNone/>
          </a:pPr>
          <a:r>
            <a:rPr lang="en-US" sz="2000" kern="1200" dirty="0"/>
            <a:t>Issues to be address</a:t>
          </a:r>
          <a:endParaRPr lang="en-MY" sz="2000" kern="1200" dirty="0"/>
        </a:p>
      </dsp:txBody>
      <dsp:txXfrm>
        <a:off x="2925" y="0"/>
        <a:ext cx="3566775" cy="753815"/>
      </dsp:txXfrm>
    </dsp:sp>
    <dsp:sp modelId="{790B7421-C9A9-46A0-9AD9-AB3C11871286}">
      <dsp:nvSpPr>
        <dsp:cNvPr id="0" name=""/>
        <dsp:cNvSpPr/>
      </dsp:nvSpPr>
      <dsp:spPr>
        <a:xfrm>
          <a:off x="2925" y="1522187"/>
          <a:ext cx="262021" cy="262021"/>
        </a:xfrm>
        <a:prstGeom prst="rect">
          <a:avLst/>
        </a:prstGeom>
        <a:solidFill>
          <a:schemeClr val="lt1">
            <a:hueOff val="0"/>
            <a:satOff val="0"/>
            <a:lumOff val="0"/>
            <a:alphaOff val="0"/>
          </a:schemeClr>
        </a:solidFill>
        <a:ln w="6350" cap="flat" cmpd="sng" algn="ctr">
          <a:solidFill>
            <a:srgbClr val="B7F7C6"/>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8737009-4870-40D3-9043-33B48A782FD1}">
      <dsp:nvSpPr>
        <dsp:cNvPr id="0" name=""/>
        <dsp:cNvSpPr/>
      </dsp:nvSpPr>
      <dsp:spPr>
        <a:xfrm>
          <a:off x="295291" y="1416932"/>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US" sz="1600" kern="1200" dirty="0"/>
            <a:t>Contractor selection on basis of the familiarity </a:t>
          </a:r>
          <a:r>
            <a:rPr lang="en-MY" sz="1600" kern="1200" dirty="0"/>
            <a:t>(Ting &amp; Chin, 2013)</a:t>
          </a:r>
        </a:p>
      </dsp:txBody>
      <dsp:txXfrm>
        <a:off x="295291" y="1416932"/>
        <a:ext cx="3317101" cy="610773"/>
      </dsp:txXfrm>
    </dsp:sp>
    <dsp:sp modelId="{07B28E59-0440-49D7-9D06-3816D0A6B996}">
      <dsp:nvSpPr>
        <dsp:cNvPr id="0" name=""/>
        <dsp:cNvSpPr/>
      </dsp:nvSpPr>
      <dsp:spPr>
        <a:xfrm>
          <a:off x="0" y="2488697"/>
          <a:ext cx="262021" cy="262021"/>
        </a:xfrm>
        <a:prstGeom prst="rect">
          <a:avLst/>
        </a:prstGeom>
        <a:solidFill>
          <a:schemeClr val="lt1">
            <a:hueOff val="0"/>
            <a:satOff val="0"/>
            <a:lumOff val="0"/>
            <a:alphaOff val="0"/>
          </a:schemeClr>
        </a:solidFill>
        <a:ln w="6350" cap="flat" cmpd="sng" algn="ctr">
          <a:solidFill>
            <a:srgbClr val="B7F7C6"/>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1F0FF048-D336-459A-8453-281644B0CDF5}">
      <dsp:nvSpPr>
        <dsp:cNvPr id="0" name=""/>
        <dsp:cNvSpPr/>
      </dsp:nvSpPr>
      <dsp:spPr>
        <a:xfrm>
          <a:off x="281060" y="2570457"/>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MY" sz="1600" kern="1200" dirty="0"/>
            <a:t>Preferred criteria different from those obtained in the literature in selecting contractor (Ting &amp; Chin, 2013)</a:t>
          </a:r>
        </a:p>
      </dsp:txBody>
      <dsp:txXfrm>
        <a:off x="281060" y="2570457"/>
        <a:ext cx="3317101" cy="610773"/>
      </dsp:txXfrm>
    </dsp:sp>
    <dsp:sp modelId="{33AEAE40-76CB-4162-B45C-F0F03728FE89}">
      <dsp:nvSpPr>
        <dsp:cNvPr id="0" name=""/>
        <dsp:cNvSpPr/>
      </dsp:nvSpPr>
      <dsp:spPr>
        <a:xfrm>
          <a:off x="0" y="3668655"/>
          <a:ext cx="262021" cy="262021"/>
        </a:xfrm>
        <a:prstGeom prst="rect">
          <a:avLst/>
        </a:prstGeom>
        <a:solidFill>
          <a:schemeClr val="lt1">
            <a:hueOff val="0"/>
            <a:satOff val="0"/>
            <a:lumOff val="0"/>
            <a:alphaOff val="0"/>
          </a:schemeClr>
        </a:solidFill>
        <a:ln w="6350" cap="flat" cmpd="sng" algn="ctr">
          <a:solidFill>
            <a:srgbClr val="B7F7C6"/>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3FAA6F9-0374-42C4-8A2D-660F58FBCA7F}">
      <dsp:nvSpPr>
        <dsp:cNvPr id="0" name=""/>
        <dsp:cNvSpPr/>
      </dsp:nvSpPr>
      <dsp:spPr>
        <a:xfrm>
          <a:off x="309521" y="3534722"/>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US" sz="1600" kern="1200" dirty="0"/>
            <a:t>Cheapest tenderers (Huang, 2011)</a:t>
          </a:r>
          <a:endParaRPr lang="en-MY" sz="1600" kern="1200" dirty="0"/>
        </a:p>
      </dsp:txBody>
      <dsp:txXfrm>
        <a:off x="309521" y="3534722"/>
        <a:ext cx="3317101" cy="610773"/>
      </dsp:txXfrm>
    </dsp:sp>
    <dsp:sp modelId="{6D242AEC-D81E-4AEE-B567-CF2B3F0448F5}">
      <dsp:nvSpPr>
        <dsp:cNvPr id="0" name=""/>
        <dsp:cNvSpPr/>
      </dsp:nvSpPr>
      <dsp:spPr>
        <a:xfrm>
          <a:off x="13930" y="4407491"/>
          <a:ext cx="262021" cy="262021"/>
        </a:xfrm>
        <a:prstGeom prst="rect">
          <a:avLst/>
        </a:prstGeom>
        <a:solidFill>
          <a:schemeClr val="lt1">
            <a:hueOff val="0"/>
            <a:satOff val="0"/>
            <a:lumOff val="0"/>
            <a:alphaOff val="0"/>
          </a:schemeClr>
        </a:solidFill>
        <a:ln w="6350" cap="flat" cmpd="sng" algn="ctr">
          <a:solidFill>
            <a:srgbClr val="B7F7C6"/>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79F54B78-5756-4090-A938-A61332A7081F}">
      <dsp:nvSpPr>
        <dsp:cNvPr id="0" name=""/>
        <dsp:cNvSpPr/>
      </dsp:nvSpPr>
      <dsp:spPr>
        <a:xfrm>
          <a:off x="295291" y="4196586"/>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MY" sz="1600" kern="1200" dirty="0"/>
            <a:t>Focuses on cost, time and quality of the project (</a:t>
          </a:r>
          <a:r>
            <a:rPr lang="en-MY" sz="1600" kern="1200" dirty="0" err="1"/>
            <a:t>Idrus</a:t>
          </a:r>
          <a:r>
            <a:rPr lang="en-MY" sz="1600" kern="1200" dirty="0"/>
            <a:t> et al. 2011)</a:t>
          </a:r>
        </a:p>
      </dsp:txBody>
      <dsp:txXfrm>
        <a:off x="295291" y="4196586"/>
        <a:ext cx="3317101" cy="610773"/>
      </dsp:txXfrm>
    </dsp:sp>
    <dsp:sp modelId="{03E7D6C0-8BD2-4B8E-9CDD-ACD989914B64}">
      <dsp:nvSpPr>
        <dsp:cNvPr id="0" name=""/>
        <dsp:cNvSpPr/>
      </dsp:nvSpPr>
      <dsp:spPr>
        <a:xfrm>
          <a:off x="3748040" y="753815"/>
          <a:ext cx="3566775" cy="419620"/>
        </a:xfrm>
        <a:prstGeom prst="rect">
          <a:avLst/>
        </a:prstGeom>
        <a:solidFill>
          <a:srgbClr val="24409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09D27AD-3C08-49F4-869A-4C9F5147573A}">
      <dsp:nvSpPr>
        <dsp:cNvPr id="0" name=""/>
        <dsp:cNvSpPr/>
      </dsp:nvSpPr>
      <dsp:spPr>
        <a:xfrm>
          <a:off x="3748040" y="911407"/>
          <a:ext cx="262028" cy="262028"/>
        </a:xfrm>
        <a:prstGeom prst="rect">
          <a:avLst/>
        </a:prstGeom>
        <a:solidFill>
          <a:schemeClr val="lt1">
            <a:alpha val="90000"/>
            <a:hueOff val="0"/>
            <a:satOff val="0"/>
            <a:lumOff val="0"/>
            <a:alphaOff val="0"/>
          </a:schemeClr>
        </a:solidFill>
        <a:ln w="6350" cap="flat" cmpd="sng" algn="ctr">
          <a:solidFill>
            <a:srgbClr val="244090"/>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4527F7A3-F20B-4BBD-BC38-15153BDD2477}">
      <dsp:nvSpPr>
        <dsp:cNvPr id="0" name=""/>
        <dsp:cNvSpPr/>
      </dsp:nvSpPr>
      <dsp:spPr>
        <a:xfrm>
          <a:off x="3748040" y="0"/>
          <a:ext cx="3566775" cy="753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150000"/>
            </a:lnSpc>
            <a:spcBef>
              <a:spcPct val="0"/>
            </a:spcBef>
            <a:spcAft>
              <a:spcPct val="35000"/>
            </a:spcAft>
            <a:buNone/>
          </a:pPr>
          <a:r>
            <a:rPr lang="en-US" sz="2000" kern="1200" dirty="0"/>
            <a:t>Reasons to address this issues</a:t>
          </a:r>
          <a:endParaRPr lang="en-MY" sz="2000" kern="1200" dirty="0"/>
        </a:p>
      </dsp:txBody>
      <dsp:txXfrm>
        <a:off x="3748040" y="0"/>
        <a:ext cx="3566775" cy="753815"/>
      </dsp:txXfrm>
    </dsp:sp>
    <dsp:sp modelId="{B8A32BAB-8B58-4F4F-A1A0-34E8273F1CB0}">
      <dsp:nvSpPr>
        <dsp:cNvPr id="0" name=""/>
        <dsp:cNvSpPr/>
      </dsp:nvSpPr>
      <dsp:spPr>
        <a:xfrm>
          <a:off x="3748040" y="1522187"/>
          <a:ext cx="262021" cy="262021"/>
        </a:xfrm>
        <a:prstGeom prst="rect">
          <a:avLst/>
        </a:prstGeom>
        <a:solidFill>
          <a:schemeClr val="lt1">
            <a:hueOff val="0"/>
            <a:satOff val="0"/>
            <a:lumOff val="0"/>
            <a:alphaOff val="0"/>
          </a:schemeClr>
        </a:solidFill>
        <a:ln w="6350" cap="flat" cmpd="sng" algn="ctr">
          <a:solidFill>
            <a:srgbClr val="244090"/>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82FAC239-5A6F-40B0-A408-DA0D39D4494D}">
      <dsp:nvSpPr>
        <dsp:cNvPr id="0" name=""/>
        <dsp:cNvSpPr/>
      </dsp:nvSpPr>
      <dsp:spPr>
        <a:xfrm>
          <a:off x="3969253" y="1416932"/>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MY" sz="1600" kern="1200" dirty="0"/>
            <a:t>Decision support system lessens perplexity and uncertainty</a:t>
          </a:r>
        </a:p>
      </dsp:txBody>
      <dsp:txXfrm>
        <a:off x="3969253" y="1416932"/>
        <a:ext cx="3317101" cy="610773"/>
      </dsp:txXfrm>
    </dsp:sp>
    <dsp:sp modelId="{8B072535-C2C0-42BC-946E-B4AE2F88B6FB}">
      <dsp:nvSpPr>
        <dsp:cNvPr id="0" name=""/>
        <dsp:cNvSpPr/>
      </dsp:nvSpPr>
      <dsp:spPr>
        <a:xfrm>
          <a:off x="3748040" y="2474469"/>
          <a:ext cx="262021" cy="262021"/>
        </a:xfrm>
        <a:prstGeom prst="rect">
          <a:avLst/>
        </a:prstGeom>
        <a:solidFill>
          <a:schemeClr val="lt1">
            <a:hueOff val="0"/>
            <a:satOff val="0"/>
            <a:lumOff val="0"/>
            <a:alphaOff val="0"/>
          </a:schemeClr>
        </a:solidFill>
        <a:ln w="6350" cap="flat" cmpd="sng" algn="ctr">
          <a:solidFill>
            <a:srgbClr val="244090"/>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3172A5C-D3BB-4963-86AB-4D5FC36E72A1}">
      <dsp:nvSpPr>
        <dsp:cNvPr id="0" name=""/>
        <dsp:cNvSpPr/>
      </dsp:nvSpPr>
      <dsp:spPr>
        <a:xfrm>
          <a:off x="4026175" y="2314317"/>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MY" sz="1600" kern="1200" dirty="0"/>
            <a:t>Choose the contractor that scores most</a:t>
          </a:r>
        </a:p>
      </dsp:txBody>
      <dsp:txXfrm>
        <a:off x="4026175" y="2314317"/>
        <a:ext cx="3317101" cy="610773"/>
      </dsp:txXfrm>
    </dsp:sp>
    <dsp:sp modelId="{A684BEE6-B23B-47FB-8659-209EDC7A03FB}">
      <dsp:nvSpPr>
        <dsp:cNvPr id="0" name=""/>
        <dsp:cNvSpPr/>
      </dsp:nvSpPr>
      <dsp:spPr>
        <a:xfrm>
          <a:off x="3733809" y="3369832"/>
          <a:ext cx="262021" cy="262021"/>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C3F9F64A-0677-434C-A682-50C1C40F5B7C}">
      <dsp:nvSpPr>
        <dsp:cNvPr id="0" name=""/>
        <dsp:cNvSpPr/>
      </dsp:nvSpPr>
      <dsp:spPr>
        <a:xfrm>
          <a:off x="4068103" y="3377063"/>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MY" sz="1600" kern="1200" dirty="0"/>
            <a:t>An organizations needs to settle on a proper choices for an achievement of project</a:t>
          </a:r>
        </a:p>
      </dsp:txBody>
      <dsp:txXfrm>
        <a:off x="4068103" y="3377063"/>
        <a:ext cx="3317101" cy="610773"/>
      </dsp:txXfrm>
    </dsp:sp>
    <dsp:sp modelId="{346538AD-E971-444D-9BEF-B4CACB2FABC9}">
      <dsp:nvSpPr>
        <dsp:cNvPr id="0" name=""/>
        <dsp:cNvSpPr/>
      </dsp:nvSpPr>
      <dsp:spPr>
        <a:xfrm>
          <a:off x="7493154" y="753815"/>
          <a:ext cx="3566775" cy="41962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1B10D92-E557-46C9-BC68-EBED5299604F}">
      <dsp:nvSpPr>
        <dsp:cNvPr id="0" name=""/>
        <dsp:cNvSpPr/>
      </dsp:nvSpPr>
      <dsp:spPr>
        <a:xfrm>
          <a:off x="7493154" y="911407"/>
          <a:ext cx="262028" cy="262028"/>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25A34BB-8C51-4CC7-BDE2-D2FFAE6E2BBC}">
      <dsp:nvSpPr>
        <dsp:cNvPr id="0" name=""/>
        <dsp:cNvSpPr/>
      </dsp:nvSpPr>
      <dsp:spPr>
        <a:xfrm>
          <a:off x="7493154" y="0"/>
          <a:ext cx="3566775" cy="753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150000"/>
            </a:lnSpc>
            <a:spcBef>
              <a:spcPct val="0"/>
            </a:spcBef>
            <a:spcAft>
              <a:spcPct val="35000"/>
            </a:spcAft>
            <a:buNone/>
          </a:pPr>
          <a:r>
            <a:rPr lang="en-US" sz="2000" kern="1200" dirty="0"/>
            <a:t>Proposed Solution</a:t>
          </a:r>
          <a:endParaRPr lang="en-MY" sz="2000" kern="1200" dirty="0"/>
        </a:p>
      </dsp:txBody>
      <dsp:txXfrm>
        <a:off x="7493154" y="0"/>
        <a:ext cx="3566775" cy="753815"/>
      </dsp:txXfrm>
    </dsp:sp>
    <dsp:sp modelId="{38A8A83D-5876-4C3D-BB81-F196DE9EB399}">
      <dsp:nvSpPr>
        <dsp:cNvPr id="0" name=""/>
        <dsp:cNvSpPr/>
      </dsp:nvSpPr>
      <dsp:spPr>
        <a:xfrm>
          <a:off x="7493154" y="1379893"/>
          <a:ext cx="262021" cy="262021"/>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6C919349-DEC0-446E-8D8E-625A56585101}">
      <dsp:nvSpPr>
        <dsp:cNvPr id="0" name=""/>
        <dsp:cNvSpPr/>
      </dsp:nvSpPr>
      <dsp:spPr>
        <a:xfrm>
          <a:off x="7745754" y="1148595"/>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50000"/>
            </a:lnSpc>
            <a:spcBef>
              <a:spcPct val="0"/>
            </a:spcBef>
            <a:spcAft>
              <a:spcPct val="35000"/>
            </a:spcAft>
            <a:buNone/>
          </a:pPr>
          <a:r>
            <a:rPr lang="en-MY" sz="1600" kern="1200" dirty="0"/>
            <a:t>Rank the contractors</a:t>
          </a:r>
          <a:endParaRPr lang="en-US" sz="1600" kern="1200" dirty="0"/>
        </a:p>
      </dsp:txBody>
      <dsp:txXfrm>
        <a:off x="7745754" y="1148595"/>
        <a:ext cx="3317101" cy="610773"/>
      </dsp:txXfrm>
    </dsp:sp>
    <dsp:sp modelId="{47F6D4F9-4F7A-4129-894F-4A5C00296B96}">
      <dsp:nvSpPr>
        <dsp:cNvPr id="0" name=""/>
        <dsp:cNvSpPr/>
      </dsp:nvSpPr>
      <dsp:spPr>
        <a:xfrm>
          <a:off x="7493154" y="2132960"/>
          <a:ext cx="262021" cy="262021"/>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1BE2D23-A541-4521-A8D0-32AEAB6C6DF0}">
      <dsp:nvSpPr>
        <dsp:cNvPr id="0" name=""/>
        <dsp:cNvSpPr/>
      </dsp:nvSpPr>
      <dsp:spPr>
        <a:xfrm>
          <a:off x="7745754" y="2027706"/>
          <a:ext cx="3317101" cy="610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just" defTabSz="711200">
            <a:lnSpc>
              <a:spcPct val="100000"/>
            </a:lnSpc>
            <a:spcBef>
              <a:spcPct val="0"/>
            </a:spcBef>
            <a:spcAft>
              <a:spcPct val="35000"/>
            </a:spcAft>
            <a:buNone/>
          </a:pPr>
          <a:r>
            <a:rPr lang="en-MY" sz="1600" kern="1200" dirty="0"/>
            <a:t>A system would rank the contractor which help the decision maker </a:t>
          </a:r>
          <a:endParaRPr lang="en-US" sz="1600" kern="1200" dirty="0"/>
        </a:p>
      </dsp:txBody>
      <dsp:txXfrm>
        <a:off x="7745754" y="2027706"/>
        <a:ext cx="3317101" cy="6107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28274-09D5-4C9A-BC36-AA3396D91474}">
      <dsp:nvSpPr>
        <dsp:cNvPr id="0" name=""/>
        <dsp:cNvSpPr/>
      </dsp:nvSpPr>
      <dsp:spPr>
        <a:xfrm>
          <a:off x="0" y="206311"/>
          <a:ext cx="3203971" cy="77399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Procurement Department </a:t>
          </a:r>
          <a:endParaRPr lang="en-MY" sz="2100" kern="1200" dirty="0"/>
        </a:p>
      </dsp:txBody>
      <dsp:txXfrm>
        <a:off x="0" y="206311"/>
        <a:ext cx="3203971" cy="773997"/>
      </dsp:txXfrm>
    </dsp:sp>
    <dsp:sp modelId="{7E50C7BB-34EE-44FC-AD9F-D7E4C1949430}">
      <dsp:nvSpPr>
        <dsp:cNvPr id="0" name=""/>
        <dsp:cNvSpPr/>
      </dsp:nvSpPr>
      <dsp:spPr>
        <a:xfrm>
          <a:off x="3286" y="935997"/>
          <a:ext cx="3203971" cy="32533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150000"/>
            </a:lnSpc>
            <a:spcBef>
              <a:spcPct val="0"/>
            </a:spcBef>
            <a:spcAft>
              <a:spcPct val="15000"/>
            </a:spcAft>
            <a:buChar char="•"/>
          </a:pPr>
          <a:r>
            <a:rPr lang="en-US" sz="2100" kern="1200" dirty="0" err="1"/>
            <a:t>Transpetro</a:t>
          </a:r>
          <a:r>
            <a:rPr lang="en-US" sz="2100" kern="1200" dirty="0"/>
            <a:t> </a:t>
          </a:r>
          <a:r>
            <a:rPr lang="en-US" sz="2100" kern="1200" dirty="0" err="1"/>
            <a:t>Sdn</a:t>
          </a:r>
          <a:r>
            <a:rPr lang="en-US" sz="2100" kern="1200" dirty="0"/>
            <a:t> </a:t>
          </a:r>
          <a:r>
            <a:rPr lang="en-US" sz="2100" kern="1200" dirty="0" err="1"/>
            <a:t>Bhd</a:t>
          </a:r>
          <a:r>
            <a:rPr lang="en-US" sz="2100" kern="1200" dirty="0"/>
            <a:t>, Johor Bahru</a:t>
          </a:r>
          <a:endParaRPr lang="en-MY" sz="2100" kern="1200" dirty="0"/>
        </a:p>
      </dsp:txBody>
      <dsp:txXfrm>
        <a:off x="3286" y="935997"/>
        <a:ext cx="3203971" cy="3253339"/>
      </dsp:txXfrm>
    </dsp:sp>
    <dsp:sp modelId="{6AEEB1FE-570C-42DA-8293-404ED137E6C2}">
      <dsp:nvSpPr>
        <dsp:cNvPr id="0" name=""/>
        <dsp:cNvSpPr/>
      </dsp:nvSpPr>
      <dsp:spPr>
        <a:xfrm>
          <a:off x="3655814" y="205901"/>
          <a:ext cx="3203971" cy="77399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baseline="0" dirty="0"/>
            <a:t>Rank the contractor selection</a:t>
          </a:r>
          <a:endParaRPr lang="en-MY" sz="2100" kern="1200" dirty="0"/>
        </a:p>
      </dsp:txBody>
      <dsp:txXfrm>
        <a:off x="3655814" y="205901"/>
        <a:ext cx="3203971" cy="773997"/>
      </dsp:txXfrm>
    </dsp:sp>
    <dsp:sp modelId="{803EA6E4-7831-4B2A-8E71-3D7B8B08FAFE}">
      <dsp:nvSpPr>
        <dsp:cNvPr id="0" name=""/>
        <dsp:cNvSpPr/>
      </dsp:nvSpPr>
      <dsp:spPr>
        <a:xfrm>
          <a:off x="3655814" y="935997"/>
          <a:ext cx="3203971" cy="325333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just" defTabSz="933450">
            <a:lnSpc>
              <a:spcPct val="150000"/>
            </a:lnSpc>
            <a:spcBef>
              <a:spcPct val="0"/>
            </a:spcBef>
            <a:spcAft>
              <a:spcPct val="15000"/>
            </a:spcAft>
            <a:buChar char="•"/>
          </a:pPr>
          <a:r>
            <a:rPr lang="en-US" sz="2100" kern="1200" dirty="0"/>
            <a:t>That have</a:t>
          </a:r>
          <a:r>
            <a:rPr lang="en-US" sz="2100" kern="1200" baseline="0" dirty="0"/>
            <a:t> been chosen by the procurement department</a:t>
          </a:r>
          <a:endParaRPr lang="en-MY" sz="2100" kern="1200" dirty="0"/>
        </a:p>
        <a:p>
          <a:pPr marL="228600" lvl="1" indent="-228600" algn="just" defTabSz="933450">
            <a:lnSpc>
              <a:spcPct val="150000"/>
            </a:lnSpc>
            <a:spcBef>
              <a:spcPct val="0"/>
            </a:spcBef>
            <a:spcAft>
              <a:spcPct val="15000"/>
            </a:spcAft>
            <a:buChar char="•"/>
          </a:pPr>
          <a:r>
            <a:rPr lang="en-US" sz="2100" kern="1200" dirty="0"/>
            <a:t>Criteria</a:t>
          </a:r>
          <a:r>
            <a:rPr lang="en-US" sz="2100" kern="1200" baseline="0" dirty="0"/>
            <a:t> will be used cost, time and quality and past performance  </a:t>
          </a:r>
          <a:endParaRPr lang="en-MY" sz="2100" kern="1200" dirty="0"/>
        </a:p>
      </dsp:txBody>
      <dsp:txXfrm>
        <a:off x="3655814" y="935997"/>
        <a:ext cx="3203971" cy="3253339"/>
      </dsp:txXfrm>
    </dsp:sp>
    <dsp:sp modelId="{9C918F31-3C44-4438-87FE-B72AD430733C}">
      <dsp:nvSpPr>
        <dsp:cNvPr id="0" name=""/>
        <dsp:cNvSpPr/>
      </dsp:nvSpPr>
      <dsp:spPr>
        <a:xfrm>
          <a:off x="7308342" y="162000"/>
          <a:ext cx="3203971" cy="77399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Rank the</a:t>
          </a:r>
          <a:r>
            <a:rPr lang="en-US" sz="2100" kern="1200" baseline="0" dirty="0"/>
            <a:t> contractor using Fuzzy AHP and TOPSIS</a:t>
          </a:r>
          <a:endParaRPr lang="en-MY" sz="2100" kern="1200" dirty="0"/>
        </a:p>
      </dsp:txBody>
      <dsp:txXfrm>
        <a:off x="7308342" y="162000"/>
        <a:ext cx="3203971" cy="773997"/>
      </dsp:txXfrm>
    </dsp:sp>
    <dsp:sp modelId="{55202AC0-1828-411A-8C99-8CB3B74C6288}">
      <dsp:nvSpPr>
        <dsp:cNvPr id="0" name=""/>
        <dsp:cNvSpPr/>
      </dsp:nvSpPr>
      <dsp:spPr>
        <a:xfrm>
          <a:off x="7308342" y="935997"/>
          <a:ext cx="3203971" cy="325333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150000"/>
            </a:lnSpc>
            <a:spcBef>
              <a:spcPct val="0"/>
            </a:spcBef>
            <a:spcAft>
              <a:spcPct val="15000"/>
            </a:spcAft>
            <a:buChar char="•"/>
          </a:pPr>
          <a:r>
            <a:rPr lang="en-US" sz="2100" kern="1200" dirty="0"/>
            <a:t>Fuzzy</a:t>
          </a:r>
          <a:r>
            <a:rPr lang="en-US" sz="2100" kern="1200" baseline="0" dirty="0"/>
            <a:t> AHP: obtain weights of the evaluation criteria</a:t>
          </a:r>
          <a:endParaRPr lang="en-MY" sz="2100" kern="1200" dirty="0"/>
        </a:p>
        <a:p>
          <a:pPr marL="228600" lvl="1" indent="-228600" algn="l" defTabSz="933450">
            <a:lnSpc>
              <a:spcPct val="150000"/>
            </a:lnSpc>
            <a:spcBef>
              <a:spcPct val="0"/>
            </a:spcBef>
            <a:spcAft>
              <a:spcPct val="15000"/>
            </a:spcAft>
            <a:buChar char="•"/>
          </a:pPr>
          <a:r>
            <a:rPr lang="en-US" sz="2100" kern="1200" dirty="0"/>
            <a:t>TOPSIS: ranking the selected contractor </a:t>
          </a:r>
          <a:endParaRPr lang="en-MY" sz="2100" kern="1200" dirty="0"/>
        </a:p>
      </dsp:txBody>
      <dsp:txXfrm>
        <a:off x="7308342" y="935997"/>
        <a:ext cx="3203971" cy="3253339"/>
      </dsp:txXfrm>
    </dsp:sp>
  </dsp:spTree>
</dsp:drawing>
</file>

<file path=ppt/diagrams/layout1.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8A55D-A938-4802-AB8E-C0926E0005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3109AEDC-EEAE-47FA-8BF2-C86AB16257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2A1ABFB8-FF81-4D90-94F9-E13E7807B0A4}"/>
              </a:ext>
            </a:extLst>
          </p:cNvPr>
          <p:cNvSpPr>
            <a:spLocks noGrp="1"/>
          </p:cNvSpPr>
          <p:nvPr>
            <p:ph type="dt" sz="half" idx="10"/>
          </p:nvPr>
        </p:nvSpPr>
        <p:spPr/>
        <p:txBody>
          <a:bodyPr/>
          <a:lstStyle/>
          <a:p>
            <a:fld id="{97BFF81C-1FCB-4DBA-8044-F1A0FCFD45A6}" type="datetime1">
              <a:rPr lang="en-US" smtClean="0"/>
              <a:t>8/6/2020</a:t>
            </a:fld>
            <a:endParaRPr lang="en-US" dirty="0"/>
          </a:p>
        </p:txBody>
      </p:sp>
      <p:sp>
        <p:nvSpPr>
          <p:cNvPr id="5" name="Footer Placeholder 4">
            <a:extLst>
              <a:ext uri="{FF2B5EF4-FFF2-40B4-BE49-F238E27FC236}">
                <a16:creationId xmlns:a16="http://schemas.microsoft.com/office/drawing/2014/main" id="{93E78F55-96DA-48C9-A39D-9B30151C2A08}"/>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F3F3438A-D4D5-47DC-9B1F-FA9CFF8E5DFC}"/>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827367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4CCE-BB01-457F-8930-6E0789B3F534}"/>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964D9B5B-3212-4D47-AD04-CB4534A42C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D83FB85-7CF1-407D-8644-6FEA1D0ABEA7}"/>
              </a:ext>
            </a:extLst>
          </p:cNvPr>
          <p:cNvSpPr>
            <a:spLocks noGrp="1"/>
          </p:cNvSpPr>
          <p:nvPr>
            <p:ph type="dt" sz="half" idx="10"/>
          </p:nvPr>
        </p:nvSpPr>
        <p:spPr/>
        <p:txBody>
          <a:bodyPr/>
          <a:lstStyle/>
          <a:p>
            <a:fld id="{5A87773D-8987-489A-A650-3D6F7D5C7C38}" type="datetime1">
              <a:rPr lang="en-US" smtClean="0"/>
              <a:t>8/6/2020</a:t>
            </a:fld>
            <a:endParaRPr lang="en-US" dirty="0"/>
          </a:p>
        </p:txBody>
      </p:sp>
      <p:sp>
        <p:nvSpPr>
          <p:cNvPr id="5" name="Footer Placeholder 4">
            <a:extLst>
              <a:ext uri="{FF2B5EF4-FFF2-40B4-BE49-F238E27FC236}">
                <a16:creationId xmlns:a16="http://schemas.microsoft.com/office/drawing/2014/main" id="{295A7359-F2CD-427B-BD24-188BA17DF8B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4F049BBF-185C-4800-9F76-CBD0598857C3}"/>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907924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1E92A-5458-4730-ACD0-6768CE2ACC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E38EF598-41B1-43DD-A597-408F7B934A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4A5A50-F7E4-46F3-8011-9AE16973BFD5}"/>
              </a:ext>
            </a:extLst>
          </p:cNvPr>
          <p:cNvSpPr>
            <a:spLocks noGrp="1"/>
          </p:cNvSpPr>
          <p:nvPr>
            <p:ph type="dt" sz="half" idx="10"/>
          </p:nvPr>
        </p:nvSpPr>
        <p:spPr/>
        <p:txBody>
          <a:bodyPr/>
          <a:lstStyle/>
          <a:p>
            <a:fld id="{97E150C1-1D78-4D80-810D-E9E86F6E88AB}" type="datetime1">
              <a:rPr lang="en-US" smtClean="0"/>
              <a:t>8/6/2020</a:t>
            </a:fld>
            <a:endParaRPr lang="en-US" dirty="0"/>
          </a:p>
        </p:txBody>
      </p:sp>
      <p:sp>
        <p:nvSpPr>
          <p:cNvPr id="5" name="Footer Placeholder 4">
            <a:extLst>
              <a:ext uri="{FF2B5EF4-FFF2-40B4-BE49-F238E27FC236}">
                <a16:creationId xmlns:a16="http://schemas.microsoft.com/office/drawing/2014/main" id="{338D0519-90F6-4335-B250-438A3BA10A4C}"/>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866458E-C6DF-43E5-A849-1A3DA7B2DA24}"/>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4103993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B29A9-5852-4817-8B03-0E367B2F7FA4}"/>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9E7AD25F-7FF0-4F55-8A65-E230ACF1E2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FA41EEB0-78C5-445F-A6CF-D4DE41D411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E7720C63-83A1-4392-8CD7-18CD70C9CF79}"/>
              </a:ext>
            </a:extLst>
          </p:cNvPr>
          <p:cNvSpPr>
            <a:spLocks noGrp="1"/>
          </p:cNvSpPr>
          <p:nvPr>
            <p:ph type="dt" sz="half" idx="10"/>
          </p:nvPr>
        </p:nvSpPr>
        <p:spPr/>
        <p:txBody>
          <a:bodyPr/>
          <a:lstStyle/>
          <a:p>
            <a:fld id="{29E9CBD8-1588-4B6B-B74D-87480DDE94C0}" type="datetime1">
              <a:rPr lang="en-US" smtClean="0"/>
              <a:t>8/6/2020</a:t>
            </a:fld>
            <a:endParaRPr lang="en-US" dirty="0"/>
          </a:p>
        </p:txBody>
      </p:sp>
      <p:sp>
        <p:nvSpPr>
          <p:cNvPr id="6" name="Footer Placeholder 5">
            <a:extLst>
              <a:ext uri="{FF2B5EF4-FFF2-40B4-BE49-F238E27FC236}">
                <a16:creationId xmlns:a16="http://schemas.microsoft.com/office/drawing/2014/main" id="{FE31CDB0-3769-4B79-8686-79AC0450CA11}"/>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90B46DD0-2C9F-41FA-A3C0-240FBDABF499}"/>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657399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06106-F402-4702-A717-E21E1CDDAD48}"/>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01F2CF77-BAFA-4B58-B8B2-CB25B3213E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753501-0C4A-403F-A077-2132E116BB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80AEAB53-8A1A-42D6-AD1C-D3423511D9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64BF-2E6B-4180-B713-3A762DD301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C7100418-4DBD-4EA8-B957-22EF7AEE69F5}"/>
              </a:ext>
            </a:extLst>
          </p:cNvPr>
          <p:cNvSpPr>
            <a:spLocks noGrp="1"/>
          </p:cNvSpPr>
          <p:nvPr>
            <p:ph type="dt" sz="half" idx="10"/>
          </p:nvPr>
        </p:nvSpPr>
        <p:spPr/>
        <p:txBody>
          <a:bodyPr/>
          <a:lstStyle/>
          <a:p>
            <a:fld id="{AD794440-721C-4D75-BD4F-4CFB3D51CDCA}" type="datetime1">
              <a:rPr lang="en-US" smtClean="0"/>
              <a:t>8/6/2020</a:t>
            </a:fld>
            <a:endParaRPr lang="en-US" dirty="0"/>
          </a:p>
        </p:txBody>
      </p:sp>
      <p:sp>
        <p:nvSpPr>
          <p:cNvPr id="8" name="Footer Placeholder 7">
            <a:extLst>
              <a:ext uri="{FF2B5EF4-FFF2-40B4-BE49-F238E27FC236}">
                <a16:creationId xmlns:a16="http://schemas.microsoft.com/office/drawing/2014/main" id="{8433ABC8-1505-4E8C-837A-103CA4B19FDC}"/>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729A42A5-675F-42BC-AF94-54E34B4809A9}"/>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665136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407BB-0B31-41E9-BD96-AA36971ECA4A}"/>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0958EE19-11AB-47EC-BD98-293B31C5395E}"/>
              </a:ext>
            </a:extLst>
          </p:cNvPr>
          <p:cNvSpPr>
            <a:spLocks noGrp="1"/>
          </p:cNvSpPr>
          <p:nvPr>
            <p:ph type="dt" sz="half" idx="10"/>
          </p:nvPr>
        </p:nvSpPr>
        <p:spPr/>
        <p:txBody>
          <a:bodyPr/>
          <a:lstStyle/>
          <a:p>
            <a:fld id="{B2701A64-483B-4532-94FB-D8F90CB6DEE0}" type="datetime1">
              <a:rPr lang="en-US" smtClean="0"/>
              <a:t>8/6/2020</a:t>
            </a:fld>
            <a:endParaRPr lang="en-US" dirty="0"/>
          </a:p>
        </p:txBody>
      </p:sp>
      <p:sp>
        <p:nvSpPr>
          <p:cNvPr id="4" name="Footer Placeholder 3">
            <a:extLst>
              <a:ext uri="{FF2B5EF4-FFF2-40B4-BE49-F238E27FC236}">
                <a16:creationId xmlns:a16="http://schemas.microsoft.com/office/drawing/2014/main" id="{3E59361A-6DA2-45A4-BEC9-7EA9A15C946B}"/>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88C10C68-BA53-4763-A64A-8D3A91B3DC48}"/>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791779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FFF96-DD9D-4972-8EF8-0387EEE2D790}"/>
              </a:ext>
            </a:extLst>
          </p:cNvPr>
          <p:cNvSpPr>
            <a:spLocks noGrp="1"/>
          </p:cNvSpPr>
          <p:nvPr>
            <p:ph type="dt" sz="half" idx="10"/>
          </p:nvPr>
        </p:nvSpPr>
        <p:spPr/>
        <p:txBody>
          <a:bodyPr/>
          <a:lstStyle/>
          <a:p>
            <a:fld id="{6F18FB39-20FB-4E2E-B861-45B709B9C3C5}" type="datetime1">
              <a:rPr lang="en-US" smtClean="0"/>
              <a:t>8/6/2020</a:t>
            </a:fld>
            <a:endParaRPr lang="en-US" dirty="0"/>
          </a:p>
        </p:txBody>
      </p:sp>
      <p:sp>
        <p:nvSpPr>
          <p:cNvPr id="3" name="Footer Placeholder 2">
            <a:extLst>
              <a:ext uri="{FF2B5EF4-FFF2-40B4-BE49-F238E27FC236}">
                <a16:creationId xmlns:a16="http://schemas.microsoft.com/office/drawing/2014/main" id="{2FB8E315-C082-423D-AA67-7C35CB63C03E}"/>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E563AF4E-CBA0-439B-B909-1C670D642D84}"/>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07718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90772-A373-46C7-BCAE-8C4AA84334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D8D4F960-1CF0-4715-ACAD-DB4F5C0471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5DDED161-CE1F-42E2-A9B4-8FA562EFD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F9DE8-B110-46F0-8464-A874E7137E19}"/>
              </a:ext>
            </a:extLst>
          </p:cNvPr>
          <p:cNvSpPr>
            <a:spLocks noGrp="1"/>
          </p:cNvSpPr>
          <p:nvPr>
            <p:ph type="dt" sz="half" idx="10"/>
          </p:nvPr>
        </p:nvSpPr>
        <p:spPr/>
        <p:txBody>
          <a:bodyPr/>
          <a:lstStyle/>
          <a:p>
            <a:fld id="{AC48AC19-8BD6-476C-9770-8884373BCF00}" type="datetime1">
              <a:rPr lang="en-US" smtClean="0"/>
              <a:t>8/6/2020</a:t>
            </a:fld>
            <a:endParaRPr lang="en-US"/>
          </a:p>
        </p:txBody>
      </p:sp>
      <p:sp>
        <p:nvSpPr>
          <p:cNvPr id="6" name="Footer Placeholder 5">
            <a:extLst>
              <a:ext uri="{FF2B5EF4-FFF2-40B4-BE49-F238E27FC236}">
                <a16:creationId xmlns:a16="http://schemas.microsoft.com/office/drawing/2014/main" id="{AC141BC8-D303-4C48-B07E-61A227505EB5}"/>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A4D20BC7-C99A-44AA-8770-1B46277A6C7C}"/>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711876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449C-00B6-4699-9605-FE294723D1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DF39909D-659A-4331-9FBF-EA49BABA13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77BEB8CD-AE68-4DFA-ACB2-EF6B421B47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AB5C49-1974-40C9-B5A1-D914C1BE3D8E}"/>
              </a:ext>
            </a:extLst>
          </p:cNvPr>
          <p:cNvSpPr>
            <a:spLocks noGrp="1"/>
          </p:cNvSpPr>
          <p:nvPr>
            <p:ph type="dt" sz="half" idx="10"/>
          </p:nvPr>
        </p:nvSpPr>
        <p:spPr/>
        <p:txBody>
          <a:bodyPr/>
          <a:lstStyle/>
          <a:p>
            <a:fld id="{F3F68C53-8AD1-4F09-9486-FB3406B99CFA}" type="datetime1">
              <a:rPr lang="en-US" smtClean="0"/>
              <a:t>8/6/2020</a:t>
            </a:fld>
            <a:endParaRPr lang="en-US" dirty="0"/>
          </a:p>
        </p:txBody>
      </p:sp>
      <p:sp>
        <p:nvSpPr>
          <p:cNvPr id="6" name="Footer Placeholder 5">
            <a:extLst>
              <a:ext uri="{FF2B5EF4-FFF2-40B4-BE49-F238E27FC236}">
                <a16:creationId xmlns:a16="http://schemas.microsoft.com/office/drawing/2014/main" id="{2D45EBD6-0E44-4936-BF70-E1E701875098}"/>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59866C28-9970-449C-A283-5D0B2DDC7AD4}"/>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028734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AFE6-B10F-4C4E-890C-5562E9CE6918}"/>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F48EED6-A3BD-4BEC-B5A5-40EE407452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1434BDA-1833-414E-A440-C18E79947B68}"/>
              </a:ext>
            </a:extLst>
          </p:cNvPr>
          <p:cNvSpPr>
            <a:spLocks noGrp="1"/>
          </p:cNvSpPr>
          <p:nvPr>
            <p:ph type="dt" sz="half" idx="10"/>
          </p:nvPr>
        </p:nvSpPr>
        <p:spPr/>
        <p:txBody>
          <a:bodyPr/>
          <a:lstStyle/>
          <a:p>
            <a:fld id="{FB9092B3-2D87-4CDF-B84B-C46E5F5D31F7}" type="datetime1">
              <a:rPr lang="en-US" smtClean="0"/>
              <a:t>8/6/2020</a:t>
            </a:fld>
            <a:endParaRPr lang="en-US" dirty="0"/>
          </a:p>
        </p:txBody>
      </p:sp>
      <p:sp>
        <p:nvSpPr>
          <p:cNvPr id="5" name="Footer Placeholder 4">
            <a:extLst>
              <a:ext uri="{FF2B5EF4-FFF2-40B4-BE49-F238E27FC236}">
                <a16:creationId xmlns:a16="http://schemas.microsoft.com/office/drawing/2014/main" id="{14EB7EA9-C841-4805-ADA8-7DBB3EE7881A}"/>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6C961AC6-03A1-4D02-A0AC-F17B5592BF20}"/>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418800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A277A6-91E5-4F62-AACB-589F7C7523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91E6156C-F321-441F-91B6-80895FE169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0277FE6-974A-4C81-A1E3-6BEAB79313BB}"/>
              </a:ext>
            </a:extLst>
          </p:cNvPr>
          <p:cNvSpPr>
            <a:spLocks noGrp="1"/>
          </p:cNvSpPr>
          <p:nvPr>
            <p:ph type="dt" sz="half" idx="10"/>
          </p:nvPr>
        </p:nvSpPr>
        <p:spPr/>
        <p:txBody>
          <a:bodyPr/>
          <a:lstStyle/>
          <a:p>
            <a:fld id="{3D769E57-47B1-47B0-B526-3153E4B1E729}" type="datetime1">
              <a:rPr lang="en-US" smtClean="0"/>
              <a:t>8/6/2020</a:t>
            </a:fld>
            <a:endParaRPr lang="en-US" dirty="0"/>
          </a:p>
        </p:txBody>
      </p:sp>
      <p:sp>
        <p:nvSpPr>
          <p:cNvPr id="5" name="Footer Placeholder 4">
            <a:extLst>
              <a:ext uri="{FF2B5EF4-FFF2-40B4-BE49-F238E27FC236}">
                <a16:creationId xmlns:a16="http://schemas.microsoft.com/office/drawing/2014/main" id="{09CBB887-1C99-4F1F-9AC5-99DDDC50207D}"/>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B215F015-ACBD-4AD2-869D-1D3A5C60D1B3}"/>
              </a:ext>
            </a:extLst>
          </p:cNvPr>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069983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28587A-0F18-44FB-9742-56932693C6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48E8B659-2CA0-470C-9FE1-795507D29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EA243DEB-54E4-47FB-A25E-B4D1756403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543EDD-D0D2-447F-B24F-3717AF4B109D}" type="datetime1">
              <a:rPr lang="en-US" smtClean="0"/>
              <a:pPr/>
              <a:t>8/6/2020</a:t>
            </a:fld>
            <a:endParaRPr lang="en-US" dirty="0"/>
          </a:p>
        </p:txBody>
      </p:sp>
      <p:sp>
        <p:nvSpPr>
          <p:cNvPr id="5" name="Footer Placeholder 4">
            <a:extLst>
              <a:ext uri="{FF2B5EF4-FFF2-40B4-BE49-F238E27FC236}">
                <a16:creationId xmlns:a16="http://schemas.microsoft.com/office/drawing/2014/main" id="{F677A1CC-1320-49BF-8887-EFB39B819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9DACECF2-2506-41CB-8814-1A5A1898A9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21899511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7.png"/><Relationship Id="rId5" Type="http://schemas.microsoft.com/office/2007/relationships/hdphoto" Target="../media/hdphoto3.wdp"/><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30.png"/><Relationship Id="rId10" Type="http://schemas.microsoft.com/office/2007/relationships/hdphoto" Target="../media/hdphoto6.wdp"/><Relationship Id="rId4" Type="http://schemas.microsoft.com/office/2007/relationships/hdphoto" Target="../media/hdphoto4.wdp"/><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60.png"/><Relationship Id="rId5" Type="http://schemas.microsoft.com/office/2007/relationships/hdphoto" Target="../media/hdphoto7.wdp"/><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hdphoto" Target="../media/hdphoto8.wdp"/><Relationship Id="rId7"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microsoft.com/office/2007/relationships/hdphoto" Target="../media/hdphoto9.wdp"/></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46.png"/><Relationship Id="rId4" Type="http://schemas.microsoft.com/office/2007/relationships/hdphoto" Target="../media/hdphoto10.wdp"/></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2" Type="http://schemas.openxmlformats.org/officeDocument/2006/relationships/hyperlink" Target="https://doi.org/10.5539/ijbm.v6n3p184"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1355-AC01-4845-964B-9682C9F006B2}"/>
              </a:ext>
            </a:extLst>
          </p:cNvPr>
          <p:cNvSpPr>
            <a:spLocks noGrp="1"/>
          </p:cNvSpPr>
          <p:nvPr>
            <p:ph type="ctrTitle"/>
          </p:nvPr>
        </p:nvSpPr>
        <p:spPr>
          <a:xfrm>
            <a:off x="1066799" y="706583"/>
            <a:ext cx="10435389" cy="3384154"/>
          </a:xfrm>
        </p:spPr>
        <p:txBody>
          <a:bodyPr>
            <a:noAutofit/>
          </a:bodyPr>
          <a:lstStyle/>
          <a:p>
            <a:r>
              <a:rPr lang="en-US" spc="300" dirty="0">
                <a:solidFill>
                  <a:schemeClr val="accent1">
                    <a:lumMod val="75000"/>
                  </a:schemeClr>
                </a:solidFill>
              </a:rPr>
              <a:t>Contractor selection using fuzzy </a:t>
            </a:r>
            <a:r>
              <a:rPr lang="en-US" spc="300" dirty="0" err="1">
                <a:solidFill>
                  <a:schemeClr val="accent1">
                    <a:lumMod val="75000"/>
                  </a:schemeClr>
                </a:solidFill>
              </a:rPr>
              <a:t>ahp</a:t>
            </a:r>
            <a:r>
              <a:rPr lang="en-US" spc="300" dirty="0">
                <a:solidFill>
                  <a:schemeClr val="accent1">
                    <a:lumMod val="75000"/>
                  </a:schemeClr>
                </a:solidFill>
              </a:rPr>
              <a:t> and </a:t>
            </a:r>
            <a:r>
              <a:rPr lang="en-US" spc="300" dirty="0" err="1">
                <a:solidFill>
                  <a:schemeClr val="accent1">
                    <a:lumMod val="75000"/>
                  </a:schemeClr>
                </a:solidFill>
              </a:rPr>
              <a:t>topsis</a:t>
            </a:r>
            <a:r>
              <a:rPr lang="en-US" spc="300" dirty="0">
                <a:solidFill>
                  <a:schemeClr val="accent1">
                    <a:lumMod val="75000"/>
                  </a:schemeClr>
                </a:solidFill>
              </a:rPr>
              <a:t> algorithms </a:t>
            </a:r>
            <a:endParaRPr lang="en-MY" spc="300" dirty="0">
              <a:solidFill>
                <a:schemeClr val="accent1">
                  <a:lumMod val="75000"/>
                </a:schemeClr>
              </a:solidFill>
            </a:endParaRPr>
          </a:p>
        </p:txBody>
      </p:sp>
      <p:sp>
        <p:nvSpPr>
          <p:cNvPr id="3" name="Subtitle 2">
            <a:extLst>
              <a:ext uri="{FF2B5EF4-FFF2-40B4-BE49-F238E27FC236}">
                <a16:creationId xmlns:a16="http://schemas.microsoft.com/office/drawing/2014/main" id="{6002125D-08CB-4D4A-826B-A150987F7A7E}"/>
              </a:ext>
            </a:extLst>
          </p:cNvPr>
          <p:cNvSpPr>
            <a:spLocks noGrp="1"/>
          </p:cNvSpPr>
          <p:nvPr>
            <p:ph type="subTitle" idx="1"/>
          </p:nvPr>
        </p:nvSpPr>
        <p:spPr>
          <a:xfrm>
            <a:off x="748145" y="4613564"/>
            <a:ext cx="10875819" cy="1414257"/>
          </a:xfrm>
          <a:solidFill>
            <a:schemeClr val="tx2">
              <a:lumMod val="20000"/>
              <a:lumOff val="80000"/>
            </a:schemeClr>
          </a:solidFill>
        </p:spPr>
        <p:txBody>
          <a:bodyPr>
            <a:normAutofit/>
          </a:bodyPr>
          <a:lstStyle/>
          <a:p>
            <a:pPr algn="just">
              <a:lnSpc>
                <a:spcPct val="200000"/>
              </a:lnSpc>
            </a:pPr>
            <a:r>
              <a:rPr lang="en-US" sz="2000" dirty="0"/>
              <a:t>By: Nur fadhlina </a:t>
            </a:r>
            <a:r>
              <a:rPr lang="en-US" sz="2000" dirty="0" err="1"/>
              <a:t>binti</a:t>
            </a:r>
            <a:r>
              <a:rPr lang="en-US" sz="2000" dirty="0"/>
              <a:t> </a:t>
            </a:r>
            <a:r>
              <a:rPr lang="en-US" sz="2000" dirty="0" err="1"/>
              <a:t>abu</a:t>
            </a:r>
            <a:r>
              <a:rPr lang="en-US" sz="2000" dirty="0"/>
              <a:t> </a:t>
            </a:r>
            <a:r>
              <a:rPr lang="en-US" sz="2000" dirty="0" err="1"/>
              <a:t>bakar</a:t>
            </a:r>
            <a:r>
              <a:rPr lang="en-US" sz="2000" dirty="0"/>
              <a:t> </a:t>
            </a:r>
            <a:r>
              <a:rPr lang="en-US" sz="2000" dirty="0" err="1"/>
              <a:t>ashe’ari</a:t>
            </a:r>
            <a:r>
              <a:rPr lang="en-US" sz="2000" dirty="0"/>
              <a:t> (2017897726)</a:t>
            </a:r>
          </a:p>
          <a:p>
            <a:pPr algn="just">
              <a:lnSpc>
                <a:spcPct val="200000"/>
              </a:lnSpc>
            </a:pPr>
            <a:r>
              <a:rPr lang="en-US" sz="2000" dirty="0"/>
              <a:t>Supervisor: sir </a:t>
            </a:r>
            <a:r>
              <a:rPr lang="en-US" sz="2000" dirty="0" err="1"/>
              <a:t>mohd</a:t>
            </a:r>
            <a:r>
              <a:rPr lang="en-US" sz="2000" dirty="0"/>
              <a:t> </a:t>
            </a:r>
            <a:r>
              <a:rPr lang="en-US" sz="2000" dirty="0" err="1"/>
              <a:t>hanapi</a:t>
            </a:r>
            <a:r>
              <a:rPr lang="en-US" sz="2000" dirty="0"/>
              <a:t> bin </a:t>
            </a:r>
            <a:r>
              <a:rPr lang="en-US" sz="2000" dirty="0" err="1"/>
              <a:t>abdul</a:t>
            </a:r>
            <a:r>
              <a:rPr lang="en-US" sz="2000" dirty="0"/>
              <a:t> </a:t>
            </a:r>
            <a:r>
              <a:rPr lang="en-US" sz="2000" dirty="0" err="1"/>
              <a:t>latif</a:t>
            </a:r>
            <a:endParaRPr lang="en-MY" sz="2000" dirty="0"/>
          </a:p>
        </p:txBody>
      </p:sp>
    </p:spTree>
    <p:extLst>
      <p:ext uri="{BB962C8B-B14F-4D97-AF65-F5344CB8AC3E}">
        <p14:creationId xmlns:p14="http://schemas.microsoft.com/office/powerpoint/2010/main" val="4186190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F9BEE-C6E4-4925-B86C-8C4F00F15D01}"/>
              </a:ext>
            </a:extLst>
          </p:cNvPr>
          <p:cNvSpPr>
            <a:spLocks noGrp="1"/>
          </p:cNvSpPr>
          <p:nvPr>
            <p:ph type="title"/>
          </p:nvPr>
        </p:nvSpPr>
        <p:spPr/>
        <p:txBody>
          <a:bodyPr/>
          <a:lstStyle/>
          <a:p>
            <a:r>
              <a:rPr lang="en-US" dirty="0"/>
              <a:t>Problem Statement </a:t>
            </a:r>
            <a:endParaRPr lang="en-MY" dirty="0"/>
          </a:p>
        </p:txBody>
      </p:sp>
      <p:graphicFrame>
        <p:nvGraphicFramePr>
          <p:cNvPr id="4" name="Content Placeholder 3">
            <a:extLst>
              <a:ext uri="{FF2B5EF4-FFF2-40B4-BE49-F238E27FC236}">
                <a16:creationId xmlns:a16="http://schemas.microsoft.com/office/drawing/2014/main" id="{E7CAE76C-CFA8-4FCC-8A8B-6FF89288F4B1}"/>
              </a:ext>
            </a:extLst>
          </p:cNvPr>
          <p:cNvGraphicFramePr>
            <a:graphicFrameLocks noGrp="1"/>
          </p:cNvGraphicFramePr>
          <p:nvPr>
            <p:ph idx="1"/>
            <p:extLst>
              <p:ext uri="{D42A27DB-BD31-4B8C-83A1-F6EECF244321}">
                <p14:modId xmlns:p14="http://schemas.microsoft.com/office/powerpoint/2010/main" val="1330496703"/>
              </p:ext>
            </p:extLst>
          </p:nvPr>
        </p:nvGraphicFramePr>
        <p:xfrm>
          <a:off x="838199" y="1454727"/>
          <a:ext cx="11062856" cy="5038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653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8FED-0D5C-4ECE-B84A-14F8C0BD91C7}"/>
              </a:ext>
            </a:extLst>
          </p:cNvPr>
          <p:cNvSpPr>
            <a:spLocks noGrp="1"/>
          </p:cNvSpPr>
          <p:nvPr>
            <p:ph type="title"/>
          </p:nvPr>
        </p:nvSpPr>
        <p:spPr/>
        <p:txBody>
          <a:bodyPr/>
          <a:lstStyle/>
          <a:p>
            <a:r>
              <a:rPr lang="en-US" dirty="0"/>
              <a:t>Objectives </a:t>
            </a:r>
            <a:endParaRPr lang="en-MY" dirty="0"/>
          </a:p>
        </p:txBody>
      </p:sp>
      <p:sp>
        <p:nvSpPr>
          <p:cNvPr id="3" name="Content Placeholder 2">
            <a:extLst>
              <a:ext uri="{FF2B5EF4-FFF2-40B4-BE49-F238E27FC236}">
                <a16:creationId xmlns:a16="http://schemas.microsoft.com/office/drawing/2014/main" id="{357F8C73-B897-4FA1-B81C-B11CCF3F6535}"/>
              </a:ext>
            </a:extLst>
          </p:cNvPr>
          <p:cNvSpPr>
            <a:spLocks noGrp="1"/>
          </p:cNvSpPr>
          <p:nvPr>
            <p:ph idx="1"/>
          </p:nvPr>
        </p:nvSpPr>
        <p:spPr/>
        <p:txBody>
          <a:bodyPr/>
          <a:lstStyle/>
          <a:p>
            <a:pPr marL="342900" lvl="0" indent="-342900" algn="just">
              <a:lnSpc>
                <a:spcPct val="150000"/>
              </a:lnSpc>
              <a:buFont typeface="Symbol" panose="05050102010706020507" pitchFamily="18" charset="2"/>
              <a:buChar char=""/>
            </a:pPr>
            <a:r>
              <a:rPr lang="en-MY" dirty="0"/>
              <a:t>To identify requirement in analysing and evaluating the contractor    selection</a:t>
            </a:r>
          </a:p>
          <a:p>
            <a:pPr marL="342900" lvl="0" indent="-342900" algn="just">
              <a:lnSpc>
                <a:spcPct val="150000"/>
              </a:lnSpc>
              <a:buFont typeface="Symbol" panose="05050102010706020507" pitchFamily="18" charset="2"/>
              <a:buChar char=""/>
            </a:pPr>
            <a:r>
              <a:rPr lang="en-MY" dirty="0"/>
              <a:t>To develop a system with complete rules, criteria and by using Fuzzy AHP and TOPSIS algorithms. </a:t>
            </a:r>
          </a:p>
          <a:p>
            <a:pPr marL="342900" lvl="0" indent="-342900" algn="just">
              <a:lnSpc>
                <a:spcPct val="150000"/>
              </a:lnSpc>
              <a:buFont typeface="Symbol" panose="05050102010706020507" pitchFamily="18" charset="2"/>
              <a:buChar char=""/>
            </a:pPr>
            <a:r>
              <a:rPr lang="en-MY" dirty="0"/>
              <a:t>To evaluate the contractor selection system by using functionality test </a:t>
            </a:r>
          </a:p>
          <a:p>
            <a:endParaRPr lang="en-MY" dirty="0"/>
          </a:p>
        </p:txBody>
      </p:sp>
    </p:spTree>
    <p:extLst>
      <p:ext uri="{BB962C8B-B14F-4D97-AF65-F5344CB8AC3E}">
        <p14:creationId xmlns:p14="http://schemas.microsoft.com/office/powerpoint/2010/main" val="905629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A0B82-09CC-4600-A9FF-7E8F235E5A1D}"/>
              </a:ext>
            </a:extLst>
          </p:cNvPr>
          <p:cNvSpPr>
            <a:spLocks noGrp="1"/>
          </p:cNvSpPr>
          <p:nvPr>
            <p:ph type="title"/>
          </p:nvPr>
        </p:nvSpPr>
        <p:spPr/>
        <p:txBody>
          <a:bodyPr/>
          <a:lstStyle/>
          <a:p>
            <a:r>
              <a:rPr lang="en-US" dirty="0"/>
              <a:t>Scope of the Study</a:t>
            </a:r>
            <a:endParaRPr lang="en-MY" dirty="0"/>
          </a:p>
        </p:txBody>
      </p:sp>
      <p:graphicFrame>
        <p:nvGraphicFramePr>
          <p:cNvPr id="4" name="Content Placeholder 3">
            <a:extLst>
              <a:ext uri="{FF2B5EF4-FFF2-40B4-BE49-F238E27FC236}">
                <a16:creationId xmlns:a16="http://schemas.microsoft.com/office/drawing/2014/main" id="{00B2E1F2-D56E-46BD-96E2-685969166CD2}"/>
              </a:ext>
            </a:extLst>
          </p:cNvPr>
          <p:cNvGraphicFramePr>
            <a:graphicFrameLocks noGrp="1"/>
          </p:cNvGraphicFramePr>
          <p:nvPr>
            <p:ph idx="1"/>
            <p:extLst>
              <p:ext uri="{D42A27DB-BD31-4B8C-83A1-F6EECF244321}">
                <p14:modId xmlns:p14="http://schemas.microsoft.com/office/powerpoint/2010/main" val="242654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1730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A3A8-2421-4AAA-A093-1B51F757A33D}"/>
              </a:ext>
            </a:extLst>
          </p:cNvPr>
          <p:cNvSpPr>
            <a:spLocks noGrp="1"/>
          </p:cNvSpPr>
          <p:nvPr>
            <p:ph type="title"/>
          </p:nvPr>
        </p:nvSpPr>
        <p:spPr>
          <a:xfrm>
            <a:off x="633663" y="1876926"/>
            <a:ext cx="10924674" cy="3561348"/>
          </a:xfrm>
          <a:solidFill>
            <a:srgbClr val="4F8A8B"/>
          </a:solidFill>
        </p:spPr>
        <p:txBody>
          <a:bodyPr>
            <a:noAutofit/>
          </a:bodyPr>
          <a:lstStyle/>
          <a:p>
            <a:pPr algn="just">
              <a:lnSpc>
                <a:spcPct val="150000"/>
              </a:lnSpc>
            </a:pPr>
            <a:r>
              <a:rPr lang="en-US" sz="4800" b="1" spc="600" dirty="0"/>
              <a:t>Related Work on Fuzzy AHP and TOPSIS algorithm based on                       Contractor Selection</a:t>
            </a:r>
            <a:endParaRPr lang="en-MY" sz="4800" spc="600" dirty="0"/>
          </a:p>
        </p:txBody>
      </p:sp>
    </p:spTree>
    <p:extLst>
      <p:ext uri="{BB962C8B-B14F-4D97-AF65-F5344CB8AC3E}">
        <p14:creationId xmlns:p14="http://schemas.microsoft.com/office/powerpoint/2010/main" val="4233253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E0EADA4-46D5-4235-994F-79528D611B1E}"/>
              </a:ext>
            </a:extLst>
          </p:cNvPr>
          <p:cNvGraphicFramePr>
            <a:graphicFrameLocks noGrp="1"/>
          </p:cNvGraphicFramePr>
          <p:nvPr>
            <p:ph idx="1"/>
            <p:extLst>
              <p:ext uri="{D42A27DB-BD31-4B8C-83A1-F6EECF244321}">
                <p14:modId xmlns:p14="http://schemas.microsoft.com/office/powerpoint/2010/main" val="4057001399"/>
              </p:ext>
            </p:extLst>
          </p:nvPr>
        </p:nvGraphicFramePr>
        <p:xfrm>
          <a:off x="0" y="0"/>
          <a:ext cx="12192000" cy="6889369"/>
        </p:xfrm>
        <a:graphic>
          <a:graphicData uri="http://schemas.openxmlformats.org/drawingml/2006/table">
            <a:tbl>
              <a:tblPr firstRow="1" bandRow="1">
                <a:tableStyleId>{91EBBBCC-DAD2-459C-BE2E-F6DE35CF9A28}</a:tableStyleId>
              </a:tblPr>
              <a:tblGrid>
                <a:gridCol w="1569493">
                  <a:extLst>
                    <a:ext uri="{9D8B030D-6E8A-4147-A177-3AD203B41FA5}">
                      <a16:colId xmlns:a16="http://schemas.microsoft.com/office/drawing/2014/main" val="1767536726"/>
                    </a:ext>
                  </a:extLst>
                </a:gridCol>
                <a:gridCol w="2169994">
                  <a:extLst>
                    <a:ext uri="{9D8B030D-6E8A-4147-A177-3AD203B41FA5}">
                      <a16:colId xmlns:a16="http://schemas.microsoft.com/office/drawing/2014/main" val="796893080"/>
                    </a:ext>
                  </a:extLst>
                </a:gridCol>
                <a:gridCol w="2356513">
                  <a:extLst>
                    <a:ext uri="{9D8B030D-6E8A-4147-A177-3AD203B41FA5}">
                      <a16:colId xmlns:a16="http://schemas.microsoft.com/office/drawing/2014/main" val="4023256527"/>
                    </a:ext>
                  </a:extLst>
                </a:gridCol>
                <a:gridCol w="2032000">
                  <a:extLst>
                    <a:ext uri="{9D8B030D-6E8A-4147-A177-3AD203B41FA5}">
                      <a16:colId xmlns:a16="http://schemas.microsoft.com/office/drawing/2014/main" val="3437674371"/>
                    </a:ext>
                  </a:extLst>
                </a:gridCol>
                <a:gridCol w="2032000">
                  <a:extLst>
                    <a:ext uri="{9D8B030D-6E8A-4147-A177-3AD203B41FA5}">
                      <a16:colId xmlns:a16="http://schemas.microsoft.com/office/drawing/2014/main" val="82260979"/>
                    </a:ext>
                  </a:extLst>
                </a:gridCol>
                <a:gridCol w="2032000">
                  <a:extLst>
                    <a:ext uri="{9D8B030D-6E8A-4147-A177-3AD203B41FA5}">
                      <a16:colId xmlns:a16="http://schemas.microsoft.com/office/drawing/2014/main" val="3148939205"/>
                    </a:ext>
                  </a:extLst>
                </a:gridCol>
              </a:tblGrid>
              <a:tr h="1278277">
                <a:tc>
                  <a:txBody>
                    <a:bodyPr/>
                    <a:lstStyle/>
                    <a:p>
                      <a:pPr algn="ctr">
                        <a:lnSpc>
                          <a:spcPct val="107000"/>
                        </a:lnSpc>
                        <a:spcAft>
                          <a:spcPts val="0"/>
                        </a:spcAft>
                      </a:pPr>
                      <a:r>
                        <a:rPr lang="en-US" sz="1800" dirty="0">
                          <a:solidFill>
                            <a:schemeClr val="bg1"/>
                          </a:solidFill>
                          <a:effectLst/>
                        </a:rPr>
                        <a:t>Algorithms</a:t>
                      </a:r>
                    </a:p>
                    <a:p>
                      <a:pPr algn="ctr">
                        <a:lnSpc>
                          <a:spcPct val="107000"/>
                        </a:lnSpc>
                        <a:spcAft>
                          <a:spcPts val="0"/>
                        </a:spcAft>
                      </a:pPr>
                      <a:endParaRPr lang="en-MY" sz="2400" dirty="0">
                        <a:solidFill>
                          <a:schemeClr val="bg1"/>
                        </a:solidFill>
                        <a:effectLst/>
                      </a:endParaRPr>
                    </a:p>
                    <a:p>
                      <a:pPr algn="l">
                        <a:lnSpc>
                          <a:spcPct val="107000"/>
                        </a:lnSpc>
                        <a:spcAft>
                          <a:spcPts val="0"/>
                        </a:spcAft>
                      </a:pPr>
                      <a:r>
                        <a:rPr lang="en-US" sz="1600" dirty="0">
                          <a:solidFill>
                            <a:schemeClr val="bg1"/>
                          </a:solidFill>
                          <a:effectLst/>
                        </a:rPr>
                        <a:t>Characteristic</a:t>
                      </a:r>
                      <a:endParaRPr lang="en-MY" sz="2000" dirty="0">
                        <a:solidFill>
                          <a:schemeClr val="bg1"/>
                        </a:solidFill>
                        <a:effectLst/>
                      </a:endParaRPr>
                    </a:p>
                    <a:p>
                      <a:endParaRPr lang="en-MY" dirty="0"/>
                    </a:p>
                  </a:txBody>
                  <a:tcPr anchor="ctr"/>
                </a:tc>
                <a:tc>
                  <a:txBody>
                    <a:bodyPr/>
                    <a:lstStyle/>
                    <a:p>
                      <a:r>
                        <a:rPr lang="en-US" sz="1800" dirty="0">
                          <a:solidFill>
                            <a:schemeClr val="bg1"/>
                          </a:solidFill>
                          <a:effectLst/>
                        </a:rPr>
                        <a:t>AHP</a:t>
                      </a:r>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rPr>
                        <a:t>Fuzzy AHP</a:t>
                      </a:r>
                      <a:endParaRPr lang="en-MY" sz="2400" dirty="0">
                        <a:solidFill>
                          <a:schemeClr val="bg1"/>
                        </a:solidFill>
                        <a:effectLst/>
                      </a:endParaRPr>
                    </a:p>
                    <a:p>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rPr>
                        <a:t>Fuzzy AHP</a:t>
                      </a:r>
                      <a:endParaRPr lang="en-MY" sz="2400" dirty="0">
                        <a:solidFill>
                          <a:schemeClr val="bg1"/>
                        </a:solidFill>
                        <a:effectLst/>
                      </a:endParaRPr>
                    </a:p>
                    <a:p>
                      <a:endParaRPr lang="en-MY" dirty="0"/>
                    </a:p>
                  </a:txBody>
                  <a:tcPr/>
                </a:tc>
                <a:tc>
                  <a:txBody>
                    <a:bodyPr/>
                    <a:lstStyle/>
                    <a:p>
                      <a:r>
                        <a:rPr lang="en-US" sz="1800" dirty="0">
                          <a:solidFill>
                            <a:schemeClr val="bg1"/>
                          </a:solidFill>
                          <a:effectLst/>
                        </a:rPr>
                        <a:t>TOPSIS</a:t>
                      </a:r>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rPr>
                        <a:t>TOPSIS and VIKOR</a:t>
                      </a:r>
                      <a:endParaRPr lang="en-MY" sz="2400" dirty="0">
                        <a:solidFill>
                          <a:schemeClr val="bg1"/>
                        </a:solidFill>
                        <a:effectLst/>
                      </a:endParaRPr>
                    </a:p>
                    <a:p>
                      <a:endParaRPr lang="en-MY" dirty="0"/>
                    </a:p>
                  </a:txBody>
                  <a:tcPr/>
                </a:tc>
                <a:extLst>
                  <a:ext uri="{0D108BD9-81ED-4DB2-BD59-A6C34878D82A}">
                    <a16:rowId xmlns:a16="http://schemas.microsoft.com/office/drawing/2014/main" val="1771580548"/>
                  </a:ext>
                </a:extLst>
              </a:tr>
              <a:tr h="1469510">
                <a:tc>
                  <a:txBody>
                    <a:bodyPr/>
                    <a:lstStyle/>
                    <a:p>
                      <a:r>
                        <a:rPr lang="en-US" dirty="0"/>
                        <a:t>Purpose</a:t>
                      </a:r>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Identify contractors with the best potential in a final contractor selection</a:t>
                      </a:r>
                      <a:endParaRPr lang="en-MY" sz="2400" dirty="0">
                        <a:effectLst/>
                        <a:latin typeface="+mn-lt"/>
                        <a:ea typeface="SimSun" panose="02010600030101010101" pitchFamily="2" charset="-122"/>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Select the best construction contractor for Tehran university technical office</a:t>
                      </a:r>
                      <a:endParaRPr lang="en-MY" sz="2400" dirty="0">
                        <a:effectLst/>
                      </a:endParaRPr>
                    </a:p>
                    <a:p>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Select the best contractor</a:t>
                      </a:r>
                      <a:endParaRPr lang="en-MY" sz="2400" dirty="0">
                        <a:effectLst/>
                      </a:endParaRPr>
                    </a:p>
                    <a:p>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Lowest bid criterion in contractor selection process </a:t>
                      </a:r>
                      <a:endParaRPr lang="en-MY" sz="2400" dirty="0">
                        <a:effectLst/>
                        <a:latin typeface="+mn-lt"/>
                        <a:ea typeface="SimSun" panose="02010600030101010101" pitchFamily="2" charset="-122"/>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Selection of a contractor for a road building project.</a:t>
                      </a:r>
                      <a:endParaRPr lang="en-MY" sz="2400" dirty="0">
                        <a:effectLst/>
                      </a:endParaRPr>
                    </a:p>
                    <a:p>
                      <a:endParaRPr lang="en-MY" dirty="0"/>
                    </a:p>
                  </a:txBody>
                  <a:tcPr/>
                </a:tc>
                <a:extLst>
                  <a:ext uri="{0D108BD9-81ED-4DB2-BD59-A6C34878D82A}">
                    <a16:rowId xmlns:a16="http://schemas.microsoft.com/office/drawing/2014/main" val="3456098434"/>
                  </a:ext>
                </a:extLst>
              </a:tr>
              <a:tr h="2228042">
                <a:tc>
                  <a:txBody>
                    <a:bodyPr/>
                    <a:lstStyle/>
                    <a:p>
                      <a:r>
                        <a:rPr lang="en-US" dirty="0"/>
                        <a:t>Strength</a:t>
                      </a:r>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Flexible and easy to implement</a:t>
                      </a:r>
                      <a:endParaRPr lang="en-MY" sz="2400" dirty="0">
                        <a:effectLst/>
                      </a:endParaRPr>
                    </a:p>
                    <a:p>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Help decision makers to add or omit any factors according to decision making context</a:t>
                      </a:r>
                      <a:r>
                        <a:rPr lang="en-US" sz="2400" dirty="0">
                          <a:effectLst/>
                        </a:rPr>
                        <a:t>.</a:t>
                      </a:r>
                      <a:endParaRPr lang="en-MY" sz="2400" dirty="0">
                        <a:effectLst/>
                      </a:endParaRPr>
                    </a:p>
                    <a:p>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Effective tools to select the best contractor</a:t>
                      </a:r>
                      <a:endParaRPr lang="en-MY" sz="2400" dirty="0">
                        <a:effectLst/>
                      </a:endParaRPr>
                    </a:p>
                    <a:p>
                      <a:endParaRPr lang="en-MY" dirty="0"/>
                    </a:p>
                  </a:txBody>
                  <a:tcPr/>
                </a:tc>
                <a:tc>
                  <a:txBody>
                    <a:bodyPr/>
                    <a:lstStyle/>
                    <a:p>
                      <a:pPr algn="just">
                        <a:lnSpc>
                          <a:spcPct val="100000"/>
                        </a:lnSpc>
                        <a:spcAft>
                          <a:spcPts val="0"/>
                        </a:spcAft>
                      </a:pPr>
                      <a:r>
                        <a:rPr lang="en-US" sz="1800" dirty="0">
                          <a:effectLst/>
                        </a:rPr>
                        <a:t>Simple to apply simple to understand. </a:t>
                      </a:r>
                      <a:endParaRPr lang="en-MY" sz="2400" dirty="0">
                        <a:effectLst/>
                      </a:endParaRPr>
                    </a:p>
                    <a:p>
                      <a:pPr algn="ctr">
                        <a:lnSpc>
                          <a:spcPct val="100000"/>
                        </a:lnSpc>
                        <a:spcAft>
                          <a:spcPts val="0"/>
                        </a:spcAft>
                      </a:pPr>
                      <a:r>
                        <a:rPr lang="en-US" sz="1800" dirty="0">
                          <a:effectLst/>
                        </a:rPr>
                        <a:t> </a:t>
                      </a:r>
                      <a:endParaRPr lang="en-MY" sz="2400" dirty="0">
                        <a:effectLst/>
                      </a:endParaRPr>
                    </a:p>
                    <a:p>
                      <a:endParaRPr lang="en-MY" dirty="0"/>
                    </a:p>
                  </a:txBody>
                  <a:tcPr/>
                </a:tc>
                <a:tc>
                  <a:txBody>
                    <a:bodyPr/>
                    <a:lstStyle/>
                    <a:p>
                      <a:pPr algn="l">
                        <a:lnSpc>
                          <a:spcPct val="100000"/>
                        </a:lnSpc>
                        <a:spcAft>
                          <a:spcPts val="0"/>
                        </a:spcAft>
                      </a:pPr>
                      <a:r>
                        <a:rPr lang="en-MY" sz="1800" dirty="0">
                          <a:effectLst/>
                        </a:rPr>
                        <a:t>TOPSIS-</a:t>
                      </a:r>
                      <a:r>
                        <a:rPr lang="en-US" sz="1800" dirty="0">
                          <a:effectLst/>
                        </a:rPr>
                        <a:t>this contractor is the best in terms of the ranking index</a:t>
                      </a:r>
                      <a:endParaRPr lang="en-MY" sz="2400" dirty="0">
                        <a:effectLst/>
                      </a:endParaRPr>
                    </a:p>
                    <a:p>
                      <a:pPr algn="l">
                        <a:lnSpc>
                          <a:spcPct val="100000"/>
                        </a:lnSpc>
                        <a:spcAft>
                          <a:spcPts val="0"/>
                        </a:spcAft>
                      </a:pPr>
                      <a:r>
                        <a:rPr lang="en-US" sz="1800" dirty="0">
                          <a:effectLst/>
                        </a:rPr>
                        <a:t>VIKOR-indicates that it is the closest to the ideal solution</a:t>
                      </a:r>
                      <a:endParaRPr lang="en-MY" sz="2400" dirty="0">
                        <a:effectLst/>
                        <a:latin typeface="+mn-lt"/>
                        <a:ea typeface="SimSun" panose="02010600030101010101" pitchFamily="2" charset="-122"/>
                        <a:cs typeface="Times New Roman" panose="02020603050405020304" pitchFamily="18" charset="0"/>
                      </a:endParaRPr>
                    </a:p>
                  </a:txBody>
                  <a:tcPr/>
                </a:tc>
                <a:extLst>
                  <a:ext uri="{0D108BD9-81ED-4DB2-BD59-A6C34878D82A}">
                    <a16:rowId xmlns:a16="http://schemas.microsoft.com/office/drawing/2014/main" val="2508527470"/>
                  </a:ext>
                </a:extLst>
              </a:tr>
              <a:tr h="891217">
                <a:tc>
                  <a:txBody>
                    <a:bodyPr/>
                    <a:lstStyle/>
                    <a:p>
                      <a:r>
                        <a:rPr lang="en-US" dirty="0"/>
                        <a:t>Weakness</a:t>
                      </a:r>
                      <a:endParaRPr lang="en-MY" dirty="0"/>
                    </a:p>
                  </a:txBody>
                  <a:tcPr/>
                </a:tc>
                <a:tc>
                  <a:txBody>
                    <a:bodyPr/>
                    <a:lstStyle/>
                    <a:p>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Ignore another factors that also important in contractor selection</a:t>
                      </a:r>
                      <a:endParaRPr lang="en-MY" sz="2400" dirty="0">
                        <a:effectLst/>
                        <a:latin typeface="+mn-lt"/>
                        <a:ea typeface="SimSun" panose="02010600030101010101" pitchFamily="2" charset="-122"/>
                        <a:cs typeface="Times New Roman" panose="02020603050405020304" pitchFamily="18" charset="0"/>
                      </a:endParaRPr>
                    </a:p>
                  </a:txBody>
                  <a:tcPr/>
                </a:tc>
                <a:tc>
                  <a:txBody>
                    <a:bodyPr/>
                    <a:lstStyle/>
                    <a:p>
                      <a:endParaRPr lang="en-MY"/>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There is no way to check for Consistency</a:t>
                      </a:r>
                      <a:endParaRPr lang="en-MY" sz="2400" dirty="0">
                        <a:effectLst/>
                        <a:latin typeface="+mn-lt"/>
                        <a:ea typeface="SimSun" panose="02010600030101010101" pitchFamily="2" charset="-122"/>
                        <a:cs typeface="Times New Roman" panose="02020603050405020304" pitchFamily="18" charset="0"/>
                      </a:endParaRPr>
                    </a:p>
                  </a:txBody>
                  <a:tcPr/>
                </a:tc>
                <a:tc>
                  <a:txBody>
                    <a:bodyPr/>
                    <a:lstStyle/>
                    <a:p>
                      <a:endParaRPr lang="en-MY" dirty="0"/>
                    </a:p>
                  </a:txBody>
                  <a:tcPr/>
                </a:tc>
                <a:extLst>
                  <a:ext uri="{0D108BD9-81ED-4DB2-BD59-A6C34878D82A}">
                    <a16:rowId xmlns:a16="http://schemas.microsoft.com/office/drawing/2014/main" val="1248219129"/>
                  </a:ext>
                </a:extLst>
              </a:tr>
              <a:tr h="623852">
                <a:tc>
                  <a:txBody>
                    <a:bodyPr/>
                    <a:lstStyle/>
                    <a:p>
                      <a:r>
                        <a:rPr lang="en-US" dirty="0"/>
                        <a:t>Author(s)</a:t>
                      </a:r>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dirty="0">
                          <a:effectLst/>
                        </a:rPr>
                        <a:t>(Fong &amp; Choi, 2000)</a:t>
                      </a:r>
                      <a:endParaRPr lang="en-MY" sz="2400" dirty="0">
                        <a:effectLst/>
                      </a:endParaRPr>
                    </a:p>
                    <a:p>
                      <a:endParaRPr lang="en-MY" dirty="0"/>
                    </a:p>
                  </a:txBody>
                  <a:tcPr/>
                </a:tc>
                <a:tc>
                  <a:txBody>
                    <a:bodyPr/>
                    <a:lstStyle/>
                    <a:p>
                      <a:pPr algn="l">
                        <a:lnSpc>
                          <a:spcPct val="100000"/>
                        </a:lnSpc>
                        <a:spcAft>
                          <a:spcPts val="1200"/>
                        </a:spcAft>
                      </a:pPr>
                      <a:r>
                        <a:rPr lang="en-US" sz="1800" dirty="0">
                          <a:effectLst/>
                        </a:rPr>
                        <a:t>(</a:t>
                      </a:r>
                      <a:r>
                        <a:rPr lang="en-US" sz="1800" dirty="0" err="1">
                          <a:effectLst/>
                        </a:rPr>
                        <a:t>Gholipour</a:t>
                      </a:r>
                      <a:r>
                        <a:rPr lang="en-US" sz="1800" dirty="0">
                          <a:effectLst/>
                        </a:rPr>
                        <a:t> et al., 2014)</a:t>
                      </a:r>
                      <a:endParaRPr lang="en-MY" sz="2400" dirty="0">
                        <a:effectLst/>
                        <a:latin typeface="+mn-lt"/>
                        <a:ea typeface="SimSun" panose="02010600030101010101" pitchFamily="2" charset="-122"/>
                        <a:cs typeface="Times New Roman" panose="02020603050405020304" pitchFamily="18" charset="0"/>
                      </a:endParaRPr>
                    </a:p>
                  </a:txBody>
                  <a:tcPr marL="68580" marR="68580" marT="0" marB="0"/>
                </a:tc>
                <a:tc>
                  <a:txBody>
                    <a:bodyPr/>
                    <a:lstStyle/>
                    <a:p>
                      <a:pPr algn="l">
                        <a:lnSpc>
                          <a:spcPct val="100000"/>
                        </a:lnSpc>
                        <a:spcAft>
                          <a:spcPts val="0"/>
                        </a:spcAft>
                      </a:pPr>
                      <a:r>
                        <a:rPr lang="en-MY" sz="1800" dirty="0">
                          <a:effectLst/>
                        </a:rPr>
                        <a:t>(</a:t>
                      </a:r>
                      <a:r>
                        <a:rPr lang="en-MY" sz="1800" dirty="0" err="1">
                          <a:effectLst/>
                        </a:rPr>
                        <a:t>Zamani</a:t>
                      </a:r>
                      <a:r>
                        <a:rPr lang="en-MY" sz="1800" dirty="0">
                          <a:effectLst/>
                        </a:rPr>
                        <a:t> et al., 2013)</a:t>
                      </a:r>
                      <a:endParaRPr lang="en-MY" sz="2400" dirty="0">
                        <a:effectLst/>
                        <a:latin typeface="+mn-lt"/>
                        <a:ea typeface="SimSun" panose="02010600030101010101" pitchFamily="2" charset="-122"/>
                        <a:cs typeface="Times New Roman" panose="02020603050405020304" pitchFamily="18" charset="0"/>
                      </a:endParaRPr>
                    </a:p>
                  </a:txBody>
                  <a:tcPr marL="68580" marR="68580" marT="0" marB="0"/>
                </a:tc>
                <a:tc>
                  <a:txBody>
                    <a:bodyPr/>
                    <a:lstStyle/>
                    <a:p>
                      <a:pPr algn="l">
                        <a:lnSpc>
                          <a:spcPct val="100000"/>
                        </a:lnSpc>
                        <a:spcAft>
                          <a:spcPts val="1200"/>
                        </a:spcAft>
                      </a:pPr>
                      <a:r>
                        <a:rPr lang="en-US" sz="1800" dirty="0">
                          <a:effectLst/>
                        </a:rPr>
                        <a:t>(</a:t>
                      </a:r>
                      <a:r>
                        <a:rPr lang="en-US" sz="1800" dirty="0" err="1">
                          <a:effectLst/>
                        </a:rPr>
                        <a:t>Alptekin</a:t>
                      </a:r>
                      <a:r>
                        <a:rPr lang="en-US" sz="1800" dirty="0">
                          <a:effectLst/>
                        </a:rPr>
                        <a:t> &amp; </a:t>
                      </a:r>
                      <a:r>
                        <a:rPr lang="en-US" sz="1800" dirty="0" err="1">
                          <a:effectLst/>
                        </a:rPr>
                        <a:t>Alptekin</a:t>
                      </a:r>
                      <a:r>
                        <a:rPr lang="en-US" sz="1800" dirty="0">
                          <a:effectLst/>
                        </a:rPr>
                        <a:t>, 2017)</a:t>
                      </a:r>
                      <a:endParaRPr lang="en-MY" sz="2400" dirty="0">
                        <a:effectLst/>
                        <a:latin typeface="+mn-lt"/>
                        <a:ea typeface="SimSun" panose="02010600030101010101" pitchFamily="2" charset="-122"/>
                        <a:cs typeface="Times New Roman" panose="02020603050405020304" pitchFamily="18" charset="0"/>
                      </a:endParaRPr>
                    </a:p>
                  </a:txBody>
                  <a:tcPr marL="68580" marR="68580" marT="0" marB="0"/>
                </a:tc>
                <a:tc>
                  <a:txBody>
                    <a:bodyPr/>
                    <a:lstStyle/>
                    <a:p>
                      <a:pPr algn="l">
                        <a:lnSpc>
                          <a:spcPct val="100000"/>
                        </a:lnSpc>
                        <a:spcAft>
                          <a:spcPts val="1200"/>
                        </a:spcAft>
                      </a:pPr>
                      <a:r>
                        <a:rPr lang="en-US" sz="1800" dirty="0">
                          <a:effectLst/>
                        </a:rPr>
                        <a:t>(San </a:t>
                      </a:r>
                      <a:r>
                        <a:rPr lang="en-US" sz="1800" dirty="0" err="1">
                          <a:effectLst/>
                        </a:rPr>
                        <a:t>Cristóbal</a:t>
                      </a:r>
                      <a:r>
                        <a:rPr lang="en-US" sz="1800" dirty="0">
                          <a:effectLst/>
                        </a:rPr>
                        <a:t>, 2012)</a:t>
                      </a:r>
                      <a:endParaRPr lang="en-MY" sz="2400" dirty="0">
                        <a:effectLst/>
                        <a:latin typeface="+mn-lt"/>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980252063"/>
                  </a:ext>
                </a:extLst>
              </a:tr>
            </a:tbl>
          </a:graphicData>
        </a:graphic>
      </p:graphicFrame>
    </p:spTree>
    <p:extLst>
      <p:ext uri="{BB962C8B-B14F-4D97-AF65-F5344CB8AC3E}">
        <p14:creationId xmlns:p14="http://schemas.microsoft.com/office/powerpoint/2010/main" val="1996176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7C4EADC-17A9-4F09-BA46-51126056AD5A}"/>
              </a:ext>
            </a:extLst>
          </p:cNvPr>
          <p:cNvSpPr txBox="1">
            <a:spLocks noGrp="1"/>
          </p:cNvSpPr>
          <p:nvPr>
            <p:ph type="title"/>
          </p:nvPr>
        </p:nvSpPr>
        <p:spPr>
          <a:xfrm>
            <a:off x="1017104" y="-310736"/>
            <a:ext cx="10515600" cy="1325563"/>
          </a:xfrm>
          <a:prstGeom prst="rect">
            <a:avLst/>
          </a:prstGeom>
        </p:spPr>
        <p:txBody>
          <a:bodyP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dirty="0">
                <a:ln>
                  <a:solidFill>
                    <a:schemeClr val="tx1"/>
                  </a:solidFill>
                </a:ln>
              </a:rPr>
              <a:t>Contractor Selection using Fuzzy AHP and TOPSIS algorithms Conceptual Framework </a:t>
            </a:r>
            <a:endParaRPr lang="en-MY" sz="1600" dirty="0">
              <a:ln>
                <a:solidFill>
                  <a:schemeClr val="tx1"/>
                </a:solidFill>
              </a:ln>
            </a:endParaRPr>
          </a:p>
        </p:txBody>
      </p:sp>
      <p:pic>
        <p:nvPicPr>
          <p:cNvPr id="6" name="Content Placeholder 2">
            <a:extLst>
              <a:ext uri="{FF2B5EF4-FFF2-40B4-BE49-F238E27FC236}">
                <a16:creationId xmlns:a16="http://schemas.microsoft.com/office/drawing/2014/main" id="{1CCB2A97-50B8-4905-8229-EF31EEC66E1C}"/>
              </a:ext>
            </a:extLst>
          </p:cNvPr>
          <p:cNvPicPr>
            <a:picLocks noGrp="1" noChangeAspect="1"/>
          </p:cNvPicPr>
          <p:nvPr>
            <p:ph idx="1"/>
          </p:nvPr>
        </p:nvPicPr>
        <p:blipFill rotWithShape="1">
          <a:blip r:embed="rId2"/>
          <a:srcRect t="2604"/>
          <a:stretch/>
        </p:blipFill>
        <p:spPr>
          <a:xfrm>
            <a:off x="0" y="536713"/>
            <a:ext cx="12192000" cy="6321288"/>
          </a:xfrm>
          <a:prstGeom prst="rect">
            <a:avLst/>
          </a:prstGeom>
        </p:spPr>
      </p:pic>
      <p:sp>
        <p:nvSpPr>
          <p:cNvPr id="7" name="TextBox 6">
            <a:extLst>
              <a:ext uri="{FF2B5EF4-FFF2-40B4-BE49-F238E27FC236}">
                <a16:creationId xmlns:a16="http://schemas.microsoft.com/office/drawing/2014/main" id="{09FADCEB-C162-42CB-80BA-60E14AD5AE23}"/>
              </a:ext>
            </a:extLst>
          </p:cNvPr>
          <p:cNvSpPr txBox="1"/>
          <p:nvPr/>
        </p:nvSpPr>
        <p:spPr>
          <a:xfrm>
            <a:off x="3260035" y="4830417"/>
            <a:ext cx="2226365" cy="735495"/>
          </a:xfrm>
          <a:prstGeom prst="rect">
            <a:avLst/>
          </a:prstGeom>
          <a:solidFill>
            <a:schemeClr val="bg1"/>
          </a:solidFill>
        </p:spPr>
        <p:txBody>
          <a:bodyPr wrap="square" rtlCol="0">
            <a:spAutoFit/>
          </a:bodyPr>
          <a:lstStyle/>
          <a:p>
            <a:endParaRPr lang="en-MY" dirty="0"/>
          </a:p>
        </p:txBody>
      </p:sp>
    </p:spTree>
    <p:extLst>
      <p:ext uri="{BB962C8B-B14F-4D97-AF65-F5344CB8AC3E}">
        <p14:creationId xmlns:p14="http://schemas.microsoft.com/office/powerpoint/2010/main" val="963176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D1074A-6D18-4054-8578-AF7AE53066C5}"/>
              </a:ext>
            </a:extLst>
          </p:cNvPr>
          <p:cNvSpPr txBox="1">
            <a:spLocks noGrp="1"/>
          </p:cNvSpPr>
          <p:nvPr>
            <p:ph type="title"/>
          </p:nvPr>
        </p:nvSpPr>
        <p:spPr>
          <a:xfrm>
            <a:off x="838200" y="0"/>
            <a:ext cx="10515600" cy="787814"/>
          </a:xfrm>
          <a:prstGeom prst="rect">
            <a:avLst/>
          </a:prstGeom>
          <a:solidFill>
            <a:schemeClr val="accent5">
              <a:lumMod val="75000"/>
            </a:schemeClr>
          </a:solid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a:ln>
                  <a:solidFill>
                    <a:schemeClr val="tx1"/>
                  </a:solidFill>
                </a:ln>
              </a:rPr>
              <a:t>Contractor Selection Methodology Framework </a:t>
            </a:r>
            <a:endParaRPr lang="en-MY" dirty="0">
              <a:ln>
                <a:solidFill>
                  <a:schemeClr val="tx1"/>
                </a:solidFill>
              </a:ln>
            </a:endParaRPr>
          </a:p>
        </p:txBody>
      </p:sp>
      <p:sp>
        <p:nvSpPr>
          <p:cNvPr id="3" name="Content Placeholder 2">
            <a:extLst>
              <a:ext uri="{FF2B5EF4-FFF2-40B4-BE49-F238E27FC236}">
                <a16:creationId xmlns:a16="http://schemas.microsoft.com/office/drawing/2014/main" id="{1E39FD67-82CF-4409-B315-69E5BF987F11}"/>
              </a:ext>
            </a:extLst>
          </p:cNvPr>
          <p:cNvSpPr>
            <a:spLocks noGrp="1"/>
          </p:cNvSpPr>
          <p:nvPr>
            <p:ph idx="1"/>
          </p:nvPr>
        </p:nvSpPr>
        <p:spPr/>
        <p:txBody>
          <a:bodyPr/>
          <a:lstStyle/>
          <a:p>
            <a:endParaRPr lang="en-MY"/>
          </a:p>
        </p:txBody>
      </p:sp>
      <p:pic>
        <p:nvPicPr>
          <p:cNvPr id="5" name="Picture 4">
            <a:extLst>
              <a:ext uri="{FF2B5EF4-FFF2-40B4-BE49-F238E27FC236}">
                <a16:creationId xmlns:a16="http://schemas.microsoft.com/office/drawing/2014/main" id="{B24E6CE2-DD8A-4CEB-A288-AC51662D3E26}"/>
              </a:ext>
            </a:extLst>
          </p:cNvPr>
          <p:cNvPicPr>
            <a:picLocks noChangeAspect="1"/>
          </p:cNvPicPr>
          <p:nvPr/>
        </p:nvPicPr>
        <p:blipFill>
          <a:blip r:embed="rId2"/>
          <a:stretch>
            <a:fillRect/>
          </a:stretch>
        </p:blipFill>
        <p:spPr>
          <a:xfrm>
            <a:off x="0" y="787814"/>
            <a:ext cx="12192000" cy="6070186"/>
          </a:xfrm>
          <a:prstGeom prst="rect">
            <a:avLst/>
          </a:prstGeom>
        </p:spPr>
      </p:pic>
    </p:spTree>
    <p:extLst>
      <p:ext uri="{BB962C8B-B14F-4D97-AF65-F5344CB8AC3E}">
        <p14:creationId xmlns:p14="http://schemas.microsoft.com/office/powerpoint/2010/main" val="3461771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4834-13F2-4FF0-8599-FDF1B6A851A6}"/>
              </a:ext>
            </a:extLst>
          </p:cNvPr>
          <p:cNvSpPr>
            <a:spLocks noGrp="1"/>
          </p:cNvSpPr>
          <p:nvPr>
            <p:ph type="title"/>
          </p:nvPr>
        </p:nvSpPr>
        <p:spPr>
          <a:xfrm>
            <a:off x="562428" y="205322"/>
            <a:ext cx="10515600" cy="319605"/>
          </a:xfrm>
        </p:spPr>
        <p:txBody>
          <a:bodyPr>
            <a:normAutofit fontScale="90000"/>
          </a:bodyPr>
          <a:lstStyle/>
          <a:p>
            <a:r>
              <a:rPr lang="en-US" dirty="0"/>
              <a:t>Data Collection (from interview) </a:t>
            </a:r>
            <a:endParaRPr lang="en-MY" dirty="0"/>
          </a:p>
        </p:txBody>
      </p:sp>
      <p:pic>
        <p:nvPicPr>
          <p:cNvPr id="11" name="Content Placeholder 10">
            <a:extLst>
              <a:ext uri="{FF2B5EF4-FFF2-40B4-BE49-F238E27FC236}">
                <a16:creationId xmlns:a16="http://schemas.microsoft.com/office/drawing/2014/main" id="{B3E69AFA-E452-4E5E-90EF-409B2EB870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5027" y="682784"/>
            <a:ext cx="4194629" cy="5810091"/>
          </a:xfrm>
        </p:spPr>
      </p:pic>
      <p:pic>
        <p:nvPicPr>
          <p:cNvPr id="13" name="Picture 12">
            <a:extLst>
              <a:ext uri="{FF2B5EF4-FFF2-40B4-BE49-F238E27FC236}">
                <a16:creationId xmlns:a16="http://schemas.microsoft.com/office/drawing/2014/main" id="{0DF95DE9-9201-4F17-8A12-890A4BBAE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84730"/>
            <a:ext cx="4426857" cy="5808145"/>
          </a:xfrm>
          <a:prstGeom prst="rect">
            <a:avLst/>
          </a:prstGeom>
        </p:spPr>
      </p:pic>
    </p:spTree>
    <p:extLst>
      <p:ext uri="{BB962C8B-B14F-4D97-AF65-F5344CB8AC3E}">
        <p14:creationId xmlns:p14="http://schemas.microsoft.com/office/powerpoint/2010/main" val="2664027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11BB-1E4F-4C9F-882B-F815B407177D}"/>
              </a:ext>
            </a:extLst>
          </p:cNvPr>
          <p:cNvSpPr>
            <a:spLocks noGrp="1"/>
          </p:cNvSpPr>
          <p:nvPr>
            <p:ph type="title"/>
          </p:nvPr>
        </p:nvSpPr>
        <p:spPr>
          <a:xfrm>
            <a:off x="941696" y="0"/>
            <a:ext cx="8976027" cy="542441"/>
          </a:xfrm>
        </p:spPr>
        <p:txBody>
          <a:bodyPr>
            <a:normAutofit fontScale="90000"/>
          </a:bodyPr>
          <a:lstStyle/>
          <a:p>
            <a:r>
              <a:rPr lang="en-US" dirty="0"/>
              <a:t>Data Collection (Online Survey)</a:t>
            </a:r>
            <a:endParaRPr lang="en-MY" dirty="0"/>
          </a:p>
        </p:txBody>
      </p:sp>
      <p:graphicFrame>
        <p:nvGraphicFramePr>
          <p:cNvPr id="4" name="Table 4">
            <a:extLst>
              <a:ext uri="{FF2B5EF4-FFF2-40B4-BE49-F238E27FC236}">
                <a16:creationId xmlns:a16="http://schemas.microsoft.com/office/drawing/2014/main" id="{24154B76-B3FF-4C7E-9F17-6F1DA645F0EE}"/>
              </a:ext>
            </a:extLst>
          </p:cNvPr>
          <p:cNvGraphicFramePr>
            <a:graphicFrameLocks noGrp="1"/>
          </p:cNvGraphicFramePr>
          <p:nvPr>
            <p:ph idx="1"/>
            <p:extLst>
              <p:ext uri="{D42A27DB-BD31-4B8C-83A1-F6EECF244321}">
                <p14:modId xmlns:p14="http://schemas.microsoft.com/office/powerpoint/2010/main" val="2752861038"/>
              </p:ext>
            </p:extLst>
          </p:nvPr>
        </p:nvGraphicFramePr>
        <p:xfrm>
          <a:off x="334075" y="542441"/>
          <a:ext cx="11305151" cy="6217920"/>
        </p:xfrm>
        <a:graphic>
          <a:graphicData uri="http://schemas.openxmlformats.org/drawingml/2006/table">
            <a:tbl>
              <a:tblPr firstRow="1" bandRow="1">
                <a:tableStyleId>{5C22544A-7EE6-4342-B048-85BDC9FD1C3A}</a:tableStyleId>
              </a:tblPr>
              <a:tblGrid>
                <a:gridCol w="5384800">
                  <a:extLst>
                    <a:ext uri="{9D8B030D-6E8A-4147-A177-3AD203B41FA5}">
                      <a16:colId xmlns:a16="http://schemas.microsoft.com/office/drawing/2014/main" val="2301978237"/>
                    </a:ext>
                  </a:extLst>
                </a:gridCol>
                <a:gridCol w="5920351">
                  <a:extLst>
                    <a:ext uri="{9D8B030D-6E8A-4147-A177-3AD203B41FA5}">
                      <a16:colId xmlns:a16="http://schemas.microsoft.com/office/drawing/2014/main" val="3011913932"/>
                    </a:ext>
                  </a:extLst>
                </a:gridCol>
              </a:tblGrid>
              <a:tr h="1489717">
                <a:tc>
                  <a:txBody>
                    <a:bodyPr/>
                    <a:lstStyle/>
                    <a:p>
                      <a:endParaRPr lang="en-MY" dirty="0"/>
                    </a:p>
                  </a:txBody>
                  <a:tcPr/>
                </a:tc>
                <a:tc>
                  <a:txBody>
                    <a:bodyPr/>
                    <a:lstStyle/>
                    <a:p>
                      <a:endParaRPr lang="en-US" dirty="0"/>
                    </a:p>
                    <a:p>
                      <a:endParaRPr lang="en-MY" dirty="0"/>
                    </a:p>
                    <a:p>
                      <a:endParaRPr lang="en-MY" dirty="0"/>
                    </a:p>
                    <a:p>
                      <a:endParaRPr lang="en-MY" dirty="0"/>
                    </a:p>
                    <a:p>
                      <a:endParaRPr lang="en-MY" dirty="0"/>
                    </a:p>
                    <a:p>
                      <a:endParaRPr lang="en-MY" dirty="0"/>
                    </a:p>
                    <a:p>
                      <a:endParaRPr lang="en-MY" dirty="0"/>
                    </a:p>
                    <a:p>
                      <a:endParaRPr lang="en-MY" dirty="0"/>
                    </a:p>
                    <a:p>
                      <a:endParaRPr lang="en-MY" dirty="0"/>
                    </a:p>
                    <a:p>
                      <a:endParaRPr lang="en-MY" dirty="0"/>
                    </a:p>
                    <a:p>
                      <a:endParaRPr lang="en-MY" dirty="0"/>
                    </a:p>
                    <a:p>
                      <a:endParaRPr lang="en-MY" dirty="0"/>
                    </a:p>
                  </a:txBody>
                  <a:tcPr/>
                </a:tc>
                <a:extLst>
                  <a:ext uri="{0D108BD9-81ED-4DB2-BD59-A6C34878D82A}">
                    <a16:rowId xmlns:a16="http://schemas.microsoft.com/office/drawing/2014/main" val="1079510677"/>
                  </a:ext>
                </a:extLst>
              </a:tr>
              <a:tr h="1313411">
                <a:tc gridSpan="2">
                  <a:txBody>
                    <a:bodyPr/>
                    <a:lstStyle/>
                    <a:p>
                      <a:endParaRPr lang="en-US" dirty="0"/>
                    </a:p>
                    <a:p>
                      <a:endParaRPr lang="en-MY" dirty="0"/>
                    </a:p>
                    <a:p>
                      <a:endParaRPr lang="en-MY" dirty="0"/>
                    </a:p>
                    <a:p>
                      <a:endParaRPr lang="en-MY" dirty="0"/>
                    </a:p>
                    <a:p>
                      <a:endParaRPr lang="en-MY" dirty="0"/>
                    </a:p>
                    <a:p>
                      <a:endParaRPr lang="en-MY" dirty="0"/>
                    </a:p>
                    <a:p>
                      <a:endParaRPr lang="en-MY" dirty="0"/>
                    </a:p>
                    <a:p>
                      <a:endParaRPr lang="en-MY" dirty="0"/>
                    </a:p>
                    <a:p>
                      <a:endParaRPr lang="en-MY" dirty="0"/>
                    </a:p>
                    <a:p>
                      <a:endParaRPr lang="en-MY" dirty="0"/>
                    </a:p>
                  </a:txBody>
                  <a:tcPr/>
                </a:tc>
                <a:tc hMerge="1">
                  <a:txBody>
                    <a:bodyPr/>
                    <a:lstStyle/>
                    <a:p>
                      <a:endParaRPr lang="en-MY" dirty="0"/>
                    </a:p>
                  </a:txBody>
                  <a:tcPr/>
                </a:tc>
                <a:extLst>
                  <a:ext uri="{0D108BD9-81ED-4DB2-BD59-A6C34878D82A}">
                    <a16:rowId xmlns:a16="http://schemas.microsoft.com/office/drawing/2014/main" val="516567707"/>
                  </a:ext>
                </a:extLst>
              </a:tr>
            </a:tbl>
          </a:graphicData>
        </a:graphic>
      </p:graphicFrame>
      <p:pic>
        <p:nvPicPr>
          <p:cNvPr id="5" name="Content Placeholder 3">
            <a:extLst>
              <a:ext uri="{FF2B5EF4-FFF2-40B4-BE49-F238E27FC236}">
                <a16:creationId xmlns:a16="http://schemas.microsoft.com/office/drawing/2014/main" id="{3E9D95C7-4736-4C3F-9AA1-4235F193FDFD}"/>
              </a:ext>
            </a:extLst>
          </p:cNvPr>
          <p:cNvPicPr>
            <a:picLocks noChangeAspect="1"/>
          </p:cNvPicPr>
          <p:nvPr/>
        </p:nvPicPr>
        <p:blipFill>
          <a:blip r:embed="rId2"/>
          <a:stretch>
            <a:fillRect/>
          </a:stretch>
        </p:blipFill>
        <p:spPr>
          <a:xfrm>
            <a:off x="334075" y="542441"/>
            <a:ext cx="4904413" cy="2712202"/>
          </a:xfrm>
          <a:prstGeom prst="rect">
            <a:avLst/>
          </a:prstGeom>
        </p:spPr>
      </p:pic>
      <p:pic>
        <p:nvPicPr>
          <p:cNvPr id="6" name="Picture 5">
            <a:extLst>
              <a:ext uri="{FF2B5EF4-FFF2-40B4-BE49-F238E27FC236}">
                <a16:creationId xmlns:a16="http://schemas.microsoft.com/office/drawing/2014/main" id="{A6704F9C-0DEC-4929-88A2-6F673E650448}"/>
              </a:ext>
            </a:extLst>
          </p:cNvPr>
          <p:cNvPicPr>
            <a:picLocks noChangeAspect="1"/>
          </p:cNvPicPr>
          <p:nvPr/>
        </p:nvPicPr>
        <p:blipFill>
          <a:blip r:embed="rId3"/>
          <a:stretch>
            <a:fillRect/>
          </a:stretch>
        </p:blipFill>
        <p:spPr>
          <a:xfrm>
            <a:off x="5712273" y="529284"/>
            <a:ext cx="6043461" cy="2455046"/>
          </a:xfrm>
          <a:prstGeom prst="rect">
            <a:avLst/>
          </a:prstGeom>
        </p:spPr>
      </p:pic>
      <p:pic>
        <p:nvPicPr>
          <p:cNvPr id="7" name="Picture 6">
            <a:extLst>
              <a:ext uri="{FF2B5EF4-FFF2-40B4-BE49-F238E27FC236}">
                <a16:creationId xmlns:a16="http://schemas.microsoft.com/office/drawing/2014/main" id="{C16D8451-1DA2-4F40-905D-96C4D1CED0B9}"/>
              </a:ext>
            </a:extLst>
          </p:cNvPr>
          <p:cNvPicPr>
            <a:picLocks noChangeAspect="1"/>
          </p:cNvPicPr>
          <p:nvPr/>
        </p:nvPicPr>
        <p:blipFill>
          <a:blip r:embed="rId4"/>
          <a:stretch>
            <a:fillRect/>
          </a:stretch>
        </p:blipFill>
        <p:spPr>
          <a:xfrm>
            <a:off x="334075" y="3933371"/>
            <a:ext cx="5378198" cy="2788947"/>
          </a:xfrm>
          <a:prstGeom prst="rect">
            <a:avLst/>
          </a:prstGeom>
        </p:spPr>
      </p:pic>
      <p:sp>
        <p:nvSpPr>
          <p:cNvPr id="8" name="TextBox 7">
            <a:extLst>
              <a:ext uri="{FF2B5EF4-FFF2-40B4-BE49-F238E27FC236}">
                <a16:creationId xmlns:a16="http://schemas.microsoft.com/office/drawing/2014/main" id="{1B9AC62A-843B-421F-AA8E-5844FE69F06A}"/>
              </a:ext>
            </a:extLst>
          </p:cNvPr>
          <p:cNvSpPr txBox="1"/>
          <p:nvPr/>
        </p:nvSpPr>
        <p:spPr>
          <a:xfrm>
            <a:off x="6096000" y="4450681"/>
            <a:ext cx="5926953" cy="1754326"/>
          </a:xfrm>
          <a:prstGeom prst="rect">
            <a:avLst/>
          </a:prstGeom>
          <a:noFill/>
        </p:spPr>
        <p:txBody>
          <a:bodyPr wrap="square" rtlCol="0">
            <a:spAutoFit/>
          </a:bodyPr>
          <a:lstStyle/>
          <a:p>
            <a:endParaRPr lang="en-MY"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37.5% choose 4 contractors. When the number of contractors are 3&amp;5, both shares the same number of respondents. Only 12.5% of companies choose 2 contractors on selecting the contractor. </a:t>
            </a:r>
            <a:endParaRPr lang="en-MY" sz="1800" dirty="0"/>
          </a:p>
          <a:p>
            <a:endParaRPr lang="en-MY" dirty="0"/>
          </a:p>
        </p:txBody>
      </p:sp>
      <p:sp>
        <p:nvSpPr>
          <p:cNvPr id="9" name="TextBox 8">
            <a:extLst>
              <a:ext uri="{FF2B5EF4-FFF2-40B4-BE49-F238E27FC236}">
                <a16:creationId xmlns:a16="http://schemas.microsoft.com/office/drawing/2014/main" id="{43900B0E-75EF-41F0-A06E-CCD323F10881}"/>
              </a:ext>
            </a:extLst>
          </p:cNvPr>
          <p:cNvSpPr txBox="1"/>
          <p:nvPr/>
        </p:nvSpPr>
        <p:spPr>
          <a:xfrm>
            <a:off x="5747658" y="2984330"/>
            <a:ext cx="5865864" cy="1231106"/>
          </a:xfrm>
          <a:prstGeom prst="rect">
            <a:avLst/>
          </a:prstGeom>
          <a:noFill/>
        </p:spPr>
        <p:txBody>
          <a:bodyPr wrap="square" rtlCol="0">
            <a:spAutoFit/>
          </a:bodyPr>
          <a:lstStyle/>
          <a:p>
            <a:r>
              <a:rPr lang="en-US" sz="1400" dirty="0"/>
              <a:t>All of the company select Cost, Quality and Past Performance when choosing the contractor. Followed by Time and Experience. 75% and 62% choose current project/backlog and Occupational Health and Safety of the contractor. </a:t>
            </a:r>
            <a:endParaRPr lang="en-MY" sz="1400" dirty="0"/>
          </a:p>
          <a:p>
            <a:endParaRPr lang="en-MY" dirty="0"/>
          </a:p>
        </p:txBody>
      </p:sp>
    </p:spTree>
    <p:extLst>
      <p:ext uri="{BB962C8B-B14F-4D97-AF65-F5344CB8AC3E}">
        <p14:creationId xmlns:p14="http://schemas.microsoft.com/office/powerpoint/2010/main" val="1679013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73D0-1B27-40C7-8769-1C6E3277CB52}"/>
              </a:ext>
            </a:extLst>
          </p:cNvPr>
          <p:cNvSpPr>
            <a:spLocks noGrp="1"/>
          </p:cNvSpPr>
          <p:nvPr>
            <p:ph type="title"/>
          </p:nvPr>
        </p:nvSpPr>
        <p:spPr>
          <a:xfrm>
            <a:off x="159125" y="23494"/>
            <a:ext cx="10515600" cy="479075"/>
          </a:xfrm>
        </p:spPr>
        <p:txBody>
          <a:bodyPr>
            <a:normAutofit fontScale="90000"/>
          </a:bodyPr>
          <a:lstStyle/>
          <a:p>
            <a:r>
              <a:rPr lang="en-US" dirty="0"/>
              <a:t>Preparation of Data </a:t>
            </a:r>
            <a:endParaRPr lang="en-MY" dirty="0"/>
          </a:p>
        </p:txBody>
      </p:sp>
      <p:pic>
        <p:nvPicPr>
          <p:cNvPr id="6" name="Content Placeholder 3">
            <a:extLst>
              <a:ext uri="{FF2B5EF4-FFF2-40B4-BE49-F238E27FC236}">
                <a16:creationId xmlns:a16="http://schemas.microsoft.com/office/drawing/2014/main" id="{EEB4DE80-D238-460D-AA92-38960C72C5DD}"/>
              </a:ext>
            </a:extLst>
          </p:cNvPr>
          <p:cNvPicPr>
            <a:picLocks noGrp="1" noChangeAspect="1"/>
          </p:cNvPicPr>
          <p:nvPr>
            <p:ph idx="1"/>
          </p:nvPr>
        </p:nvPicPr>
        <p:blipFill>
          <a:blip r:embed="rId2"/>
          <a:stretch>
            <a:fillRect/>
          </a:stretch>
        </p:blipFill>
        <p:spPr>
          <a:xfrm>
            <a:off x="2953336" y="412260"/>
            <a:ext cx="5366781" cy="2118518"/>
          </a:xfrm>
          <a:prstGeom prst="rect">
            <a:avLst/>
          </a:prstGeom>
        </p:spPr>
      </p:pic>
      <p:sp>
        <p:nvSpPr>
          <p:cNvPr id="5" name="TextBox 4">
            <a:extLst>
              <a:ext uri="{FF2B5EF4-FFF2-40B4-BE49-F238E27FC236}">
                <a16:creationId xmlns:a16="http://schemas.microsoft.com/office/drawing/2014/main" id="{03C72C12-B5BE-456C-9D9A-CFC508F43629}"/>
              </a:ext>
            </a:extLst>
          </p:cNvPr>
          <p:cNvSpPr txBox="1"/>
          <p:nvPr/>
        </p:nvSpPr>
        <p:spPr>
          <a:xfrm>
            <a:off x="2229729" y="2538057"/>
            <a:ext cx="6941072" cy="369332"/>
          </a:xfrm>
          <a:prstGeom prst="rect">
            <a:avLst/>
          </a:prstGeom>
          <a:noFill/>
        </p:spPr>
        <p:txBody>
          <a:bodyPr wrap="square" rtlCol="0">
            <a:spAutoFit/>
          </a:bodyPr>
          <a:lstStyle/>
          <a:p>
            <a:pPr algn="ctr" defTabSz="457200"/>
            <a:r>
              <a:rPr lang="en-US" dirty="0">
                <a:solidFill>
                  <a:srgbClr val="000000"/>
                </a:solidFill>
                <a:latin typeface="Calibri" panose="020F0502020204030204"/>
              </a:rPr>
              <a:t>Hierarchy structure of Contractor Selection using Fuzzy AHP and TOPSIS </a:t>
            </a:r>
            <a:endParaRPr lang="en-MY" dirty="0">
              <a:solidFill>
                <a:srgbClr val="000000"/>
              </a:solidFill>
              <a:latin typeface="Calibri" panose="020F0502020204030204"/>
            </a:endParaRPr>
          </a:p>
        </p:txBody>
      </p:sp>
      <p:sp>
        <p:nvSpPr>
          <p:cNvPr id="8" name="Rectangle 7">
            <a:extLst>
              <a:ext uri="{FF2B5EF4-FFF2-40B4-BE49-F238E27FC236}">
                <a16:creationId xmlns:a16="http://schemas.microsoft.com/office/drawing/2014/main" id="{745BC09B-D61A-4FA5-890A-DC4D2245D502}"/>
              </a:ext>
            </a:extLst>
          </p:cNvPr>
          <p:cNvSpPr/>
          <p:nvPr/>
        </p:nvSpPr>
        <p:spPr>
          <a:xfrm>
            <a:off x="1066364" y="6455049"/>
            <a:ext cx="10059271" cy="341632"/>
          </a:xfrm>
          <a:prstGeom prst="rect">
            <a:avLst/>
          </a:prstGeom>
        </p:spPr>
        <p:txBody>
          <a:bodyPr wrap="square">
            <a:spAutoFit/>
          </a:bodyPr>
          <a:lstStyle/>
          <a:p>
            <a:pPr algn="ctr">
              <a:lnSpc>
                <a:spcPct val="90000"/>
              </a:lnSpc>
            </a:pPr>
            <a:r>
              <a:rPr lang="en-US" dirty="0"/>
              <a:t>If Cost is extremely strongly important compared  to Quality, the Triangular Fuzzy Number will be (9,9,9)</a:t>
            </a:r>
            <a:endParaRPr lang="en-MY" dirty="0"/>
          </a:p>
        </p:txBody>
      </p:sp>
      <p:pic>
        <p:nvPicPr>
          <p:cNvPr id="18" name="Picture 17">
            <a:extLst>
              <a:ext uri="{FF2B5EF4-FFF2-40B4-BE49-F238E27FC236}">
                <a16:creationId xmlns:a16="http://schemas.microsoft.com/office/drawing/2014/main" id="{D6C86956-2777-4295-8F3B-890FEF91D71A}"/>
              </a:ext>
            </a:extLst>
          </p:cNvPr>
          <p:cNvPicPr>
            <a:picLocks noChangeAspect="1"/>
          </p:cNvPicPr>
          <p:nvPr/>
        </p:nvPicPr>
        <p:blipFill>
          <a:blip r:embed="rId3"/>
          <a:stretch>
            <a:fillRect/>
          </a:stretch>
        </p:blipFill>
        <p:spPr>
          <a:xfrm>
            <a:off x="1015035" y="3249589"/>
            <a:ext cx="10059272" cy="3145809"/>
          </a:xfrm>
          <a:prstGeom prst="rect">
            <a:avLst/>
          </a:prstGeom>
        </p:spPr>
      </p:pic>
      <p:sp>
        <p:nvSpPr>
          <p:cNvPr id="19" name="TextBox 18">
            <a:extLst>
              <a:ext uri="{FF2B5EF4-FFF2-40B4-BE49-F238E27FC236}">
                <a16:creationId xmlns:a16="http://schemas.microsoft.com/office/drawing/2014/main" id="{7CFF02C7-CD88-4B8D-9B70-4C74CED5AB5C}"/>
              </a:ext>
            </a:extLst>
          </p:cNvPr>
          <p:cNvSpPr txBox="1"/>
          <p:nvPr/>
        </p:nvSpPr>
        <p:spPr>
          <a:xfrm>
            <a:off x="2028642" y="3478026"/>
            <a:ext cx="954742" cy="276999"/>
          </a:xfrm>
          <a:prstGeom prst="rect">
            <a:avLst/>
          </a:prstGeom>
          <a:solidFill>
            <a:srgbClr val="6F6F74">
              <a:lumMod val="20000"/>
              <a:lumOff val="80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a:rPr>
              <a:t>Equal </a:t>
            </a:r>
            <a:endParaRPr kumimoji="0" lang="en-MY" sz="1200" b="0" i="0" u="none" strike="noStrike" kern="0" cap="none" spc="0" normalizeH="0" baseline="0" noProof="0" dirty="0">
              <a:ln>
                <a:noFill/>
              </a:ln>
              <a:solidFill>
                <a:srgbClr val="000000"/>
              </a:solidFill>
              <a:effectLst/>
              <a:uLnTx/>
              <a:uFillTx/>
              <a:latin typeface="Calibri" panose="020F0502020204030204"/>
            </a:endParaRPr>
          </a:p>
        </p:txBody>
      </p:sp>
      <p:sp>
        <p:nvSpPr>
          <p:cNvPr id="20" name="TextBox 19">
            <a:extLst>
              <a:ext uri="{FF2B5EF4-FFF2-40B4-BE49-F238E27FC236}">
                <a16:creationId xmlns:a16="http://schemas.microsoft.com/office/drawing/2014/main" id="{5B7EBA26-BA35-42E0-8D87-CA5099E2B8F9}"/>
              </a:ext>
            </a:extLst>
          </p:cNvPr>
          <p:cNvSpPr txBox="1"/>
          <p:nvPr/>
        </p:nvSpPr>
        <p:spPr>
          <a:xfrm>
            <a:off x="3722294" y="3469905"/>
            <a:ext cx="954742" cy="276999"/>
          </a:xfrm>
          <a:prstGeom prst="rect">
            <a:avLst/>
          </a:prstGeom>
          <a:solidFill>
            <a:srgbClr val="6F6F74">
              <a:lumMod val="20000"/>
              <a:lumOff val="80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a:rPr>
              <a:t>Moderate </a:t>
            </a:r>
            <a:endParaRPr kumimoji="0" lang="en-MY" sz="1200" b="0" i="0" u="none" strike="noStrike" kern="0" cap="none" spc="0" normalizeH="0" baseline="0" noProof="0" dirty="0">
              <a:ln>
                <a:noFill/>
              </a:ln>
              <a:solidFill>
                <a:srgbClr val="000000"/>
              </a:solidFill>
              <a:effectLst/>
              <a:uLnTx/>
              <a:uFillTx/>
              <a:latin typeface="Calibri" panose="020F0502020204030204"/>
            </a:endParaRPr>
          </a:p>
        </p:txBody>
      </p:sp>
      <p:sp>
        <p:nvSpPr>
          <p:cNvPr id="21" name="TextBox 20">
            <a:extLst>
              <a:ext uri="{FF2B5EF4-FFF2-40B4-BE49-F238E27FC236}">
                <a16:creationId xmlns:a16="http://schemas.microsoft.com/office/drawing/2014/main" id="{CB1B07C0-AE50-43FD-8DF9-130283AE7D74}"/>
              </a:ext>
            </a:extLst>
          </p:cNvPr>
          <p:cNvSpPr txBox="1"/>
          <p:nvPr/>
        </p:nvSpPr>
        <p:spPr>
          <a:xfrm>
            <a:off x="5700265" y="3442609"/>
            <a:ext cx="954742" cy="276999"/>
          </a:xfrm>
          <a:prstGeom prst="rect">
            <a:avLst/>
          </a:prstGeom>
          <a:solidFill>
            <a:srgbClr val="6F6F74">
              <a:lumMod val="20000"/>
              <a:lumOff val="80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a:rPr>
              <a:t>Strongly  </a:t>
            </a:r>
            <a:endParaRPr kumimoji="0" lang="en-MY" sz="1200" b="0" i="0" u="none" strike="noStrike" kern="0" cap="none" spc="0" normalizeH="0" baseline="0" noProof="0" dirty="0">
              <a:ln>
                <a:noFill/>
              </a:ln>
              <a:solidFill>
                <a:srgbClr val="000000"/>
              </a:solidFill>
              <a:effectLst/>
              <a:uLnTx/>
              <a:uFillTx/>
              <a:latin typeface="Calibri" panose="020F0502020204030204"/>
            </a:endParaRPr>
          </a:p>
        </p:txBody>
      </p:sp>
      <p:sp>
        <p:nvSpPr>
          <p:cNvPr id="22" name="TextBox 21">
            <a:extLst>
              <a:ext uri="{FF2B5EF4-FFF2-40B4-BE49-F238E27FC236}">
                <a16:creationId xmlns:a16="http://schemas.microsoft.com/office/drawing/2014/main" id="{3F7114F6-96F0-400D-BDDC-434951D8DC48}"/>
              </a:ext>
            </a:extLst>
          </p:cNvPr>
          <p:cNvSpPr txBox="1"/>
          <p:nvPr/>
        </p:nvSpPr>
        <p:spPr>
          <a:xfrm>
            <a:off x="7587237" y="3478610"/>
            <a:ext cx="954742" cy="276999"/>
          </a:xfrm>
          <a:prstGeom prst="rect">
            <a:avLst/>
          </a:prstGeom>
          <a:solidFill>
            <a:srgbClr val="6F6F74">
              <a:lumMod val="20000"/>
              <a:lumOff val="80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a:rPr>
              <a:t>Very Strong  </a:t>
            </a:r>
            <a:endParaRPr kumimoji="0" lang="en-MY" sz="1200" b="0" i="0" u="none" strike="noStrike" kern="0" cap="none" spc="0" normalizeH="0" baseline="0" noProof="0" dirty="0">
              <a:ln>
                <a:noFill/>
              </a:ln>
              <a:solidFill>
                <a:srgbClr val="000000"/>
              </a:solidFill>
              <a:effectLst/>
              <a:uLnTx/>
              <a:uFillTx/>
              <a:latin typeface="Calibri" panose="020F0502020204030204"/>
            </a:endParaRPr>
          </a:p>
        </p:txBody>
      </p:sp>
      <p:sp>
        <p:nvSpPr>
          <p:cNvPr id="23" name="TextBox 22">
            <a:extLst>
              <a:ext uri="{FF2B5EF4-FFF2-40B4-BE49-F238E27FC236}">
                <a16:creationId xmlns:a16="http://schemas.microsoft.com/office/drawing/2014/main" id="{0F2BD313-43C5-4022-9F85-D7FF948ACF51}"/>
              </a:ext>
            </a:extLst>
          </p:cNvPr>
          <p:cNvSpPr txBox="1"/>
          <p:nvPr/>
        </p:nvSpPr>
        <p:spPr>
          <a:xfrm>
            <a:off x="9565208" y="3429000"/>
            <a:ext cx="954742" cy="276999"/>
          </a:xfrm>
          <a:prstGeom prst="rect">
            <a:avLst/>
          </a:prstGeom>
          <a:solidFill>
            <a:srgbClr val="6F6F74">
              <a:lumMod val="20000"/>
              <a:lumOff val="80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a:rPr>
              <a:t>Extremely   </a:t>
            </a:r>
            <a:endParaRPr kumimoji="0" lang="en-MY" sz="1200" b="0" i="0" u="none" strike="noStrike" kern="0" cap="none" spc="0" normalizeH="0" baseline="0" noProof="0" dirty="0">
              <a:ln>
                <a:noFill/>
              </a:ln>
              <a:solidFill>
                <a:srgbClr val="000000"/>
              </a:solidFill>
              <a:effectLst/>
              <a:uLnTx/>
              <a:uFillTx/>
              <a:latin typeface="Calibri" panose="020F0502020204030204"/>
            </a:endParaRPr>
          </a:p>
        </p:txBody>
      </p:sp>
      <p:pic>
        <p:nvPicPr>
          <p:cNvPr id="7" name="Content Placeholder 1">
            <a:extLst>
              <a:ext uri="{FF2B5EF4-FFF2-40B4-BE49-F238E27FC236}">
                <a16:creationId xmlns:a16="http://schemas.microsoft.com/office/drawing/2014/main" id="{3EAD50AD-A49B-4C5A-880E-DCBA6463111B}"/>
              </a:ext>
            </a:extLst>
          </p:cNvPr>
          <p:cNvPicPr>
            <a:picLocks noChangeAspect="1"/>
          </p:cNvPicPr>
          <p:nvPr/>
        </p:nvPicPr>
        <p:blipFill>
          <a:blip r:embed="rId4"/>
          <a:stretch>
            <a:fillRect/>
          </a:stretch>
        </p:blipFill>
        <p:spPr>
          <a:xfrm>
            <a:off x="9620217" y="2124071"/>
            <a:ext cx="2109015" cy="827972"/>
          </a:xfrm>
          <a:prstGeom prst="rect">
            <a:avLst/>
          </a:prstGeom>
        </p:spPr>
      </p:pic>
      <p:sp>
        <p:nvSpPr>
          <p:cNvPr id="3" name="TextBox 2">
            <a:extLst>
              <a:ext uri="{FF2B5EF4-FFF2-40B4-BE49-F238E27FC236}">
                <a16:creationId xmlns:a16="http://schemas.microsoft.com/office/drawing/2014/main" id="{A5387513-4FBB-44CF-B33C-01637ECD7F64}"/>
              </a:ext>
            </a:extLst>
          </p:cNvPr>
          <p:cNvSpPr txBox="1"/>
          <p:nvPr/>
        </p:nvSpPr>
        <p:spPr>
          <a:xfrm>
            <a:off x="9385674" y="1235590"/>
            <a:ext cx="2578100" cy="923330"/>
          </a:xfrm>
          <a:prstGeom prst="rect">
            <a:avLst/>
          </a:prstGeom>
          <a:noFill/>
        </p:spPr>
        <p:txBody>
          <a:bodyPr wrap="square" rtlCol="0">
            <a:spAutoFit/>
          </a:bodyPr>
          <a:lstStyle/>
          <a:p>
            <a:r>
              <a:rPr lang="en-US" dirty="0"/>
              <a:t>The fuzzy value represented by using this symbol</a:t>
            </a:r>
            <a:endParaRPr lang="en-MY" dirty="0"/>
          </a:p>
        </p:txBody>
      </p:sp>
      <p:cxnSp>
        <p:nvCxnSpPr>
          <p:cNvPr id="9" name="Straight Connector 8">
            <a:extLst>
              <a:ext uri="{FF2B5EF4-FFF2-40B4-BE49-F238E27FC236}">
                <a16:creationId xmlns:a16="http://schemas.microsoft.com/office/drawing/2014/main" id="{6719D904-67D7-45DA-8193-917D8BDF04C8}"/>
              </a:ext>
            </a:extLst>
          </p:cNvPr>
          <p:cNvCxnSpPr>
            <a:stCxn id="7" idx="1"/>
          </p:cNvCxnSpPr>
          <p:nvPr/>
        </p:nvCxnSpPr>
        <p:spPr>
          <a:xfrm>
            <a:off x="9620217" y="2538057"/>
            <a:ext cx="666783"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703248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D119-2AD7-4D71-991F-2F7B7B7B34A0}"/>
              </a:ext>
            </a:extLst>
          </p:cNvPr>
          <p:cNvSpPr>
            <a:spLocks noGrp="1"/>
          </p:cNvSpPr>
          <p:nvPr>
            <p:ph type="title"/>
          </p:nvPr>
        </p:nvSpPr>
        <p:spPr>
          <a:xfrm>
            <a:off x="636494" y="47690"/>
            <a:ext cx="10515600" cy="836343"/>
          </a:xfrm>
        </p:spPr>
        <p:txBody>
          <a:bodyPr/>
          <a:lstStyle/>
          <a:p>
            <a:r>
              <a:rPr lang="en-US" dirty="0" err="1"/>
              <a:t>Cont</a:t>
            </a:r>
            <a:r>
              <a:rPr lang="en-US" dirty="0"/>
              <a:t>…</a:t>
            </a:r>
            <a:endParaRPr lang="en-MY" dirty="0"/>
          </a:p>
        </p:txBody>
      </p:sp>
      <p:graphicFrame>
        <p:nvGraphicFramePr>
          <p:cNvPr id="8" name="Content Placeholder 3">
            <a:extLst>
              <a:ext uri="{FF2B5EF4-FFF2-40B4-BE49-F238E27FC236}">
                <a16:creationId xmlns:a16="http://schemas.microsoft.com/office/drawing/2014/main" id="{0D6EDBE9-04B9-4881-AA4F-60E4CFFB4D1B}"/>
              </a:ext>
            </a:extLst>
          </p:cNvPr>
          <p:cNvGraphicFramePr>
            <a:graphicFrameLocks noGrp="1"/>
          </p:cNvGraphicFramePr>
          <p:nvPr>
            <p:ph idx="1"/>
            <p:extLst>
              <p:ext uri="{D42A27DB-BD31-4B8C-83A1-F6EECF244321}">
                <p14:modId xmlns:p14="http://schemas.microsoft.com/office/powerpoint/2010/main" val="1499343977"/>
              </p:ext>
            </p:extLst>
          </p:nvPr>
        </p:nvGraphicFramePr>
        <p:xfrm>
          <a:off x="5587904" y="4549203"/>
          <a:ext cx="6107491" cy="2080369"/>
        </p:xfrm>
        <a:graphic>
          <a:graphicData uri="http://schemas.openxmlformats.org/drawingml/2006/table">
            <a:tbl>
              <a:tblPr firstRow="1" bandRow="1">
                <a:tableStyleId>{5C22544A-7EE6-4342-B048-85BDC9FD1C3A}</a:tableStyleId>
              </a:tblPr>
              <a:tblGrid>
                <a:gridCol w="2669234">
                  <a:extLst>
                    <a:ext uri="{9D8B030D-6E8A-4147-A177-3AD203B41FA5}">
                      <a16:colId xmlns:a16="http://schemas.microsoft.com/office/drawing/2014/main" val="1753520692"/>
                    </a:ext>
                  </a:extLst>
                </a:gridCol>
                <a:gridCol w="3438257">
                  <a:extLst>
                    <a:ext uri="{9D8B030D-6E8A-4147-A177-3AD203B41FA5}">
                      <a16:colId xmlns:a16="http://schemas.microsoft.com/office/drawing/2014/main" val="338858210"/>
                    </a:ext>
                  </a:extLst>
                </a:gridCol>
              </a:tblGrid>
              <a:tr h="427508">
                <a:tc>
                  <a:txBody>
                    <a:bodyPr/>
                    <a:lstStyle/>
                    <a:p>
                      <a:pPr algn="l">
                        <a:lnSpc>
                          <a:spcPct val="150000"/>
                        </a:lnSpc>
                      </a:pPr>
                      <a:r>
                        <a:rPr lang="en-US" b="0" dirty="0">
                          <a:solidFill>
                            <a:schemeClr val="tx1"/>
                          </a:solidFill>
                        </a:rPr>
                        <a:t>Number</a:t>
                      </a:r>
                      <a:r>
                        <a:rPr lang="en-US" b="0" baseline="0" dirty="0">
                          <a:solidFill>
                            <a:schemeClr val="tx1"/>
                          </a:solidFill>
                        </a:rPr>
                        <a:t> of contractors</a:t>
                      </a:r>
                      <a:endParaRPr lang="en-MY"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EA0AE"/>
                    </a:solidFill>
                  </a:tcPr>
                </a:tc>
                <a:tc>
                  <a:txBody>
                    <a:bodyPr/>
                    <a:lstStyle/>
                    <a:p>
                      <a:pPr algn="l">
                        <a:lnSpc>
                          <a:spcPct val="150000"/>
                        </a:lnSpc>
                      </a:pPr>
                      <a:r>
                        <a:rPr lang="en-US" b="0" dirty="0">
                          <a:solidFill>
                            <a:schemeClr val="tx1"/>
                          </a:solidFill>
                        </a:rPr>
                        <a:t>4 contractors </a:t>
                      </a:r>
                      <a:endParaRPr lang="en-MY"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48F"/>
                    </a:solidFill>
                  </a:tcPr>
                </a:tc>
                <a:extLst>
                  <a:ext uri="{0D108BD9-81ED-4DB2-BD59-A6C34878D82A}">
                    <a16:rowId xmlns:a16="http://schemas.microsoft.com/office/drawing/2014/main" val="3743283631"/>
                  </a:ext>
                </a:extLst>
              </a:tr>
              <a:tr h="748139">
                <a:tc>
                  <a:txBody>
                    <a:bodyPr/>
                    <a:lstStyle/>
                    <a:p>
                      <a:pPr algn="l">
                        <a:lnSpc>
                          <a:spcPct val="150000"/>
                        </a:lnSpc>
                      </a:pPr>
                      <a:r>
                        <a:rPr lang="en-US" dirty="0"/>
                        <a:t>Number of criteria</a:t>
                      </a:r>
                      <a:r>
                        <a:rPr lang="en-US" baseline="0" dirty="0"/>
                        <a:t> needed</a:t>
                      </a:r>
                      <a:endParaRPr lang="en-MY"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EA0AE"/>
                    </a:solidFill>
                  </a:tcPr>
                </a:tc>
                <a:tc>
                  <a:txBody>
                    <a:bodyPr/>
                    <a:lstStyle/>
                    <a:p>
                      <a:pPr algn="l">
                        <a:lnSpc>
                          <a:spcPct val="150000"/>
                        </a:lnSpc>
                      </a:pPr>
                      <a:r>
                        <a:rPr lang="en-US" dirty="0"/>
                        <a:t>4 criteria</a:t>
                      </a:r>
                      <a:endParaRPr lang="en-MY"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48F"/>
                    </a:solidFill>
                  </a:tcPr>
                </a:tc>
                <a:extLst>
                  <a:ext uri="{0D108BD9-81ED-4DB2-BD59-A6C34878D82A}">
                    <a16:rowId xmlns:a16="http://schemas.microsoft.com/office/drawing/2014/main" val="1020041386"/>
                  </a:ext>
                </a:extLst>
              </a:tr>
              <a:tr h="748139">
                <a:tc>
                  <a:txBody>
                    <a:bodyPr/>
                    <a:lstStyle/>
                    <a:p>
                      <a:pPr algn="l">
                        <a:lnSpc>
                          <a:spcPct val="150000"/>
                        </a:lnSpc>
                      </a:pPr>
                      <a:r>
                        <a:rPr lang="en-US" dirty="0"/>
                        <a:t>Criteria</a:t>
                      </a:r>
                      <a:endParaRPr lang="en-MY"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EA0AE"/>
                    </a:solidFill>
                  </a:tcPr>
                </a:tc>
                <a:tc>
                  <a:txBody>
                    <a:bodyPr/>
                    <a:lstStyle/>
                    <a:p>
                      <a:pPr algn="l">
                        <a:lnSpc>
                          <a:spcPct val="150000"/>
                        </a:lnSpc>
                      </a:pPr>
                      <a:r>
                        <a:rPr lang="en-US" dirty="0"/>
                        <a:t>Cost,</a:t>
                      </a:r>
                      <a:r>
                        <a:rPr lang="en-US" baseline="0" dirty="0"/>
                        <a:t> Quality, Time, Past Performance</a:t>
                      </a:r>
                      <a:endParaRPr lang="en-MY"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48F"/>
                    </a:solidFill>
                  </a:tcPr>
                </a:tc>
                <a:extLst>
                  <a:ext uri="{0D108BD9-81ED-4DB2-BD59-A6C34878D82A}">
                    <a16:rowId xmlns:a16="http://schemas.microsoft.com/office/drawing/2014/main" val="225144992"/>
                  </a:ext>
                </a:extLst>
              </a:tr>
            </a:tbl>
          </a:graphicData>
        </a:graphic>
      </p:graphicFrame>
      <p:pic>
        <p:nvPicPr>
          <p:cNvPr id="4" name="Picture 3">
            <a:extLst>
              <a:ext uri="{FF2B5EF4-FFF2-40B4-BE49-F238E27FC236}">
                <a16:creationId xmlns:a16="http://schemas.microsoft.com/office/drawing/2014/main" id="{A3B90523-961A-48F2-985E-A59B39BCE65B}"/>
              </a:ext>
            </a:extLst>
          </p:cNvPr>
          <p:cNvPicPr>
            <a:picLocks noChangeAspect="1"/>
          </p:cNvPicPr>
          <p:nvPr/>
        </p:nvPicPr>
        <p:blipFill rotWithShape="1">
          <a:blip r:embed="rId2"/>
          <a:srcRect l="12656" t="20220" r="53031" b="25735"/>
          <a:stretch/>
        </p:blipFill>
        <p:spPr>
          <a:xfrm>
            <a:off x="496605" y="1214344"/>
            <a:ext cx="4464424" cy="5098348"/>
          </a:xfrm>
          <a:prstGeom prst="rect">
            <a:avLst/>
          </a:prstGeom>
        </p:spPr>
      </p:pic>
      <p:pic>
        <p:nvPicPr>
          <p:cNvPr id="5" name="Picture 4">
            <a:extLst>
              <a:ext uri="{FF2B5EF4-FFF2-40B4-BE49-F238E27FC236}">
                <a16:creationId xmlns:a16="http://schemas.microsoft.com/office/drawing/2014/main" id="{90F8BDCE-A514-401B-B6B4-766E5B382533}"/>
              </a:ext>
            </a:extLst>
          </p:cNvPr>
          <p:cNvPicPr>
            <a:picLocks noChangeAspect="1"/>
          </p:cNvPicPr>
          <p:nvPr/>
        </p:nvPicPr>
        <p:blipFill rotWithShape="1">
          <a:blip r:embed="rId3"/>
          <a:srcRect l="20408" t="42463" r="39079" b="25735"/>
          <a:stretch/>
        </p:blipFill>
        <p:spPr>
          <a:xfrm>
            <a:off x="6096000" y="1302955"/>
            <a:ext cx="5271247" cy="2326342"/>
          </a:xfrm>
          <a:prstGeom prst="rect">
            <a:avLst/>
          </a:prstGeom>
        </p:spPr>
      </p:pic>
      <p:sp>
        <p:nvSpPr>
          <p:cNvPr id="6" name="TextBox 5">
            <a:extLst>
              <a:ext uri="{FF2B5EF4-FFF2-40B4-BE49-F238E27FC236}">
                <a16:creationId xmlns:a16="http://schemas.microsoft.com/office/drawing/2014/main" id="{EF51A91B-5CA5-4067-BA7B-4F420EEBFEF3}"/>
              </a:ext>
            </a:extLst>
          </p:cNvPr>
          <p:cNvSpPr txBox="1"/>
          <p:nvPr/>
        </p:nvSpPr>
        <p:spPr>
          <a:xfrm>
            <a:off x="268005" y="845012"/>
            <a:ext cx="4921624" cy="369332"/>
          </a:xfrm>
          <a:prstGeom prst="rect">
            <a:avLst/>
          </a:prstGeom>
          <a:solidFill>
            <a:schemeClr val="bg1"/>
          </a:solidFill>
        </p:spPr>
        <p:txBody>
          <a:bodyPr wrap="square" rtlCol="0">
            <a:spAutoFit/>
          </a:bodyPr>
          <a:lstStyle/>
          <a:p>
            <a:pPr algn="ctr"/>
            <a:r>
              <a:rPr lang="en-US" dirty="0"/>
              <a:t>Fuzzy scale of relative importance to Fuzzy AHP</a:t>
            </a:r>
            <a:endParaRPr lang="en-MY" dirty="0"/>
          </a:p>
        </p:txBody>
      </p:sp>
      <p:sp>
        <p:nvSpPr>
          <p:cNvPr id="7" name="TextBox 6">
            <a:extLst>
              <a:ext uri="{FF2B5EF4-FFF2-40B4-BE49-F238E27FC236}">
                <a16:creationId xmlns:a16="http://schemas.microsoft.com/office/drawing/2014/main" id="{8C2E5917-1198-4916-B13A-0CA0B13C0E99}"/>
              </a:ext>
            </a:extLst>
          </p:cNvPr>
          <p:cNvSpPr txBox="1"/>
          <p:nvPr/>
        </p:nvSpPr>
        <p:spPr>
          <a:xfrm>
            <a:off x="6257364" y="787493"/>
            <a:ext cx="4921624" cy="369332"/>
          </a:xfrm>
          <a:prstGeom prst="rect">
            <a:avLst/>
          </a:prstGeom>
          <a:solidFill>
            <a:schemeClr val="bg1"/>
          </a:solidFill>
        </p:spPr>
        <p:txBody>
          <a:bodyPr wrap="square" rtlCol="0">
            <a:spAutoFit/>
          </a:bodyPr>
          <a:lstStyle/>
          <a:p>
            <a:r>
              <a:rPr lang="en-US" dirty="0"/>
              <a:t>TOPSIS point scale</a:t>
            </a:r>
            <a:endParaRPr lang="en-MY" dirty="0"/>
          </a:p>
        </p:txBody>
      </p:sp>
      <p:sp>
        <p:nvSpPr>
          <p:cNvPr id="3" name="TextBox 2">
            <a:extLst>
              <a:ext uri="{FF2B5EF4-FFF2-40B4-BE49-F238E27FC236}">
                <a16:creationId xmlns:a16="http://schemas.microsoft.com/office/drawing/2014/main" id="{5FA7D108-5680-4D87-A222-E159C2B1061A}"/>
              </a:ext>
            </a:extLst>
          </p:cNvPr>
          <p:cNvSpPr txBox="1"/>
          <p:nvPr/>
        </p:nvSpPr>
        <p:spPr>
          <a:xfrm>
            <a:off x="5587904" y="4136345"/>
            <a:ext cx="4094329" cy="369332"/>
          </a:xfrm>
          <a:prstGeom prst="rect">
            <a:avLst/>
          </a:prstGeom>
          <a:noFill/>
        </p:spPr>
        <p:txBody>
          <a:bodyPr wrap="square" rtlCol="0">
            <a:spAutoFit/>
          </a:bodyPr>
          <a:lstStyle/>
          <a:p>
            <a:r>
              <a:rPr lang="en-US" dirty="0"/>
              <a:t>Summary for raw Data</a:t>
            </a:r>
            <a:endParaRPr lang="en-MY" dirty="0"/>
          </a:p>
        </p:txBody>
      </p:sp>
    </p:spTree>
    <p:extLst>
      <p:ext uri="{BB962C8B-B14F-4D97-AF65-F5344CB8AC3E}">
        <p14:creationId xmlns:p14="http://schemas.microsoft.com/office/powerpoint/2010/main" val="3230288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ACE76CE-4063-4913-8E11-C3D83CB98E72}"/>
              </a:ext>
            </a:extLst>
          </p:cNvPr>
          <p:cNvGrpSpPr/>
          <p:nvPr/>
        </p:nvGrpSpPr>
        <p:grpSpPr>
          <a:xfrm>
            <a:off x="560851" y="1141058"/>
            <a:ext cx="11070298" cy="5644749"/>
            <a:chOff x="465211" y="1129335"/>
            <a:chExt cx="9048287" cy="7100756"/>
          </a:xfrm>
        </p:grpSpPr>
        <p:sp>
          <p:nvSpPr>
            <p:cNvPr id="17" name="Oval 16">
              <a:extLst>
                <a:ext uri="{FF2B5EF4-FFF2-40B4-BE49-F238E27FC236}">
                  <a16:creationId xmlns:a16="http://schemas.microsoft.com/office/drawing/2014/main" id="{91D82DD4-278E-47F5-BAD1-7B4AD003A25E}"/>
                </a:ext>
              </a:extLst>
            </p:cNvPr>
            <p:cNvSpPr/>
            <p:nvPr/>
          </p:nvSpPr>
          <p:spPr>
            <a:xfrm>
              <a:off x="1027355" y="1129335"/>
              <a:ext cx="1387737" cy="72076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Start</a:t>
              </a:r>
              <a:endParaRPr lang="en-MY"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B0F4CE35-8D21-422F-A95F-A5CAC67C3FD0}"/>
                </a:ext>
              </a:extLst>
            </p:cNvPr>
            <p:cNvSpPr/>
            <p:nvPr/>
          </p:nvSpPr>
          <p:spPr>
            <a:xfrm>
              <a:off x="465212" y="2108561"/>
              <a:ext cx="2796988" cy="100046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Input score of criteria from decision maker in the form of combo box </a:t>
              </a:r>
              <a:endParaRPr lang="en-MY" dirty="0">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id="{81468142-44C7-4C33-9BA6-9E6A5A5339B4}"/>
                </a:ext>
              </a:extLst>
            </p:cNvPr>
            <p:cNvSpPr/>
            <p:nvPr/>
          </p:nvSpPr>
          <p:spPr>
            <a:xfrm>
              <a:off x="465212" y="3522054"/>
              <a:ext cx="2796988"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Input score of contractor from decision maker in the form of combo box </a:t>
              </a:r>
              <a:endParaRPr lang="en-MY" dirty="0">
                <a:latin typeface="Times New Roman" panose="02020603050405020304" pitchFamily="18" charset="0"/>
                <a:cs typeface="Times New Roman" panose="02020603050405020304" pitchFamily="18" charset="0"/>
              </a:endParaRPr>
            </a:p>
            <a:p>
              <a:pPr algn="ctr"/>
              <a:endParaRPr lang="en-MY" dirty="0">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B7FE56A2-2402-44B6-B6B8-FB31B92CE04D}"/>
                </a:ext>
              </a:extLst>
            </p:cNvPr>
            <p:cNvSpPr/>
            <p:nvPr/>
          </p:nvSpPr>
          <p:spPr>
            <a:xfrm>
              <a:off x="465211" y="4950888"/>
              <a:ext cx="2796989" cy="63470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Convert the linguistic scale into fuzzy number</a:t>
              </a:r>
              <a:endParaRPr lang="en-MY" dirty="0">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CA07D6F6-C75F-46E0-9DB9-A1865E406E28}"/>
                </a:ext>
              </a:extLst>
            </p:cNvPr>
            <p:cNvSpPr/>
            <p:nvPr/>
          </p:nvSpPr>
          <p:spPr>
            <a:xfrm>
              <a:off x="465212" y="6026216"/>
              <a:ext cx="2796988" cy="6239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Pairwise comparison </a:t>
              </a:r>
              <a:endParaRPr lang="en-MY" dirty="0">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100E3596-95C9-402B-B8AA-944DC5903F34}"/>
                </a:ext>
              </a:extLst>
            </p:cNvPr>
            <p:cNvSpPr/>
            <p:nvPr/>
          </p:nvSpPr>
          <p:spPr>
            <a:xfrm>
              <a:off x="3997657" y="6026216"/>
              <a:ext cx="1387737" cy="6239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Consistency checking </a:t>
              </a:r>
              <a:endParaRPr lang="en-MY"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271D8309-5F4C-4366-B572-12B3D73BC8E5}"/>
                </a:ext>
              </a:extLst>
            </p:cNvPr>
            <p:cNvSpPr/>
            <p:nvPr/>
          </p:nvSpPr>
          <p:spPr>
            <a:xfrm>
              <a:off x="3957807" y="3629631"/>
              <a:ext cx="1387737" cy="8175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Criteria weighing </a:t>
              </a:r>
              <a:endParaRPr lang="en-MY" dirty="0">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152D9A7F-0EEA-4C17-9E78-11E52FBCD669}"/>
                </a:ext>
              </a:extLst>
            </p:cNvPr>
            <p:cNvSpPr/>
            <p:nvPr/>
          </p:nvSpPr>
          <p:spPr>
            <a:xfrm>
              <a:off x="5977742" y="1271300"/>
              <a:ext cx="3517751" cy="720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Construct decision matrix</a:t>
              </a:r>
              <a:endParaRPr lang="en-MY" dirty="0">
                <a:latin typeface="Times New Roman" panose="02020603050405020304" pitchFamily="18" charset="0"/>
                <a:cs typeface="Times New Roman" panose="02020603050405020304" pitchFamily="18" charset="0"/>
              </a:endParaRPr>
            </a:p>
          </p:txBody>
        </p:sp>
        <p:sp>
          <p:nvSpPr>
            <p:cNvPr id="32" name="Rectangle 31">
              <a:extLst>
                <a:ext uri="{FF2B5EF4-FFF2-40B4-BE49-F238E27FC236}">
                  <a16:creationId xmlns:a16="http://schemas.microsoft.com/office/drawing/2014/main" id="{E36EA464-4893-4CA4-9235-6D15B29ABE70}"/>
                </a:ext>
              </a:extLst>
            </p:cNvPr>
            <p:cNvSpPr/>
            <p:nvPr/>
          </p:nvSpPr>
          <p:spPr>
            <a:xfrm>
              <a:off x="5959736" y="2346889"/>
              <a:ext cx="3517751" cy="7329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Normalized decision matrix</a:t>
              </a:r>
              <a:endParaRPr lang="en-MY" dirty="0">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8A733D3D-4CE4-4169-ACEC-9C9E0E4D4415}"/>
                </a:ext>
              </a:extLst>
            </p:cNvPr>
            <p:cNvSpPr/>
            <p:nvPr/>
          </p:nvSpPr>
          <p:spPr>
            <a:xfrm>
              <a:off x="5959736" y="3541101"/>
              <a:ext cx="3535757" cy="11080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Construct weighted normalized decision matrix</a:t>
              </a:r>
              <a:endParaRPr lang="en-MY" dirty="0">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109C5DF2-87E6-49EF-A663-0BCB997E6B9B}"/>
                </a:ext>
              </a:extLst>
            </p:cNvPr>
            <p:cNvSpPr/>
            <p:nvPr/>
          </p:nvSpPr>
          <p:spPr>
            <a:xfrm>
              <a:off x="5959735" y="4961646"/>
              <a:ext cx="3517751" cy="6239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Determine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ideal solution and –</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ideal solution </a:t>
              </a:r>
              <a:endParaRPr lang="en-MY" dirty="0">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id="{6174F2F2-4EEA-4600-B242-9E0D8F18BC24}"/>
                </a:ext>
              </a:extLst>
            </p:cNvPr>
            <p:cNvSpPr/>
            <p:nvPr/>
          </p:nvSpPr>
          <p:spPr>
            <a:xfrm>
              <a:off x="5977742" y="5847681"/>
              <a:ext cx="3535756" cy="6239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Calculate closeness coefficient </a:t>
              </a:r>
              <a:endParaRPr lang="en-MY" dirty="0">
                <a:latin typeface="Times New Roman" panose="02020603050405020304" pitchFamily="18" charset="0"/>
                <a:cs typeface="Times New Roman" panose="02020603050405020304" pitchFamily="18" charset="0"/>
              </a:endParaRPr>
            </a:p>
          </p:txBody>
        </p:sp>
        <p:sp>
          <p:nvSpPr>
            <p:cNvPr id="36" name="Rectangle 35">
              <a:extLst>
                <a:ext uri="{FF2B5EF4-FFF2-40B4-BE49-F238E27FC236}">
                  <a16:creationId xmlns:a16="http://schemas.microsoft.com/office/drawing/2014/main" id="{71EE68D6-7863-4337-BDEA-68B1462F0E36}"/>
                </a:ext>
              </a:extLst>
            </p:cNvPr>
            <p:cNvSpPr/>
            <p:nvPr/>
          </p:nvSpPr>
          <p:spPr>
            <a:xfrm>
              <a:off x="5959734" y="6741839"/>
              <a:ext cx="3553763" cy="6239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Rank the contractor </a:t>
              </a:r>
              <a:endParaRPr lang="en-MY" dirty="0">
                <a:latin typeface="Times New Roman" panose="02020603050405020304" pitchFamily="18" charset="0"/>
                <a:cs typeface="Times New Roman" panose="02020603050405020304" pitchFamily="18" charset="0"/>
              </a:endParaRPr>
            </a:p>
          </p:txBody>
        </p:sp>
        <p:sp>
          <p:nvSpPr>
            <p:cNvPr id="37" name="Oval 36">
              <a:extLst>
                <a:ext uri="{FF2B5EF4-FFF2-40B4-BE49-F238E27FC236}">
                  <a16:creationId xmlns:a16="http://schemas.microsoft.com/office/drawing/2014/main" id="{9E4B39EF-B21C-4AD1-A5C2-A8319444B41C}"/>
                </a:ext>
              </a:extLst>
            </p:cNvPr>
            <p:cNvSpPr/>
            <p:nvPr/>
          </p:nvSpPr>
          <p:spPr>
            <a:xfrm>
              <a:off x="7051750" y="7677352"/>
              <a:ext cx="1815367" cy="55273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Times New Roman" panose="02020603050405020304" pitchFamily="18" charset="0"/>
                  <a:cs typeface="Times New Roman" panose="02020603050405020304" pitchFamily="18" charset="0"/>
                </a:rPr>
                <a:t>End</a:t>
              </a:r>
              <a:endParaRPr lang="en-MY" dirty="0">
                <a:latin typeface="Times New Roman" panose="02020603050405020304" pitchFamily="18" charset="0"/>
                <a:cs typeface="Times New Roman" panose="02020603050405020304" pitchFamily="18" charset="0"/>
              </a:endParaRPr>
            </a:p>
          </p:txBody>
        </p:sp>
        <p:sp>
          <p:nvSpPr>
            <p:cNvPr id="48" name="Diamond 47">
              <a:extLst>
                <a:ext uri="{FF2B5EF4-FFF2-40B4-BE49-F238E27FC236}">
                  <a16:creationId xmlns:a16="http://schemas.microsoft.com/office/drawing/2014/main" id="{0142FF38-956D-48BA-BCA5-F7A4E124FC77}"/>
                </a:ext>
              </a:extLst>
            </p:cNvPr>
            <p:cNvSpPr/>
            <p:nvPr/>
          </p:nvSpPr>
          <p:spPr>
            <a:xfrm>
              <a:off x="3786187" y="4950888"/>
              <a:ext cx="1777829" cy="634701"/>
            </a:xfrm>
            <a:prstGeom prst="diamon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Times New Roman" panose="02020603050405020304" pitchFamily="18" charset="0"/>
                  <a:cs typeface="Times New Roman" panose="02020603050405020304" pitchFamily="18" charset="0"/>
                </a:rPr>
                <a:t>Consistent</a:t>
              </a:r>
              <a:endParaRPr lang="en-MY" sz="700" dirty="0">
                <a:latin typeface="Times New Roman" panose="02020603050405020304" pitchFamily="18" charset="0"/>
                <a:cs typeface="Times New Roman" panose="02020603050405020304" pitchFamily="18" charset="0"/>
              </a:endParaRPr>
            </a:p>
          </p:txBody>
        </p:sp>
        <p:sp>
          <p:nvSpPr>
            <p:cNvPr id="84" name="TextBox 83">
              <a:extLst>
                <a:ext uri="{FF2B5EF4-FFF2-40B4-BE49-F238E27FC236}">
                  <a16:creationId xmlns:a16="http://schemas.microsoft.com/office/drawing/2014/main" id="{324571EF-29FB-4DF2-AC71-B1E912E337AD}"/>
                </a:ext>
              </a:extLst>
            </p:cNvPr>
            <p:cNvSpPr txBox="1"/>
            <p:nvPr/>
          </p:nvSpPr>
          <p:spPr>
            <a:xfrm>
              <a:off x="4755837" y="4485619"/>
              <a:ext cx="558872" cy="369332"/>
            </a:xfrm>
            <a:prstGeom prst="rect">
              <a:avLst/>
            </a:prstGeom>
            <a:noFill/>
          </p:spPr>
          <p:txBody>
            <a:bodyPr wrap="square" rtlCol="0">
              <a:spAutoFit/>
            </a:bodyPr>
            <a:lstStyle/>
            <a:p>
              <a:r>
                <a:rPr lang="en-US" dirty="0"/>
                <a:t>Y</a:t>
              </a:r>
              <a:endParaRPr lang="en-MY" dirty="0"/>
            </a:p>
          </p:txBody>
        </p:sp>
        <p:sp>
          <p:nvSpPr>
            <p:cNvPr id="85" name="TextBox 84">
              <a:extLst>
                <a:ext uri="{FF2B5EF4-FFF2-40B4-BE49-F238E27FC236}">
                  <a16:creationId xmlns:a16="http://schemas.microsoft.com/office/drawing/2014/main" id="{49F3B08E-9868-4235-9F64-2912D80BB3F1}"/>
                </a:ext>
              </a:extLst>
            </p:cNvPr>
            <p:cNvSpPr txBox="1"/>
            <p:nvPr/>
          </p:nvSpPr>
          <p:spPr>
            <a:xfrm>
              <a:off x="3524193" y="5303886"/>
              <a:ext cx="558872" cy="369332"/>
            </a:xfrm>
            <a:prstGeom prst="rect">
              <a:avLst/>
            </a:prstGeom>
            <a:noFill/>
          </p:spPr>
          <p:txBody>
            <a:bodyPr wrap="square" rtlCol="0">
              <a:spAutoFit/>
            </a:bodyPr>
            <a:lstStyle/>
            <a:p>
              <a:r>
                <a:rPr lang="en-US" dirty="0"/>
                <a:t>N</a:t>
              </a:r>
              <a:endParaRPr lang="en-MY" dirty="0"/>
            </a:p>
          </p:txBody>
        </p:sp>
      </p:grpSp>
      <p:sp>
        <p:nvSpPr>
          <p:cNvPr id="40" name="Title 1">
            <a:extLst>
              <a:ext uri="{FF2B5EF4-FFF2-40B4-BE49-F238E27FC236}">
                <a16:creationId xmlns:a16="http://schemas.microsoft.com/office/drawing/2014/main" id="{71ABA77F-11F8-4F00-B7C0-734D0C458DAA}"/>
              </a:ext>
            </a:extLst>
          </p:cNvPr>
          <p:cNvSpPr txBox="1">
            <a:spLocks noGrp="1"/>
          </p:cNvSpPr>
          <p:nvPr>
            <p:ph type="title"/>
          </p:nvPr>
        </p:nvSpPr>
        <p:spPr>
          <a:xfrm>
            <a:off x="838201" y="284037"/>
            <a:ext cx="7571874" cy="533777"/>
          </a:xfrm>
          <a:prstGeom prst="rect">
            <a:avLst/>
          </a:prstGeom>
          <a:solidFill>
            <a:srgbClr val="96BB7C"/>
          </a:solidFill>
          <a:ln>
            <a:solidFill>
              <a:srgbClr val="96BB7C"/>
            </a:solidFill>
          </a:ln>
        </p:spPr>
        <p:style>
          <a:lnRef idx="2">
            <a:schemeClr val="dk1"/>
          </a:lnRef>
          <a:fillRef idx="1">
            <a:schemeClr val="lt1"/>
          </a:fillRef>
          <a:effectRef idx="0">
            <a:schemeClr val="dk1"/>
          </a:effectRef>
          <a:fontRef idx="minor">
            <a:schemeClr val="dk1"/>
          </a:fontRef>
        </p:style>
        <p:txBody>
          <a:bodyP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600" spc="300" dirty="0">
                <a:ln>
                  <a:solidFill>
                    <a:schemeClr val="tx1"/>
                  </a:solidFill>
                </a:ln>
                <a:latin typeface="Source Sans Pro (Headings)"/>
                <a:cs typeface="Times New Roman" panose="02020603050405020304" pitchFamily="18" charset="0"/>
              </a:rPr>
              <a:t>Contractor Selection Flowchart</a:t>
            </a:r>
            <a:endParaRPr lang="en-MY" sz="3600" spc="300" dirty="0">
              <a:ln>
                <a:solidFill>
                  <a:schemeClr val="tx1"/>
                </a:solidFill>
              </a:ln>
              <a:latin typeface="Source Sans Pro (Headings)"/>
              <a:cs typeface="Times New Roman" panose="02020603050405020304" pitchFamily="18" charset="0"/>
            </a:endParaRPr>
          </a:p>
        </p:txBody>
      </p:sp>
      <p:sp>
        <p:nvSpPr>
          <p:cNvPr id="2" name="TextBox 1">
            <a:extLst>
              <a:ext uri="{FF2B5EF4-FFF2-40B4-BE49-F238E27FC236}">
                <a16:creationId xmlns:a16="http://schemas.microsoft.com/office/drawing/2014/main" id="{48D3FD81-6AC4-4242-B651-BB7EBEC6B49A}"/>
              </a:ext>
            </a:extLst>
          </p:cNvPr>
          <p:cNvSpPr txBox="1"/>
          <p:nvPr/>
        </p:nvSpPr>
        <p:spPr>
          <a:xfrm>
            <a:off x="1397000" y="6031407"/>
            <a:ext cx="3810000" cy="369332"/>
          </a:xfrm>
          <a:prstGeom prst="rect">
            <a:avLst/>
          </a:prstGeom>
          <a:solidFill>
            <a:srgbClr val="89C9B8"/>
          </a:solidFill>
        </p:spPr>
        <p:txBody>
          <a:bodyPr wrap="square" rtlCol="0">
            <a:spAutoFit/>
          </a:bodyPr>
          <a:lstStyle/>
          <a:p>
            <a:pPr algn="ctr"/>
            <a:r>
              <a:rPr lang="en-US" spc="600" dirty="0"/>
              <a:t>Fuzzy AHP</a:t>
            </a:r>
            <a:endParaRPr lang="en-MY" spc="600" dirty="0"/>
          </a:p>
        </p:txBody>
      </p:sp>
      <p:sp>
        <p:nvSpPr>
          <p:cNvPr id="38" name="TextBox 37">
            <a:extLst>
              <a:ext uri="{FF2B5EF4-FFF2-40B4-BE49-F238E27FC236}">
                <a16:creationId xmlns:a16="http://schemas.microsoft.com/office/drawing/2014/main" id="{3AF6383A-B245-4495-80AA-43422B3D674A}"/>
              </a:ext>
            </a:extLst>
          </p:cNvPr>
          <p:cNvSpPr txBox="1"/>
          <p:nvPr/>
        </p:nvSpPr>
        <p:spPr>
          <a:xfrm>
            <a:off x="7937892" y="784172"/>
            <a:ext cx="2902432" cy="369332"/>
          </a:xfrm>
          <a:prstGeom prst="rect">
            <a:avLst/>
          </a:prstGeom>
          <a:solidFill>
            <a:srgbClr val="4F8A8B"/>
          </a:solidFill>
        </p:spPr>
        <p:txBody>
          <a:bodyPr wrap="square" rtlCol="0">
            <a:spAutoFit/>
          </a:bodyPr>
          <a:lstStyle/>
          <a:p>
            <a:pPr algn="ctr"/>
            <a:r>
              <a:rPr lang="en-US" spc="600" dirty="0"/>
              <a:t>TOPSIS</a:t>
            </a:r>
            <a:endParaRPr lang="en-MY" spc="600" dirty="0"/>
          </a:p>
        </p:txBody>
      </p:sp>
      <p:cxnSp>
        <p:nvCxnSpPr>
          <p:cNvPr id="4" name="Connector: Elbow 3">
            <a:extLst>
              <a:ext uri="{FF2B5EF4-FFF2-40B4-BE49-F238E27FC236}">
                <a16:creationId xmlns:a16="http://schemas.microsoft.com/office/drawing/2014/main" id="{F2AC4669-3616-42B4-AEA9-8584058820A2}"/>
              </a:ext>
            </a:extLst>
          </p:cNvPr>
          <p:cNvCxnSpPr>
            <a:cxnSpLocks/>
            <a:stCxn id="48" idx="1"/>
            <a:endCxn id="18" idx="3"/>
          </p:cNvCxnSpPr>
          <p:nvPr/>
        </p:nvCxnSpPr>
        <p:spPr>
          <a:xfrm rot="10800000">
            <a:off x="3982880" y="2317153"/>
            <a:ext cx="641082" cy="2114128"/>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8A44521A-DAB4-4927-93AF-F24729ACDAF9}"/>
              </a:ext>
            </a:extLst>
          </p:cNvPr>
          <p:cNvCxnSpPr/>
          <p:nvPr/>
        </p:nvCxnSpPr>
        <p:spPr>
          <a:xfrm>
            <a:off x="2121537" y="2691625"/>
            <a:ext cx="0" cy="3515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DAAD91B1-9FAB-4FDD-83E9-CAD6773E1E26}"/>
              </a:ext>
            </a:extLst>
          </p:cNvPr>
          <p:cNvCxnSpPr/>
          <p:nvPr/>
        </p:nvCxnSpPr>
        <p:spPr>
          <a:xfrm>
            <a:off x="2097542" y="3778605"/>
            <a:ext cx="0" cy="4089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EFA96471-2171-49FB-8B39-CFE3DDC1D700}"/>
              </a:ext>
            </a:extLst>
          </p:cNvPr>
          <p:cNvCxnSpPr>
            <a:cxnSpLocks/>
            <a:stCxn id="23" idx="3"/>
            <a:endCxn id="24" idx="1"/>
          </p:cNvCxnSpPr>
          <p:nvPr/>
        </p:nvCxnSpPr>
        <p:spPr>
          <a:xfrm>
            <a:off x="3982880" y="5281838"/>
            <a:ext cx="8998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BB0FE4EF-E739-4D1D-A9B3-F6DD118EBFBD}"/>
              </a:ext>
            </a:extLst>
          </p:cNvPr>
          <p:cNvCxnSpPr>
            <a:cxnSpLocks/>
            <a:stCxn id="48" idx="0"/>
          </p:cNvCxnSpPr>
          <p:nvPr/>
        </p:nvCxnSpPr>
        <p:spPr>
          <a:xfrm flipH="1" flipV="1">
            <a:off x="5711521" y="3809138"/>
            <a:ext cx="1" cy="3698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74BF6C26-4E92-45EC-91F8-C0ED1B2D8224}"/>
              </a:ext>
            </a:extLst>
          </p:cNvPr>
          <p:cNvCxnSpPr/>
          <p:nvPr/>
        </p:nvCxnSpPr>
        <p:spPr>
          <a:xfrm>
            <a:off x="2121537" y="4683559"/>
            <a:ext cx="0" cy="3698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Connector: Elbow 51">
            <a:extLst>
              <a:ext uri="{FF2B5EF4-FFF2-40B4-BE49-F238E27FC236}">
                <a16:creationId xmlns:a16="http://schemas.microsoft.com/office/drawing/2014/main" id="{F2395D2F-F755-4A2E-88D1-13D3AD138A3C}"/>
              </a:ext>
            </a:extLst>
          </p:cNvPr>
          <p:cNvCxnSpPr>
            <a:cxnSpLocks/>
            <a:stCxn id="25" idx="0"/>
            <a:endCxn id="31" idx="1"/>
          </p:cNvCxnSpPr>
          <p:nvPr/>
        </p:nvCxnSpPr>
        <p:spPr>
          <a:xfrm rot="5400000" flipH="1" flipV="1">
            <a:off x="5699926" y="1523334"/>
            <a:ext cx="1588271" cy="1622400"/>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57966B26-4CE8-457B-9591-0226F31BAFA6}"/>
              </a:ext>
            </a:extLst>
          </p:cNvPr>
          <p:cNvCxnSpPr>
            <a:cxnSpLocks/>
            <a:stCxn id="31" idx="2"/>
          </p:cNvCxnSpPr>
          <p:nvPr/>
        </p:nvCxnSpPr>
        <p:spPr>
          <a:xfrm>
            <a:off x="9457191" y="1826883"/>
            <a:ext cx="11013" cy="282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769EED05-5263-4BE8-A05E-D03E67B0FA94}"/>
              </a:ext>
            </a:extLst>
          </p:cNvPr>
          <p:cNvCxnSpPr>
            <a:cxnSpLocks/>
          </p:cNvCxnSpPr>
          <p:nvPr/>
        </p:nvCxnSpPr>
        <p:spPr>
          <a:xfrm>
            <a:off x="9424144" y="2694596"/>
            <a:ext cx="11015" cy="3666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38DAF4C2-E791-4069-810C-81E77406DA5C}"/>
              </a:ext>
            </a:extLst>
          </p:cNvPr>
          <p:cNvCxnSpPr>
            <a:cxnSpLocks/>
          </p:cNvCxnSpPr>
          <p:nvPr/>
        </p:nvCxnSpPr>
        <p:spPr>
          <a:xfrm>
            <a:off x="9435159" y="3947533"/>
            <a:ext cx="1" cy="2316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607457BE-727C-4ACE-86F9-3D90A956D89D}"/>
              </a:ext>
            </a:extLst>
          </p:cNvPr>
          <p:cNvCxnSpPr>
            <a:cxnSpLocks/>
          </p:cNvCxnSpPr>
          <p:nvPr/>
        </p:nvCxnSpPr>
        <p:spPr>
          <a:xfrm>
            <a:off x="9435805" y="4694655"/>
            <a:ext cx="0" cy="1972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B6A5E602-4A64-45A2-928A-31F713DCC4BB}"/>
              </a:ext>
            </a:extLst>
          </p:cNvPr>
          <p:cNvCxnSpPr>
            <a:cxnSpLocks/>
          </p:cNvCxnSpPr>
          <p:nvPr/>
        </p:nvCxnSpPr>
        <p:spPr>
          <a:xfrm>
            <a:off x="9424144" y="5387913"/>
            <a:ext cx="0" cy="2584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0" name="Straight Arrow Connector 89">
            <a:extLst>
              <a:ext uri="{FF2B5EF4-FFF2-40B4-BE49-F238E27FC236}">
                <a16:creationId xmlns:a16="http://schemas.microsoft.com/office/drawing/2014/main" id="{D65ECA1D-FAF1-488C-8958-2F7ED948D8A6}"/>
              </a:ext>
            </a:extLst>
          </p:cNvPr>
          <p:cNvCxnSpPr>
            <a:cxnSpLocks/>
          </p:cNvCxnSpPr>
          <p:nvPr/>
        </p:nvCxnSpPr>
        <p:spPr>
          <a:xfrm>
            <a:off x="9428063" y="6086860"/>
            <a:ext cx="0" cy="2584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DAF5B1B4-784F-423F-946D-10350DF6C9AA}"/>
              </a:ext>
            </a:extLst>
          </p:cNvPr>
          <p:cNvCxnSpPr>
            <a:cxnSpLocks/>
          </p:cNvCxnSpPr>
          <p:nvPr/>
        </p:nvCxnSpPr>
        <p:spPr>
          <a:xfrm flipH="1" flipV="1">
            <a:off x="5711520" y="4673765"/>
            <a:ext cx="1" cy="3698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80F3B30F-D477-4F1D-8833-85C9F823A558}"/>
              </a:ext>
            </a:extLst>
          </p:cNvPr>
          <p:cNvCxnSpPr>
            <a:cxnSpLocks/>
          </p:cNvCxnSpPr>
          <p:nvPr/>
        </p:nvCxnSpPr>
        <p:spPr>
          <a:xfrm>
            <a:off x="2147731" y="1714028"/>
            <a:ext cx="0" cy="1764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84669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CA91-3F76-4510-8A29-FF4BF1F4F92E}"/>
              </a:ext>
            </a:extLst>
          </p:cNvPr>
          <p:cNvSpPr>
            <a:spLocks noGrp="1"/>
          </p:cNvSpPr>
          <p:nvPr>
            <p:ph type="title"/>
          </p:nvPr>
        </p:nvSpPr>
        <p:spPr>
          <a:xfrm>
            <a:off x="838197" y="88398"/>
            <a:ext cx="10515600" cy="789907"/>
          </a:xfrm>
        </p:spPr>
        <p:txBody>
          <a:bodyPr>
            <a:normAutofit/>
          </a:bodyPr>
          <a:lstStyle/>
          <a:p>
            <a:r>
              <a:rPr lang="en-US" sz="3200" dirty="0"/>
              <a:t>Contractor Selection using FAHP &amp; TOPSIS Setup Description</a:t>
            </a:r>
            <a:endParaRPr lang="en-MY" sz="3200" dirty="0"/>
          </a:p>
        </p:txBody>
      </p:sp>
      <p:graphicFrame>
        <p:nvGraphicFramePr>
          <p:cNvPr id="6" name="Table 6">
            <a:extLst>
              <a:ext uri="{FF2B5EF4-FFF2-40B4-BE49-F238E27FC236}">
                <a16:creationId xmlns:a16="http://schemas.microsoft.com/office/drawing/2014/main" id="{47932099-ED7E-486A-A5B6-86B8F45B9F87}"/>
              </a:ext>
            </a:extLst>
          </p:cNvPr>
          <p:cNvGraphicFramePr>
            <a:graphicFrameLocks noGrp="1"/>
          </p:cNvGraphicFramePr>
          <p:nvPr>
            <p:ph idx="1"/>
            <p:extLst>
              <p:ext uri="{D42A27DB-BD31-4B8C-83A1-F6EECF244321}">
                <p14:modId xmlns:p14="http://schemas.microsoft.com/office/powerpoint/2010/main" val="365366434"/>
              </p:ext>
            </p:extLst>
          </p:nvPr>
        </p:nvGraphicFramePr>
        <p:xfrm>
          <a:off x="838197" y="750437"/>
          <a:ext cx="10515597" cy="5277383"/>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785440412"/>
                    </a:ext>
                  </a:extLst>
                </a:gridCol>
                <a:gridCol w="2586793">
                  <a:extLst>
                    <a:ext uri="{9D8B030D-6E8A-4147-A177-3AD203B41FA5}">
                      <a16:colId xmlns:a16="http://schemas.microsoft.com/office/drawing/2014/main" val="2858344486"/>
                    </a:ext>
                  </a:extLst>
                </a:gridCol>
                <a:gridCol w="4423605">
                  <a:extLst>
                    <a:ext uri="{9D8B030D-6E8A-4147-A177-3AD203B41FA5}">
                      <a16:colId xmlns:a16="http://schemas.microsoft.com/office/drawing/2014/main" val="3560797807"/>
                    </a:ext>
                  </a:extLst>
                </a:gridCol>
              </a:tblGrid>
              <a:tr h="555460">
                <a:tc>
                  <a:txBody>
                    <a:bodyPr/>
                    <a:lstStyle/>
                    <a:p>
                      <a:r>
                        <a:rPr lang="en-US" dirty="0">
                          <a:solidFill>
                            <a:schemeClr val="tx1"/>
                          </a:solidFill>
                        </a:rPr>
                        <a:t>Experiment Setup</a:t>
                      </a:r>
                      <a:endParaRPr lang="en-MY" dirty="0">
                        <a:solidFill>
                          <a:schemeClr val="tx1"/>
                        </a:solidFill>
                      </a:endParaRPr>
                    </a:p>
                  </a:txBody>
                  <a:tcPr/>
                </a:tc>
                <a:tc>
                  <a:txBody>
                    <a:bodyPr/>
                    <a:lstStyle/>
                    <a:p>
                      <a:r>
                        <a:rPr lang="en-US" dirty="0">
                          <a:solidFill>
                            <a:schemeClr val="tx1"/>
                          </a:solidFill>
                        </a:rPr>
                        <a:t>Result </a:t>
                      </a:r>
                      <a:endParaRPr lang="en-MY" dirty="0">
                        <a:solidFill>
                          <a:schemeClr val="tx1"/>
                        </a:solidFill>
                      </a:endParaRPr>
                    </a:p>
                  </a:txBody>
                  <a:tcPr/>
                </a:tc>
                <a:tc>
                  <a:txBody>
                    <a:bodyPr/>
                    <a:lstStyle/>
                    <a:p>
                      <a:endParaRPr lang="en-MY" dirty="0"/>
                    </a:p>
                  </a:txBody>
                  <a:tcPr/>
                </a:tc>
                <a:extLst>
                  <a:ext uri="{0D108BD9-81ED-4DB2-BD59-A6C34878D82A}">
                    <a16:rowId xmlns:a16="http://schemas.microsoft.com/office/drawing/2014/main" val="1007384238"/>
                  </a:ext>
                </a:extLst>
              </a:tr>
              <a:tr h="2318997">
                <a:tc>
                  <a:txBody>
                    <a:bodyPr/>
                    <a:lstStyle/>
                    <a:p>
                      <a:r>
                        <a:rPr lang="en-US" dirty="0"/>
                        <a:t>The criteria in Score the Criteria’s page are set as decision maker evaluation</a:t>
                      </a:r>
                      <a:endParaRPr lang="en-MY" dirty="0"/>
                    </a:p>
                  </a:txBody>
                  <a:tcPr/>
                </a:tc>
                <a:tc>
                  <a:txBody>
                    <a:bodyPr/>
                    <a:lstStyle/>
                    <a:p>
                      <a:pPr algn="just"/>
                      <a:r>
                        <a:rPr lang="en-US" dirty="0"/>
                        <a:t>This means that the normalized weight can be proceed for next calculation which is TOPSIS and the Consistency Index is acceptable. </a:t>
                      </a:r>
                      <a:endParaRPr lang="en-MY" dirty="0"/>
                    </a:p>
                  </a:txBody>
                  <a:tcPr/>
                </a:tc>
                <a:tc>
                  <a:txBody>
                    <a:bodyPr/>
                    <a:lstStyle/>
                    <a:p>
                      <a:endParaRPr lang="en-MY" dirty="0"/>
                    </a:p>
                  </a:txBody>
                  <a:tcPr/>
                </a:tc>
                <a:extLst>
                  <a:ext uri="{0D108BD9-81ED-4DB2-BD59-A6C34878D82A}">
                    <a16:rowId xmlns:a16="http://schemas.microsoft.com/office/drawing/2014/main" val="2771000253"/>
                  </a:ext>
                </a:extLst>
              </a:tr>
              <a:tr h="2402926">
                <a:tc>
                  <a:txBody>
                    <a:bodyPr/>
                    <a:lstStyle/>
                    <a:p>
                      <a:r>
                        <a:rPr lang="en-US" dirty="0"/>
                        <a:t>The criteria is set randomly</a:t>
                      </a:r>
                      <a:endParaRPr lang="en-MY" dirty="0"/>
                    </a:p>
                  </a:txBody>
                  <a:tcPr/>
                </a:tc>
                <a:tc>
                  <a:txBody>
                    <a:bodyPr/>
                    <a:lstStyle/>
                    <a:p>
                      <a:pPr algn="just"/>
                      <a:r>
                        <a:rPr lang="en-US" dirty="0"/>
                        <a:t>This means that the normalized weight need to revise back and the Consistency Index is  not acceptable since it is greater than 0.1</a:t>
                      </a:r>
                      <a:endParaRPr lang="en-MY" dirty="0"/>
                    </a:p>
                  </a:txBody>
                  <a:tcPr/>
                </a:tc>
                <a:tc>
                  <a:txBody>
                    <a:bodyPr/>
                    <a:lstStyle/>
                    <a:p>
                      <a:endParaRPr lang="en-MY" dirty="0"/>
                    </a:p>
                  </a:txBody>
                  <a:tcPr/>
                </a:tc>
                <a:extLst>
                  <a:ext uri="{0D108BD9-81ED-4DB2-BD59-A6C34878D82A}">
                    <a16:rowId xmlns:a16="http://schemas.microsoft.com/office/drawing/2014/main" val="4261526962"/>
                  </a:ext>
                </a:extLst>
              </a:tr>
            </a:tbl>
          </a:graphicData>
        </a:graphic>
      </p:graphicFrame>
      <p:pic>
        <p:nvPicPr>
          <p:cNvPr id="7" name="Picture 6">
            <a:extLst>
              <a:ext uri="{FF2B5EF4-FFF2-40B4-BE49-F238E27FC236}">
                <a16:creationId xmlns:a16="http://schemas.microsoft.com/office/drawing/2014/main" id="{2AF2271E-6C61-47E6-B284-7AB2DFF07FE2}"/>
              </a:ext>
            </a:extLst>
          </p:cNvPr>
          <p:cNvPicPr>
            <a:picLocks noChangeAspect="1"/>
          </p:cNvPicPr>
          <p:nvPr/>
        </p:nvPicPr>
        <p:blipFill>
          <a:blip r:embed="rId2"/>
          <a:stretch>
            <a:fillRect/>
          </a:stretch>
        </p:blipFill>
        <p:spPr>
          <a:xfrm>
            <a:off x="6978316" y="1451244"/>
            <a:ext cx="4375480" cy="1925053"/>
          </a:xfrm>
          <a:prstGeom prst="rect">
            <a:avLst/>
          </a:prstGeom>
        </p:spPr>
      </p:pic>
      <p:pic>
        <p:nvPicPr>
          <p:cNvPr id="8" name="Picture 7">
            <a:extLst>
              <a:ext uri="{FF2B5EF4-FFF2-40B4-BE49-F238E27FC236}">
                <a16:creationId xmlns:a16="http://schemas.microsoft.com/office/drawing/2014/main" id="{793AB9A0-CB84-41C1-8F2B-ED172B5D0BB9}"/>
              </a:ext>
            </a:extLst>
          </p:cNvPr>
          <p:cNvPicPr>
            <a:picLocks noChangeAspect="1"/>
          </p:cNvPicPr>
          <p:nvPr/>
        </p:nvPicPr>
        <p:blipFill>
          <a:blip r:embed="rId3"/>
          <a:stretch>
            <a:fillRect/>
          </a:stretch>
        </p:blipFill>
        <p:spPr>
          <a:xfrm>
            <a:off x="6978317" y="3481704"/>
            <a:ext cx="4375478" cy="2090617"/>
          </a:xfrm>
          <a:prstGeom prst="rect">
            <a:avLst/>
          </a:prstGeom>
        </p:spPr>
      </p:pic>
      <p:sp>
        <p:nvSpPr>
          <p:cNvPr id="9" name="Oval 8">
            <a:extLst>
              <a:ext uri="{FF2B5EF4-FFF2-40B4-BE49-F238E27FC236}">
                <a16:creationId xmlns:a16="http://schemas.microsoft.com/office/drawing/2014/main" id="{35216129-CADB-4D63-9F92-99B4E3C8A275}"/>
              </a:ext>
            </a:extLst>
          </p:cNvPr>
          <p:cNvSpPr/>
          <p:nvPr/>
        </p:nvSpPr>
        <p:spPr>
          <a:xfrm>
            <a:off x="6978316" y="2434956"/>
            <a:ext cx="3525252" cy="104674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Oval 9">
            <a:extLst>
              <a:ext uri="{FF2B5EF4-FFF2-40B4-BE49-F238E27FC236}">
                <a16:creationId xmlns:a16="http://schemas.microsoft.com/office/drawing/2014/main" id="{088C2BB6-ABC1-4572-B534-FB5EFE3EED9B}"/>
              </a:ext>
            </a:extLst>
          </p:cNvPr>
          <p:cNvSpPr/>
          <p:nvPr/>
        </p:nvSpPr>
        <p:spPr>
          <a:xfrm>
            <a:off x="6978316" y="4527012"/>
            <a:ext cx="3525252" cy="1046748"/>
          </a:xfrm>
          <a:prstGeom prst="ellipse">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299045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D09E7B4-1146-4D30-833E-F7BC4245C80E}"/>
              </a:ext>
            </a:extLst>
          </p:cNvPr>
          <p:cNvGraphicFramePr>
            <a:graphicFrameLocks noGrp="1"/>
          </p:cNvGraphicFramePr>
          <p:nvPr>
            <p:ph idx="1"/>
            <p:extLst>
              <p:ext uri="{D42A27DB-BD31-4B8C-83A1-F6EECF244321}">
                <p14:modId xmlns:p14="http://schemas.microsoft.com/office/powerpoint/2010/main" val="1998781582"/>
              </p:ext>
            </p:extLst>
          </p:nvPr>
        </p:nvGraphicFramePr>
        <p:xfrm>
          <a:off x="838200" y="637674"/>
          <a:ext cx="10515597" cy="5342634"/>
        </p:xfrm>
        <a:graphic>
          <a:graphicData uri="http://schemas.openxmlformats.org/drawingml/2006/table">
            <a:tbl>
              <a:tblPr firstRow="1" bandRow="1">
                <a:tableStyleId>{5C22544A-7EE6-4342-B048-85BDC9FD1C3A}</a:tableStyleId>
              </a:tblPr>
              <a:tblGrid>
                <a:gridCol w="3120189">
                  <a:extLst>
                    <a:ext uri="{9D8B030D-6E8A-4147-A177-3AD203B41FA5}">
                      <a16:colId xmlns:a16="http://schemas.microsoft.com/office/drawing/2014/main" val="3434464282"/>
                    </a:ext>
                  </a:extLst>
                </a:gridCol>
                <a:gridCol w="2201779">
                  <a:extLst>
                    <a:ext uri="{9D8B030D-6E8A-4147-A177-3AD203B41FA5}">
                      <a16:colId xmlns:a16="http://schemas.microsoft.com/office/drawing/2014/main" val="234749981"/>
                    </a:ext>
                  </a:extLst>
                </a:gridCol>
                <a:gridCol w="5193629">
                  <a:extLst>
                    <a:ext uri="{9D8B030D-6E8A-4147-A177-3AD203B41FA5}">
                      <a16:colId xmlns:a16="http://schemas.microsoft.com/office/drawing/2014/main" val="147018227"/>
                    </a:ext>
                  </a:extLst>
                </a:gridCol>
              </a:tblGrid>
              <a:tr h="48126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Experiment Setup</a:t>
                      </a:r>
                      <a:endParaRPr lang="en-MY" dirty="0"/>
                    </a:p>
                  </a:txBody>
                  <a:tcPr/>
                </a:tc>
                <a:tc>
                  <a:txBody>
                    <a:bodyPr/>
                    <a:lstStyle/>
                    <a:p>
                      <a:r>
                        <a:rPr lang="en-US" dirty="0"/>
                        <a:t>Result</a:t>
                      </a:r>
                      <a:endParaRPr lang="en-MY" dirty="0"/>
                    </a:p>
                  </a:txBody>
                  <a:tcPr/>
                </a:tc>
                <a:tc>
                  <a:txBody>
                    <a:bodyPr/>
                    <a:lstStyle/>
                    <a:p>
                      <a:endParaRPr lang="en-MY"/>
                    </a:p>
                  </a:txBody>
                  <a:tcPr/>
                </a:tc>
                <a:extLst>
                  <a:ext uri="{0D108BD9-81ED-4DB2-BD59-A6C34878D82A}">
                    <a16:rowId xmlns:a16="http://schemas.microsoft.com/office/drawing/2014/main" val="2284318205"/>
                  </a:ext>
                </a:extLst>
              </a:tr>
              <a:tr h="2344358">
                <a:tc>
                  <a:txBody>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n-US" dirty="0"/>
                        <a:t>The criteria in Score the Contractor’s page are set as decision maker evaluation</a:t>
                      </a:r>
                      <a:endParaRPr lang="en-MY" dirty="0"/>
                    </a:p>
                    <a:p>
                      <a:pPr marL="0" marR="0" lvl="0" indent="0" algn="l" defTabSz="457200" rtl="0" eaLnBrk="1" fontAlgn="auto" latinLnBrk="0" hangingPunct="1">
                        <a:lnSpc>
                          <a:spcPct val="150000"/>
                        </a:lnSpc>
                        <a:spcBef>
                          <a:spcPts val="0"/>
                        </a:spcBef>
                        <a:spcAft>
                          <a:spcPts val="0"/>
                        </a:spcAft>
                        <a:buClrTx/>
                        <a:buSzTx/>
                        <a:buFontTx/>
                        <a:buNone/>
                        <a:tabLst/>
                        <a:defRPr/>
                      </a:pPr>
                      <a:endParaRPr lang="en-MY" dirty="0"/>
                    </a:p>
                  </a:txBody>
                  <a:tcPr/>
                </a:tc>
                <a:tc>
                  <a:txBody>
                    <a:bodyPr/>
                    <a:lstStyle/>
                    <a:p>
                      <a:pPr>
                        <a:lnSpc>
                          <a:spcPct val="150000"/>
                        </a:lnSpc>
                      </a:pPr>
                      <a:r>
                        <a:rPr lang="en-US" dirty="0"/>
                        <a:t>The highest performance score of the contractor is Contractor 3</a:t>
                      </a:r>
                      <a:endParaRPr lang="en-MY" dirty="0"/>
                    </a:p>
                  </a:txBody>
                  <a:tcPr/>
                </a:tc>
                <a:tc>
                  <a:txBody>
                    <a:bodyPr/>
                    <a:lstStyle/>
                    <a:p>
                      <a:endParaRPr lang="en-MY" dirty="0"/>
                    </a:p>
                  </a:txBody>
                  <a:tcPr/>
                </a:tc>
                <a:extLst>
                  <a:ext uri="{0D108BD9-81ED-4DB2-BD59-A6C34878D82A}">
                    <a16:rowId xmlns:a16="http://schemas.microsoft.com/office/drawing/2014/main" val="2145071774"/>
                  </a:ext>
                </a:extLst>
              </a:tr>
              <a:tr h="2344358">
                <a:tc>
                  <a:txBody>
                    <a:bodyPr/>
                    <a:lstStyle/>
                    <a:p>
                      <a:pPr>
                        <a:lnSpc>
                          <a:spcPct val="150000"/>
                        </a:lnSpc>
                      </a:pPr>
                      <a:r>
                        <a:rPr lang="en-US" dirty="0"/>
                        <a:t>Change the variable for the contractor from Below Average to Excellent or in any scale for Contractor 3</a:t>
                      </a:r>
                      <a:endParaRPr lang="en-MY" dirty="0"/>
                    </a:p>
                  </a:txBody>
                  <a:tcPr/>
                </a:tc>
                <a:tc>
                  <a:txBody>
                    <a:bodyPr/>
                    <a:lstStyle/>
                    <a:p>
                      <a:pPr>
                        <a:lnSpc>
                          <a:spcPct val="150000"/>
                        </a:lnSpc>
                      </a:pPr>
                      <a:r>
                        <a:rPr lang="en-US" dirty="0"/>
                        <a:t>Contractor 1 has the highest performance score. Hence in this case, the preferred contractor is Contractor 1</a:t>
                      </a:r>
                      <a:endParaRPr lang="en-MY" dirty="0"/>
                    </a:p>
                  </a:txBody>
                  <a:tcPr/>
                </a:tc>
                <a:tc>
                  <a:txBody>
                    <a:bodyPr/>
                    <a:lstStyle/>
                    <a:p>
                      <a:endParaRPr lang="en-MY" dirty="0"/>
                    </a:p>
                  </a:txBody>
                  <a:tcPr/>
                </a:tc>
                <a:extLst>
                  <a:ext uri="{0D108BD9-81ED-4DB2-BD59-A6C34878D82A}">
                    <a16:rowId xmlns:a16="http://schemas.microsoft.com/office/drawing/2014/main" val="273121510"/>
                  </a:ext>
                </a:extLst>
              </a:tr>
            </a:tbl>
          </a:graphicData>
        </a:graphic>
      </p:graphicFrame>
      <p:pic>
        <p:nvPicPr>
          <p:cNvPr id="5" name="Picture 4">
            <a:extLst>
              <a:ext uri="{FF2B5EF4-FFF2-40B4-BE49-F238E27FC236}">
                <a16:creationId xmlns:a16="http://schemas.microsoft.com/office/drawing/2014/main" id="{A0563C5A-9158-4036-94BD-201377994B41}"/>
              </a:ext>
            </a:extLst>
          </p:cNvPr>
          <p:cNvPicPr>
            <a:picLocks noChangeAspect="1"/>
          </p:cNvPicPr>
          <p:nvPr/>
        </p:nvPicPr>
        <p:blipFill>
          <a:blip r:embed="rId2"/>
          <a:stretch>
            <a:fillRect/>
          </a:stretch>
        </p:blipFill>
        <p:spPr>
          <a:xfrm>
            <a:off x="6208294" y="1313314"/>
            <a:ext cx="5145503" cy="2007401"/>
          </a:xfrm>
          <a:prstGeom prst="rect">
            <a:avLst/>
          </a:prstGeom>
        </p:spPr>
      </p:pic>
      <p:pic>
        <p:nvPicPr>
          <p:cNvPr id="6" name="Picture 5">
            <a:extLst>
              <a:ext uri="{FF2B5EF4-FFF2-40B4-BE49-F238E27FC236}">
                <a16:creationId xmlns:a16="http://schemas.microsoft.com/office/drawing/2014/main" id="{3376498E-31DE-4E7E-9734-D78DC92DB72A}"/>
              </a:ext>
            </a:extLst>
          </p:cNvPr>
          <p:cNvPicPr>
            <a:picLocks noChangeAspect="1"/>
          </p:cNvPicPr>
          <p:nvPr/>
        </p:nvPicPr>
        <p:blipFill>
          <a:blip r:embed="rId3"/>
          <a:stretch>
            <a:fillRect/>
          </a:stretch>
        </p:blipFill>
        <p:spPr>
          <a:xfrm>
            <a:off x="6208294" y="3932454"/>
            <a:ext cx="5145503" cy="1660859"/>
          </a:xfrm>
          <a:prstGeom prst="rect">
            <a:avLst/>
          </a:prstGeom>
        </p:spPr>
      </p:pic>
      <p:sp>
        <p:nvSpPr>
          <p:cNvPr id="7" name="Oval 6">
            <a:extLst>
              <a:ext uri="{FF2B5EF4-FFF2-40B4-BE49-F238E27FC236}">
                <a16:creationId xmlns:a16="http://schemas.microsoft.com/office/drawing/2014/main" id="{7FD6028E-9903-4449-B55E-F35EF981E679}"/>
              </a:ext>
            </a:extLst>
          </p:cNvPr>
          <p:cNvSpPr/>
          <p:nvPr/>
        </p:nvSpPr>
        <p:spPr>
          <a:xfrm>
            <a:off x="9432758" y="2191620"/>
            <a:ext cx="890336" cy="55615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Oval 7">
            <a:extLst>
              <a:ext uri="{FF2B5EF4-FFF2-40B4-BE49-F238E27FC236}">
                <a16:creationId xmlns:a16="http://schemas.microsoft.com/office/drawing/2014/main" id="{5740E5AE-55C9-443A-A1D9-46B986844497}"/>
              </a:ext>
            </a:extLst>
          </p:cNvPr>
          <p:cNvSpPr/>
          <p:nvPr/>
        </p:nvSpPr>
        <p:spPr>
          <a:xfrm>
            <a:off x="7086600" y="4621996"/>
            <a:ext cx="1070810" cy="556159"/>
          </a:xfrm>
          <a:prstGeom prst="ellipse">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794378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944C-81D4-444C-9A9B-C16A8A88232E}"/>
              </a:ext>
            </a:extLst>
          </p:cNvPr>
          <p:cNvSpPr>
            <a:spLocks noGrp="1"/>
          </p:cNvSpPr>
          <p:nvPr>
            <p:ph type="title"/>
          </p:nvPr>
        </p:nvSpPr>
        <p:spPr>
          <a:xfrm>
            <a:off x="838200" y="365126"/>
            <a:ext cx="10515600" cy="588463"/>
          </a:xfrm>
        </p:spPr>
        <p:txBody>
          <a:bodyPr>
            <a:normAutofit fontScale="90000"/>
          </a:bodyPr>
          <a:lstStyle/>
          <a:p>
            <a:r>
              <a:rPr lang="en-US" dirty="0"/>
              <a:t>Contractor Selection Steps and Equation</a:t>
            </a:r>
            <a:endParaRPr lang="en-MY" dirty="0"/>
          </a:p>
        </p:txBody>
      </p:sp>
      <p:sp>
        <p:nvSpPr>
          <p:cNvPr id="3" name="Content Placeholder 2">
            <a:extLst>
              <a:ext uri="{FF2B5EF4-FFF2-40B4-BE49-F238E27FC236}">
                <a16:creationId xmlns:a16="http://schemas.microsoft.com/office/drawing/2014/main" id="{FA90EAED-1C65-4FC6-A886-C91D433433DE}"/>
              </a:ext>
            </a:extLst>
          </p:cNvPr>
          <p:cNvSpPr>
            <a:spLocks noGrp="1"/>
          </p:cNvSpPr>
          <p:nvPr>
            <p:ph idx="1"/>
          </p:nvPr>
        </p:nvSpPr>
        <p:spPr>
          <a:xfrm>
            <a:off x="838200" y="984091"/>
            <a:ext cx="10515600" cy="4351338"/>
          </a:xfrm>
        </p:spPr>
        <p:txBody>
          <a:bodyPr/>
          <a:lstStyle/>
          <a:p>
            <a:pPr marL="0" indent="0">
              <a:buNone/>
            </a:pPr>
            <a:r>
              <a:rPr lang="en-US" dirty="0"/>
              <a:t>Fuzzy AHP </a:t>
            </a:r>
          </a:p>
          <a:p>
            <a:pPr marL="0" indent="0">
              <a:buNone/>
            </a:pPr>
            <a:endParaRPr lang="en-MY" dirty="0"/>
          </a:p>
        </p:txBody>
      </p:sp>
      <p:graphicFrame>
        <p:nvGraphicFramePr>
          <p:cNvPr id="4" name="Table 4">
            <a:extLst>
              <a:ext uri="{FF2B5EF4-FFF2-40B4-BE49-F238E27FC236}">
                <a16:creationId xmlns:a16="http://schemas.microsoft.com/office/drawing/2014/main" id="{81FB613D-0683-4084-A37F-095F9E0F4BF2}"/>
              </a:ext>
            </a:extLst>
          </p:cNvPr>
          <p:cNvGraphicFramePr>
            <a:graphicFrameLocks noGrp="1"/>
          </p:cNvGraphicFramePr>
          <p:nvPr>
            <p:extLst>
              <p:ext uri="{D42A27DB-BD31-4B8C-83A1-F6EECF244321}">
                <p14:modId xmlns:p14="http://schemas.microsoft.com/office/powerpoint/2010/main" val="2336534183"/>
              </p:ext>
            </p:extLst>
          </p:nvPr>
        </p:nvGraphicFramePr>
        <p:xfrm>
          <a:off x="418994" y="1522569"/>
          <a:ext cx="11644475" cy="4613979"/>
        </p:xfrm>
        <a:graphic>
          <a:graphicData uri="http://schemas.openxmlformats.org/drawingml/2006/table">
            <a:tbl>
              <a:tblPr firstRow="1" bandRow="1">
                <a:tableStyleId>{5C22544A-7EE6-4342-B048-85BDC9FD1C3A}</a:tableStyleId>
              </a:tblPr>
              <a:tblGrid>
                <a:gridCol w="492362">
                  <a:extLst>
                    <a:ext uri="{9D8B030D-6E8A-4147-A177-3AD203B41FA5}">
                      <a16:colId xmlns:a16="http://schemas.microsoft.com/office/drawing/2014/main" val="1997852406"/>
                    </a:ext>
                  </a:extLst>
                </a:gridCol>
                <a:gridCol w="2111736">
                  <a:extLst>
                    <a:ext uri="{9D8B030D-6E8A-4147-A177-3AD203B41FA5}">
                      <a16:colId xmlns:a16="http://schemas.microsoft.com/office/drawing/2014/main" val="2717709982"/>
                    </a:ext>
                  </a:extLst>
                </a:gridCol>
                <a:gridCol w="4188274">
                  <a:extLst>
                    <a:ext uri="{9D8B030D-6E8A-4147-A177-3AD203B41FA5}">
                      <a16:colId xmlns:a16="http://schemas.microsoft.com/office/drawing/2014/main" val="4111735534"/>
                    </a:ext>
                  </a:extLst>
                </a:gridCol>
                <a:gridCol w="4852103">
                  <a:extLst>
                    <a:ext uri="{9D8B030D-6E8A-4147-A177-3AD203B41FA5}">
                      <a16:colId xmlns:a16="http://schemas.microsoft.com/office/drawing/2014/main" val="3742529681"/>
                    </a:ext>
                  </a:extLst>
                </a:gridCol>
              </a:tblGrid>
              <a:tr h="433629">
                <a:tc>
                  <a:txBody>
                    <a:bodyPr/>
                    <a:lstStyle/>
                    <a:p>
                      <a:r>
                        <a:rPr lang="en-US" dirty="0"/>
                        <a:t>No</a:t>
                      </a:r>
                      <a:endParaRPr lang="en-MY" dirty="0"/>
                    </a:p>
                  </a:txBody>
                  <a:tcPr/>
                </a:tc>
                <a:tc>
                  <a:txBody>
                    <a:bodyPr/>
                    <a:lstStyle/>
                    <a:p>
                      <a:r>
                        <a:rPr lang="en-US" dirty="0"/>
                        <a:t>Steps</a:t>
                      </a:r>
                      <a:endParaRPr lang="en-MY" dirty="0"/>
                    </a:p>
                  </a:txBody>
                  <a:tcPr/>
                </a:tc>
                <a:tc>
                  <a:txBody>
                    <a:bodyPr/>
                    <a:lstStyle/>
                    <a:p>
                      <a:r>
                        <a:rPr lang="en-US" dirty="0"/>
                        <a:t>Equation</a:t>
                      </a:r>
                      <a:endParaRPr lang="en-MY" dirty="0"/>
                    </a:p>
                  </a:txBody>
                  <a:tcPr/>
                </a:tc>
                <a:tc>
                  <a:txBody>
                    <a:bodyPr/>
                    <a:lstStyle/>
                    <a:p>
                      <a:endParaRPr lang="en-MY" dirty="0"/>
                    </a:p>
                  </a:txBody>
                  <a:tcPr/>
                </a:tc>
                <a:extLst>
                  <a:ext uri="{0D108BD9-81ED-4DB2-BD59-A6C34878D82A}">
                    <a16:rowId xmlns:a16="http://schemas.microsoft.com/office/drawing/2014/main" val="1537652772"/>
                  </a:ext>
                </a:extLst>
              </a:tr>
              <a:tr h="1422681">
                <a:tc>
                  <a:txBody>
                    <a:bodyPr/>
                    <a:lstStyle/>
                    <a:p>
                      <a:r>
                        <a:rPr lang="en-US" sz="1200" dirty="0"/>
                        <a:t>1</a:t>
                      </a:r>
                      <a:endParaRPr lang="en-MY" sz="1200" dirty="0"/>
                    </a:p>
                  </a:txBody>
                  <a:tcPr/>
                </a:tc>
                <a:tc gridSpan="2">
                  <a:txBody>
                    <a:bodyPr/>
                    <a:lstStyle/>
                    <a:p>
                      <a:pPr algn="just">
                        <a:lnSpc>
                          <a:spcPct val="150000"/>
                        </a:lnSpc>
                      </a:pPr>
                      <a:r>
                        <a:rPr lang="en-US" sz="1200" dirty="0"/>
                        <a:t>Reciprocal Fuzzy Number</a:t>
                      </a:r>
                      <a:endParaRPr lang="en-MY" sz="1200" dirty="0"/>
                    </a:p>
                  </a:txBody>
                  <a:tcPr/>
                </a:tc>
                <a:tc hMerge="1">
                  <a:txBody>
                    <a:bodyPr/>
                    <a:lstStyle/>
                    <a:p>
                      <a:endParaRPr lang="en-MY" dirty="0"/>
                    </a:p>
                  </a:txBody>
                  <a:tcPr/>
                </a:tc>
                <a:tc>
                  <a:txBody>
                    <a:bodyPr/>
                    <a:lstStyle/>
                    <a:p>
                      <a:endParaRPr lang="en-MY" dirty="0"/>
                    </a:p>
                  </a:txBody>
                  <a:tcPr/>
                </a:tc>
                <a:extLst>
                  <a:ext uri="{0D108BD9-81ED-4DB2-BD59-A6C34878D82A}">
                    <a16:rowId xmlns:a16="http://schemas.microsoft.com/office/drawing/2014/main" val="3261575810"/>
                  </a:ext>
                </a:extLst>
              </a:tr>
              <a:tr h="684681">
                <a:tc>
                  <a:txBody>
                    <a:bodyPr/>
                    <a:lstStyle/>
                    <a:p>
                      <a:r>
                        <a:rPr lang="en-US" sz="1200" dirty="0"/>
                        <a:t>2</a:t>
                      </a:r>
                      <a:endParaRPr lang="en-MY" sz="1200" dirty="0"/>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200" dirty="0"/>
                        <a:t>Geometric Mean is used to Calculate the weights. </a:t>
                      </a:r>
                      <a:endParaRPr lang="en-MY" sz="1200" dirty="0"/>
                    </a:p>
                    <a:p>
                      <a:endParaRPr lang="en-MY" sz="1200" dirty="0"/>
                    </a:p>
                  </a:txBody>
                  <a:tcPr/>
                </a:tc>
                <a:tc>
                  <a:txBody>
                    <a:bodyPr/>
                    <a:lstStyle/>
                    <a:p>
                      <a:endParaRPr lang="en-MY" dirty="0"/>
                    </a:p>
                  </a:txBody>
                  <a:tcPr/>
                </a:tc>
                <a:tc rowSpan="2">
                  <a:txBody>
                    <a:bodyPr/>
                    <a:lstStyle/>
                    <a:p>
                      <a:endParaRPr lang="en-MY" dirty="0"/>
                    </a:p>
                  </a:txBody>
                  <a:tcPr/>
                </a:tc>
                <a:extLst>
                  <a:ext uri="{0D108BD9-81ED-4DB2-BD59-A6C34878D82A}">
                    <a16:rowId xmlns:a16="http://schemas.microsoft.com/office/drawing/2014/main" val="3596383040"/>
                  </a:ext>
                </a:extLst>
              </a:tr>
              <a:tr h="644903">
                <a:tc>
                  <a:txBody>
                    <a:bodyPr/>
                    <a:lstStyle/>
                    <a:p>
                      <a:endParaRPr lang="en-MY" sz="1200" dirty="0"/>
                    </a:p>
                  </a:txBody>
                  <a:tcPr/>
                </a:tc>
                <a:tc>
                  <a:txBody>
                    <a:bodyPr/>
                    <a:lstStyle/>
                    <a:p>
                      <a:r>
                        <a:rPr lang="en-US" sz="1200" dirty="0"/>
                        <a:t>This equation is use to multiple two or more fuzzy numbers.</a:t>
                      </a:r>
                      <a:endParaRPr lang="en-MY" sz="1200" dirty="0"/>
                    </a:p>
                  </a:txBody>
                  <a:tcPr/>
                </a:tc>
                <a:tc>
                  <a:txBody>
                    <a:bodyPr/>
                    <a:lstStyle/>
                    <a:p>
                      <a:endParaRPr lang="en-MY" dirty="0"/>
                    </a:p>
                  </a:txBody>
                  <a:tcPr/>
                </a:tc>
                <a:tc vMerge="1">
                  <a:txBody>
                    <a:bodyPr/>
                    <a:lstStyle/>
                    <a:p>
                      <a:endParaRPr lang="en-MY" dirty="0"/>
                    </a:p>
                  </a:txBody>
                  <a:tcPr/>
                </a:tc>
                <a:extLst>
                  <a:ext uri="{0D108BD9-81ED-4DB2-BD59-A6C34878D82A}">
                    <a16:rowId xmlns:a16="http://schemas.microsoft.com/office/drawing/2014/main" val="2712144287"/>
                  </a:ext>
                </a:extLst>
              </a:tr>
              <a:tr h="644903">
                <a:tc>
                  <a:txBody>
                    <a:bodyPr/>
                    <a:lstStyle/>
                    <a:p>
                      <a:r>
                        <a:rPr lang="en-US" sz="1200" dirty="0"/>
                        <a:t>3</a:t>
                      </a:r>
                      <a:endParaRPr lang="en-MY" sz="1200" dirty="0"/>
                    </a:p>
                  </a:txBody>
                  <a:tcPr/>
                </a:tc>
                <a:tc>
                  <a:txBody>
                    <a:bodyPr/>
                    <a:lstStyle/>
                    <a:p>
                      <a:pPr>
                        <a:lnSpc>
                          <a:spcPct val="150000"/>
                        </a:lnSpc>
                      </a:pPr>
                      <a:r>
                        <a:rPr lang="en-US" sz="1200" dirty="0"/>
                        <a:t>Fuzzy Weight = fuzzy geometric mean value, </a:t>
                      </a:r>
                      <a:r>
                        <a:rPr lang="en-US" sz="1200" dirty="0" err="1"/>
                        <a:t>ri</a:t>
                      </a:r>
                      <a:endParaRPr lang="en-MY" sz="1200" dirty="0"/>
                    </a:p>
                  </a:txBody>
                  <a:tcPr/>
                </a:tc>
                <a:tc>
                  <a:txBody>
                    <a:bodyPr/>
                    <a:lstStyle/>
                    <a:p>
                      <a:endParaRPr lang="en-MY" dirty="0"/>
                    </a:p>
                  </a:txBody>
                  <a:tcPr/>
                </a:tc>
                <a:tc>
                  <a:txBody>
                    <a:bodyPr/>
                    <a:lstStyle/>
                    <a:p>
                      <a:endParaRPr lang="en-MY" dirty="0"/>
                    </a:p>
                  </a:txBody>
                  <a:tcPr/>
                </a:tc>
                <a:extLst>
                  <a:ext uri="{0D108BD9-81ED-4DB2-BD59-A6C34878D82A}">
                    <a16:rowId xmlns:a16="http://schemas.microsoft.com/office/drawing/2014/main" val="2634637116"/>
                  </a:ext>
                </a:extLst>
              </a:tr>
              <a:tr h="644903">
                <a:tc>
                  <a:txBody>
                    <a:bodyPr/>
                    <a:lstStyle/>
                    <a:p>
                      <a:endParaRPr lang="en-MY" sz="1200" dirty="0"/>
                    </a:p>
                  </a:txBody>
                  <a:tcPr/>
                </a:tc>
                <a:tc>
                  <a:txBody>
                    <a:bodyPr/>
                    <a:lstStyle/>
                    <a:p>
                      <a:endParaRPr lang="en-MY" sz="1200" dirty="0"/>
                    </a:p>
                  </a:txBody>
                  <a:tcPr/>
                </a:tc>
                <a:tc>
                  <a:txBody>
                    <a:bodyPr/>
                    <a:lstStyle/>
                    <a:p>
                      <a:endParaRPr lang="en-MY" dirty="0"/>
                    </a:p>
                  </a:txBody>
                  <a:tcPr/>
                </a:tc>
                <a:tc>
                  <a:txBody>
                    <a:bodyPr/>
                    <a:lstStyle/>
                    <a:p>
                      <a:endParaRPr lang="en-MY" dirty="0"/>
                    </a:p>
                  </a:txBody>
                  <a:tcPr/>
                </a:tc>
                <a:extLst>
                  <a:ext uri="{0D108BD9-81ED-4DB2-BD59-A6C34878D82A}">
                    <a16:rowId xmlns:a16="http://schemas.microsoft.com/office/drawing/2014/main" val="2498009637"/>
                  </a:ext>
                </a:extLst>
              </a:tr>
            </a:tbl>
          </a:graphicData>
        </a:graphic>
      </p:graphicFrame>
      <p:pic>
        <p:nvPicPr>
          <p:cNvPr id="5" name="Picture 4">
            <a:extLst>
              <a:ext uri="{FF2B5EF4-FFF2-40B4-BE49-F238E27FC236}">
                <a16:creationId xmlns:a16="http://schemas.microsoft.com/office/drawing/2014/main" id="{6D2E3485-F788-4CEF-8CE9-E8524E933572}"/>
              </a:ext>
            </a:extLst>
          </p:cNvPr>
          <p:cNvPicPr>
            <a:picLocks noChangeAspect="1"/>
          </p:cNvPicPr>
          <p:nvPr/>
        </p:nvPicPr>
        <p:blipFill>
          <a:blip r:embed="rId2"/>
          <a:stretch>
            <a:fillRect/>
          </a:stretch>
        </p:blipFill>
        <p:spPr>
          <a:xfrm>
            <a:off x="3152616" y="2095195"/>
            <a:ext cx="3448050" cy="470385"/>
          </a:xfrm>
          <a:prstGeom prst="rect">
            <a:avLst/>
          </a:prstGeom>
        </p:spPr>
      </p:pic>
      <p:pic>
        <p:nvPicPr>
          <p:cNvPr id="6" name="Picture 5">
            <a:extLst>
              <a:ext uri="{FF2B5EF4-FFF2-40B4-BE49-F238E27FC236}">
                <a16:creationId xmlns:a16="http://schemas.microsoft.com/office/drawing/2014/main" id="{6A57A111-26BB-4A53-B3F2-7D4FD1AFABBC}"/>
              </a:ext>
            </a:extLst>
          </p:cNvPr>
          <p:cNvPicPr>
            <a:picLocks noChangeAspect="1"/>
          </p:cNvPicPr>
          <p:nvPr/>
        </p:nvPicPr>
        <p:blipFill>
          <a:blip r:embed="rId3"/>
          <a:stretch>
            <a:fillRect/>
          </a:stretch>
        </p:blipFill>
        <p:spPr>
          <a:xfrm>
            <a:off x="3299949" y="3473668"/>
            <a:ext cx="3448050" cy="573502"/>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6F430438-4374-4016-BCE7-D204A0D260F2}"/>
                  </a:ext>
                </a:extLst>
              </p:cNvPr>
              <p:cNvSpPr/>
              <p:nvPr/>
            </p:nvSpPr>
            <p:spPr>
              <a:xfrm>
                <a:off x="3299949" y="4258303"/>
                <a:ext cx="3448050" cy="344582"/>
              </a:xfrm>
              <a:prstGeom prst="rect">
                <a:avLst/>
              </a:prstGeom>
              <a:solidFill>
                <a:schemeClr val="bg1"/>
              </a:solidFill>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MY" sz="1200" i="1">
                            <a:latin typeface="Cambria Math" panose="02040503050406030204" pitchFamily="18" charset="0"/>
                          </a:rPr>
                        </m:ctrlPr>
                      </m:sSupPr>
                      <m:e>
                        <m:r>
                          <a:rPr lang="en-US" sz="1200" i="1">
                            <a:latin typeface="Cambria Math" panose="02040503050406030204" pitchFamily="18" charset="0"/>
                            <a:ea typeface="Calibri" panose="020F0502020204030204" pitchFamily="34" charset="0"/>
                            <a:cs typeface="Times New Roman" panose="02020603050405020304" pitchFamily="18" charset="0"/>
                          </a:rPr>
                          <m:t>1∗4∗4∗7)</m:t>
                        </m:r>
                      </m:e>
                      <m:sup>
                        <m:f>
                          <m:fPr>
                            <m:ctrlPr>
                              <a:rPr lang="en-MY" sz="1200" i="1">
                                <a:latin typeface="Cambria Math" panose="02040503050406030204" pitchFamily="18" charset="0"/>
                              </a:rPr>
                            </m:ctrlPr>
                          </m:fPr>
                          <m:num>
                            <m:r>
                              <a:rPr lang="en-US" sz="1200" i="1">
                                <a:latin typeface="Cambria Math" panose="02040503050406030204" pitchFamily="18" charset="0"/>
                                <a:ea typeface="Calibri" panose="020F0502020204030204" pitchFamily="34" charset="0"/>
                                <a:cs typeface="Times New Roman" panose="02020603050405020304" pitchFamily="18" charset="0"/>
                              </a:rPr>
                              <m:t>1</m:t>
                            </m:r>
                          </m:num>
                          <m:den>
                            <m:r>
                              <a:rPr lang="en-US" sz="1200" i="1">
                                <a:latin typeface="Cambria Math" panose="02040503050406030204" pitchFamily="18" charset="0"/>
                                <a:ea typeface="Calibri" panose="020F0502020204030204" pitchFamily="34" charset="0"/>
                                <a:cs typeface="Times New Roman" panose="02020603050405020304" pitchFamily="18" charset="0"/>
                              </a:rPr>
                              <m:t>4</m:t>
                            </m:r>
                          </m:den>
                        </m:f>
                      </m:sup>
                    </m:sSup>
                  </m:oMath>
                </a14:m>
                <a:r>
                  <a:rPr lang="en-US" sz="1200" dirty="0">
                    <a:latin typeface="Calibri" panose="020F0502020204030204" pitchFamily="34" charset="0"/>
                    <a:ea typeface="Times New Roman" panose="02020603050405020304" pitchFamily="18"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MY" sz="1200" i="1">
                            <a:latin typeface="Cambria Math" panose="02040503050406030204" pitchFamily="18" charset="0"/>
                          </a:rPr>
                        </m:ctrlPr>
                      </m:sSupPr>
                      <m:e>
                        <m:r>
                          <a:rPr lang="en-US" sz="1200" i="1">
                            <a:latin typeface="Cambria Math" panose="02040503050406030204" pitchFamily="18" charset="0"/>
                            <a:ea typeface="Calibri" panose="020F0502020204030204" pitchFamily="34" charset="0"/>
                            <a:cs typeface="Times New Roman" panose="02020603050405020304" pitchFamily="18" charset="0"/>
                          </a:rPr>
                          <m:t>1∗5∗5∗7)</m:t>
                        </m:r>
                      </m:e>
                      <m:sup>
                        <m:f>
                          <m:fPr>
                            <m:ctrlPr>
                              <a:rPr lang="en-MY" sz="1200" i="1">
                                <a:latin typeface="Cambria Math" panose="02040503050406030204" pitchFamily="18" charset="0"/>
                              </a:rPr>
                            </m:ctrlPr>
                          </m:fPr>
                          <m:num>
                            <m:r>
                              <a:rPr lang="en-US" sz="1200" i="1">
                                <a:latin typeface="Cambria Math" panose="02040503050406030204" pitchFamily="18" charset="0"/>
                                <a:ea typeface="Calibri" panose="020F0502020204030204" pitchFamily="34" charset="0"/>
                                <a:cs typeface="Times New Roman" panose="02020603050405020304" pitchFamily="18" charset="0"/>
                              </a:rPr>
                              <m:t>1</m:t>
                            </m:r>
                          </m:num>
                          <m:den>
                            <m:r>
                              <a:rPr lang="en-US" sz="1200" i="1">
                                <a:latin typeface="Cambria Math" panose="02040503050406030204" pitchFamily="18" charset="0"/>
                                <a:ea typeface="Calibri" panose="020F0502020204030204" pitchFamily="34" charset="0"/>
                                <a:cs typeface="Times New Roman" panose="02020603050405020304" pitchFamily="18" charset="0"/>
                              </a:rPr>
                              <m:t>4</m:t>
                            </m:r>
                          </m:den>
                        </m:f>
                      </m:sup>
                    </m:sSup>
                  </m:oMath>
                </a14:m>
                <a:r>
                  <a:rPr lang="en-US" sz="1200" dirty="0">
                    <a:latin typeface="Calibri" panose="020F0502020204030204" pitchFamily="34" charset="0"/>
                    <a:ea typeface="Times New Roman" panose="02020603050405020304" pitchFamily="18"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sSup>
                      <m:sSupPr>
                        <m:ctrlPr>
                          <a:rPr lang="en-MY" sz="1200" i="1">
                            <a:latin typeface="Cambria Math" panose="02040503050406030204" pitchFamily="18" charset="0"/>
                          </a:rPr>
                        </m:ctrlPr>
                      </m:sSupPr>
                      <m:e>
                        <m:r>
                          <a:rPr lang="en-US" sz="1200" i="1">
                            <a:latin typeface="Cambria Math" panose="02040503050406030204" pitchFamily="18" charset="0"/>
                            <a:ea typeface="Calibri" panose="020F0502020204030204" pitchFamily="34" charset="0"/>
                            <a:cs typeface="Times New Roman" panose="02020603050405020304" pitchFamily="18" charset="0"/>
                          </a:rPr>
                          <m:t>1∗6∗6∗8)</m:t>
                        </m:r>
                      </m:e>
                      <m:sup>
                        <m:f>
                          <m:fPr>
                            <m:ctrlPr>
                              <a:rPr lang="en-MY" sz="1200" i="1">
                                <a:latin typeface="Cambria Math" panose="02040503050406030204" pitchFamily="18" charset="0"/>
                              </a:rPr>
                            </m:ctrlPr>
                          </m:fPr>
                          <m:num>
                            <m:r>
                              <a:rPr lang="en-US" sz="1200" i="1">
                                <a:latin typeface="Cambria Math" panose="02040503050406030204" pitchFamily="18" charset="0"/>
                                <a:ea typeface="Calibri" panose="020F0502020204030204" pitchFamily="34" charset="0"/>
                                <a:cs typeface="Times New Roman" panose="02020603050405020304" pitchFamily="18" charset="0"/>
                              </a:rPr>
                              <m:t>1</m:t>
                            </m:r>
                          </m:num>
                          <m:den>
                            <m:r>
                              <a:rPr lang="en-US" sz="1200" i="1">
                                <a:latin typeface="Cambria Math" panose="02040503050406030204" pitchFamily="18" charset="0"/>
                                <a:ea typeface="Calibri" panose="020F0502020204030204" pitchFamily="34" charset="0"/>
                                <a:cs typeface="Times New Roman" panose="02020603050405020304" pitchFamily="18" charset="0"/>
                              </a:rPr>
                              <m:t>4</m:t>
                            </m:r>
                          </m:den>
                        </m:f>
                      </m:sup>
                    </m:sSup>
                  </m:oMath>
                </a14:m>
                <a:r>
                  <a:rPr lang="en-US" sz="1200" dirty="0">
                    <a:latin typeface="Calibri" panose="020F0502020204030204" pitchFamily="34" charset="0"/>
                    <a:ea typeface="Times New Roman" panose="02020603050405020304" pitchFamily="18" charset="0"/>
                    <a:cs typeface="Times New Roman" panose="02020603050405020304" pitchFamily="18" charset="0"/>
                  </a:rPr>
                  <a:t>)</a:t>
                </a:r>
                <a:endParaRPr lang="en-MY" sz="1200" dirty="0"/>
              </a:p>
            </p:txBody>
          </p:sp>
        </mc:Choice>
        <mc:Fallback xmlns="">
          <p:sp>
            <p:nvSpPr>
              <p:cNvPr id="7" name="Rectangle 6">
                <a:extLst>
                  <a:ext uri="{FF2B5EF4-FFF2-40B4-BE49-F238E27FC236}">
                    <a16:creationId xmlns:a16="http://schemas.microsoft.com/office/drawing/2014/main" id="{6F430438-4374-4016-BCE7-D204A0D260F2}"/>
                  </a:ext>
                </a:extLst>
              </p:cNvPr>
              <p:cNvSpPr>
                <a:spLocks noRot="1" noChangeAspect="1" noMove="1" noResize="1" noEditPoints="1" noAdjustHandles="1" noChangeArrowheads="1" noChangeShapeType="1" noTextEdit="1"/>
              </p:cNvSpPr>
              <p:nvPr/>
            </p:nvSpPr>
            <p:spPr>
              <a:xfrm>
                <a:off x="3299949" y="4258303"/>
                <a:ext cx="3448050" cy="344582"/>
              </a:xfrm>
              <a:prstGeom prst="rect">
                <a:avLst/>
              </a:prstGeom>
              <a:blipFill>
                <a:blip r:embed="rId4"/>
                <a:stretch>
                  <a:fillRect b="-16071"/>
                </a:stretch>
              </a:blipFill>
            </p:spPr>
            <p:txBody>
              <a:bodyPr/>
              <a:lstStyle/>
              <a:p>
                <a:r>
                  <a:rPr lang="en-MY">
                    <a:noFill/>
                  </a:rPr>
                  <a:t> </a:t>
                </a:r>
              </a:p>
            </p:txBody>
          </p:sp>
        </mc:Fallback>
      </mc:AlternateContent>
      <p:pic>
        <p:nvPicPr>
          <p:cNvPr id="13" name="Picture 12">
            <a:extLst>
              <a:ext uri="{FF2B5EF4-FFF2-40B4-BE49-F238E27FC236}">
                <a16:creationId xmlns:a16="http://schemas.microsoft.com/office/drawing/2014/main" id="{97676748-2920-4E31-B6CB-E53F022011AE}"/>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t="22469"/>
          <a:stretch/>
        </p:blipFill>
        <p:spPr>
          <a:xfrm>
            <a:off x="7578704" y="1969433"/>
            <a:ext cx="2920600" cy="1276818"/>
          </a:xfrm>
          <a:prstGeom prst="rect">
            <a:avLst/>
          </a:prstGeom>
        </p:spPr>
      </p:pic>
      <p:pic>
        <p:nvPicPr>
          <p:cNvPr id="16" name="Picture 15">
            <a:extLst>
              <a:ext uri="{FF2B5EF4-FFF2-40B4-BE49-F238E27FC236}">
                <a16:creationId xmlns:a16="http://schemas.microsoft.com/office/drawing/2014/main" id="{38549AF3-5E88-451D-8DAD-FD5E924B6304}"/>
              </a:ext>
            </a:extLst>
          </p:cNvPr>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7302836" y="3530675"/>
            <a:ext cx="4534359" cy="1108672"/>
          </a:xfrm>
          <a:prstGeom prst="rect">
            <a:avLst/>
          </a:prstGeom>
        </p:spPr>
      </p:pic>
      <p:sp>
        <p:nvSpPr>
          <p:cNvPr id="17" name="Oval 16">
            <a:extLst>
              <a:ext uri="{FF2B5EF4-FFF2-40B4-BE49-F238E27FC236}">
                <a16:creationId xmlns:a16="http://schemas.microsoft.com/office/drawing/2014/main" id="{E70926D4-A028-447D-91A3-DBFCF460FC31}"/>
              </a:ext>
            </a:extLst>
          </p:cNvPr>
          <p:cNvSpPr/>
          <p:nvPr/>
        </p:nvSpPr>
        <p:spPr>
          <a:xfrm>
            <a:off x="10970205" y="4148843"/>
            <a:ext cx="826266" cy="4699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8" name="Picture 17">
            <a:extLst>
              <a:ext uri="{FF2B5EF4-FFF2-40B4-BE49-F238E27FC236}">
                <a16:creationId xmlns:a16="http://schemas.microsoft.com/office/drawing/2014/main" id="{48632F87-BA0E-4B3A-8BB1-0557800E7179}"/>
              </a:ext>
            </a:extLst>
          </p:cNvPr>
          <p:cNvPicPr>
            <a:picLocks noChangeAspect="1"/>
          </p:cNvPicPr>
          <p:nvPr/>
        </p:nvPicPr>
        <p:blipFill>
          <a:blip r:embed="rId9"/>
          <a:stretch>
            <a:fillRect/>
          </a:stretch>
        </p:blipFill>
        <p:spPr>
          <a:xfrm>
            <a:off x="3299949" y="4851722"/>
            <a:ext cx="3448050" cy="370570"/>
          </a:xfrm>
          <a:prstGeom prst="rect">
            <a:avLst/>
          </a:prstGeom>
        </p:spPr>
      </p:pic>
      <p:pic>
        <p:nvPicPr>
          <p:cNvPr id="19" name="Picture 18">
            <a:extLst>
              <a:ext uri="{FF2B5EF4-FFF2-40B4-BE49-F238E27FC236}">
                <a16:creationId xmlns:a16="http://schemas.microsoft.com/office/drawing/2014/main" id="{9AA4707F-3C08-42BE-96BC-A9308CC895CF}"/>
              </a:ext>
            </a:extLst>
          </p:cNvPr>
          <p:cNvPicPr>
            <a:picLocks noChangeAspect="1"/>
          </p:cNvPicPr>
          <p:nvPr/>
        </p:nvPicPr>
        <p:blipFill rotWithShape="1">
          <a:blip r:embed="rId10"/>
          <a:srcRect l="490" t="7183" r="1471" b="5266"/>
          <a:stretch/>
        </p:blipFill>
        <p:spPr>
          <a:xfrm>
            <a:off x="3299949" y="5363747"/>
            <a:ext cx="3557671" cy="610037"/>
          </a:xfrm>
          <a:prstGeom prst="rect">
            <a:avLst/>
          </a:prstGeom>
        </p:spPr>
      </p:pic>
    </p:spTree>
    <p:extLst>
      <p:ext uri="{BB962C8B-B14F-4D97-AF65-F5344CB8AC3E}">
        <p14:creationId xmlns:p14="http://schemas.microsoft.com/office/powerpoint/2010/main" val="1702187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4">
            <a:extLst>
              <a:ext uri="{FF2B5EF4-FFF2-40B4-BE49-F238E27FC236}">
                <a16:creationId xmlns:a16="http://schemas.microsoft.com/office/drawing/2014/main" id="{CB8668E1-DD56-42B7-851D-D46B8EFA878C}"/>
              </a:ext>
            </a:extLst>
          </p:cNvPr>
          <p:cNvGraphicFramePr>
            <a:graphicFrameLocks noGrp="1"/>
          </p:cNvGraphicFramePr>
          <p:nvPr>
            <p:extLst>
              <p:ext uri="{D42A27DB-BD31-4B8C-83A1-F6EECF244321}">
                <p14:modId xmlns:p14="http://schemas.microsoft.com/office/powerpoint/2010/main" val="1757550229"/>
              </p:ext>
            </p:extLst>
          </p:nvPr>
        </p:nvGraphicFramePr>
        <p:xfrm>
          <a:off x="698959" y="1425185"/>
          <a:ext cx="10428078" cy="4089333"/>
        </p:xfrm>
        <a:graphic>
          <a:graphicData uri="http://schemas.openxmlformats.org/drawingml/2006/table">
            <a:tbl>
              <a:tblPr firstRow="1" bandRow="1">
                <a:tableStyleId>{5C22544A-7EE6-4342-B048-85BDC9FD1C3A}</a:tableStyleId>
              </a:tblPr>
              <a:tblGrid>
                <a:gridCol w="612048">
                  <a:extLst>
                    <a:ext uri="{9D8B030D-6E8A-4147-A177-3AD203B41FA5}">
                      <a16:colId xmlns:a16="http://schemas.microsoft.com/office/drawing/2014/main" val="4110535200"/>
                    </a:ext>
                  </a:extLst>
                </a:gridCol>
                <a:gridCol w="2051030">
                  <a:extLst>
                    <a:ext uri="{9D8B030D-6E8A-4147-A177-3AD203B41FA5}">
                      <a16:colId xmlns:a16="http://schemas.microsoft.com/office/drawing/2014/main" val="615087232"/>
                    </a:ext>
                  </a:extLst>
                </a:gridCol>
                <a:gridCol w="3056027">
                  <a:extLst>
                    <a:ext uri="{9D8B030D-6E8A-4147-A177-3AD203B41FA5}">
                      <a16:colId xmlns:a16="http://schemas.microsoft.com/office/drawing/2014/main" val="2064180842"/>
                    </a:ext>
                  </a:extLst>
                </a:gridCol>
                <a:gridCol w="4708973">
                  <a:extLst>
                    <a:ext uri="{9D8B030D-6E8A-4147-A177-3AD203B41FA5}">
                      <a16:colId xmlns:a16="http://schemas.microsoft.com/office/drawing/2014/main" val="1905089307"/>
                    </a:ext>
                  </a:extLst>
                </a:gridCol>
              </a:tblGrid>
              <a:tr h="558511">
                <a:tc>
                  <a:txBody>
                    <a:bodyPr/>
                    <a:lstStyle/>
                    <a:p>
                      <a:r>
                        <a:rPr lang="en-US" sz="1800" dirty="0"/>
                        <a:t>No</a:t>
                      </a:r>
                      <a:endParaRPr lang="en-MY" sz="1800" dirty="0"/>
                    </a:p>
                  </a:txBody>
                  <a:tcPr/>
                </a:tc>
                <a:tc>
                  <a:txBody>
                    <a:bodyPr/>
                    <a:lstStyle/>
                    <a:p>
                      <a:r>
                        <a:rPr lang="en-US" sz="1800" dirty="0"/>
                        <a:t>Steps</a:t>
                      </a:r>
                      <a:endParaRPr lang="en-MY" sz="1800" dirty="0"/>
                    </a:p>
                  </a:txBody>
                  <a:tcPr/>
                </a:tc>
                <a:tc>
                  <a:txBody>
                    <a:bodyPr/>
                    <a:lstStyle/>
                    <a:p>
                      <a:r>
                        <a:rPr lang="en-US" sz="1800" dirty="0"/>
                        <a:t>Equation</a:t>
                      </a:r>
                      <a:endParaRPr lang="en-MY" sz="1800" dirty="0"/>
                    </a:p>
                  </a:txBody>
                  <a:tcPr/>
                </a:tc>
                <a:tc>
                  <a:txBody>
                    <a:bodyPr/>
                    <a:lstStyle/>
                    <a:p>
                      <a:endParaRPr lang="en-MY" sz="1400"/>
                    </a:p>
                  </a:txBody>
                  <a:tcPr/>
                </a:tc>
                <a:extLst>
                  <a:ext uri="{0D108BD9-81ED-4DB2-BD59-A6C34878D82A}">
                    <a16:rowId xmlns:a16="http://schemas.microsoft.com/office/drawing/2014/main" val="3569157332"/>
                  </a:ext>
                </a:extLst>
              </a:tr>
              <a:tr h="2246781">
                <a:tc>
                  <a:txBody>
                    <a:bodyPr/>
                    <a:lstStyle/>
                    <a:p>
                      <a:r>
                        <a:rPr lang="en-US" sz="1200" dirty="0"/>
                        <a:t>4</a:t>
                      </a:r>
                      <a:endParaRPr lang="en-MY" sz="1200" dirty="0"/>
                    </a:p>
                  </a:txBody>
                  <a:tcPr/>
                </a:tc>
                <a:tc>
                  <a:txBody>
                    <a:bodyPr/>
                    <a:lstStyle/>
                    <a:p>
                      <a:pPr>
                        <a:lnSpc>
                          <a:spcPct val="150000"/>
                        </a:lnSpc>
                      </a:pPr>
                      <a:r>
                        <a:rPr lang="en-US" sz="1400" dirty="0"/>
                        <a:t>Fuzzy Weight </a:t>
                      </a:r>
                      <a:endParaRPr lang="en-MY" sz="1400" dirty="0"/>
                    </a:p>
                  </a:txBody>
                  <a:tcPr/>
                </a:tc>
                <a:tc>
                  <a:txBody>
                    <a:bodyPr/>
                    <a:lstStyle/>
                    <a:p>
                      <a:endParaRPr lang="en-US" sz="1400" dirty="0"/>
                    </a:p>
                    <a:p>
                      <a:endParaRPr lang="en-MY" sz="1400" dirty="0"/>
                    </a:p>
                    <a:p>
                      <a:endParaRPr lang="en-MY" sz="1400" dirty="0"/>
                    </a:p>
                    <a:p>
                      <a:endParaRPr lang="en-MY" sz="1400" dirty="0"/>
                    </a:p>
                    <a:p>
                      <a:endParaRPr lang="en-MY" sz="1400" dirty="0"/>
                    </a:p>
                    <a:p>
                      <a:endParaRPr lang="en-MY" sz="1400" dirty="0"/>
                    </a:p>
                    <a:p>
                      <a:endParaRPr lang="en-MY" sz="1400" dirty="0"/>
                    </a:p>
                    <a:p>
                      <a:endParaRPr lang="en-MY" sz="1400" dirty="0"/>
                    </a:p>
                  </a:txBody>
                  <a:tcPr/>
                </a:tc>
                <a:tc rowSpan="2">
                  <a:txBody>
                    <a:bodyPr/>
                    <a:lstStyle/>
                    <a:p>
                      <a:endParaRPr lang="en-MY" sz="1400" dirty="0"/>
                    </a:p>
                  </a:txBody>
                  <a:tcPr/>
                </a:tc>
                <a:extLst>
                  <a:ext uri="{0D108BD9-81ED-4DB2-BD59-A6C34878D82A}">
                    <a16:rowId xmlns:a16="http://schemas.microsoft.com/office/drawing/2014/main" val="2000744989"/>
                  </a:ext>
                </a:extLst>
              </a:tr>
              <a:tr h="1284041">
                <a:tc>
                  <a:txBody>
                    <a:bodyPr/>
                    <a:lstStyle/>
                    <a:p>
                      <a:r>
                        <a:rPr lang="en-US" sz="1400" dirty="0"/>
                        <a:t>5</a:t>
                      </a:r>
                      <a:endParaRPr lang="en-MY" sz="1400" dirty="0"/>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MY" sz="1400" dirty="0"/>
                        <a:t>Fuzzy Geometric Mean value and Inverse of it. </a:t>
                      </a:r>
                    </a:p>
                    <a:p>
                      <a:endParaRPr lang="en-MY" sz="1400" dirty="0"/>
                    </a:p>
                  </a:txBody>
                  <a:tcPr/>
                </a:tc>
                <a:tc>
                  <a:txBody>
                    <a:bodyPr/>
                    <a:lstStyle/>
                    <a:p>
                      <a:endParaRPr lang="en-MY" sz="1400" dirty="0"/>
                    </a:p>
                  </a:txBody>
                  <a:tcPr/>
                </a:tc>
                <a:tc vMerge="1">
                  <a:txBody>
                    <a:bodyPr/>
                    <a:lstStyle/>
                    <a:p>
                      <a:endParaRPr lang="en-MY" sz="1400" dirty="0"/>
                    </a:p>
                  </a:txBody>
                  <a:tcPr/>
                </a:tc>
                <a:extLst>
                  <a:ext uri="{0D108BD9-81ED-4DB2-BD59-A6C34878D82A}">
                    <a16:rowId xmlns:a16="http://schemas.microsoft.com/office/drawing/2014/main" val="361477064"/>
                  </a:ext>
                </a:extLst>
              </a:tr>
            </a:tbl>
          </a:graphicData>
        </a:graphic>
      </p:graphicFrame>
      <p:sp>
        <p:nvSpPr>
          <p:cNvPr id="17" name="Title 16">
            <a:extLst>
              <a:ext uri="{FF2B5EF4-FFF2-40B4-BE49-F238E27FC236}">
                <a16:creationId xmlns:a16="http://schemas.microsoft.com/office/drawing/2014/main" id="{80D55CC5-7018-4EB0-8E8D-483CF1A42CBF}"/>
              </a:ext>
            </a:extLst>
          </p:cNvPr>
          <p:cNvSpPr>
            <a:spLocks noGrp="1"/>
          </p:cNvSpPr>
          <p:nvPr>
            <p:ph type="title"/>
          </p:nvPr>
        </p:nvSpPr>
        <p:spPr/>
        <p:txBody>
          <a:bodyPr/>
          <a:lstStyle/>
          <a:p>
            <a:r>
              <a:rPr lang="en-US" dirty="0"/>
              <a:t>Fuzzy AHP (continue) </a:t>
            </a:r>
            <a:endParaRPr lang="en-MY" dirty="0"/>
          </a:p>
        </p:txBody>
      </p:sp>
      <p:pic>
        <p:nvPicPr>
          <p:cNvPr id="18" name="Picture 17">
            <a:extLst>
              <a:ext uri="{FF2B5EF4-FFF2-40B4-BE49-F238E27FC236}">
                <a16:creationId xmlns:a16="http://schemas.microsoft.com/office/drawing/2014/main" id="{E3BF0E5A-6862-4BEC-8626-CC38412448F6}"/>
              </a:ext>
            </a:extLst>
          </p:cNvPr>
          <p:cNvPicPr>
            <a:picLocks noChangeAspect="1"/>
          </p:cNvPicPr>
          <p:nvPr/>
        </p:nvPicPr>
        <p:blipFill>
          <a:blip r:embed="rId2"/>
          <a:stretch>
            <a:fillRect/>
          </a:stretch>
        </p:blipFill>
        <p:spPr>
          <a:xfrm>
            <a:off x="3579373" y="2054579"/>
            <a:ext cx="2333625" cy="323850"/>
          </a:xfrm>
          <a:prstGeom prst="rect">
            <a:avLst/>
          </a:prstGeom>
        </p:spPr>
      </p:pic>
      <p:pic>
        <p:nvPicPr>
          <p:cNvPr id="19" name="Picture 18">
            <a:extLst>
              <a:ext uri="{FF2B5EF4-FFF2-40B4-BE49-F238E27FC236}">
                <a16:creationId xmlns:a16="http://schemas.microsoft.com/office/drawing/2014/main" id="{D3523A47-1C1D-4F09-9D13-3FD3DD6B5D41}"/>
              </a:ext>
            </a:extLst>
          </p:cNvPr>
          <p:cNvPicPr>
            <a:picLocks noChangeAspect="1"/>
          </p:cNvPicPr>
          <p:nvPr/>
        </p:nvPicPr>
        <p:blipFill>
          <a:blip r:embed="rId3"/>
          <a:stretch>
            <a:fillRect/>
          </a:stretch>
        </p:blipFill>
        <p:spPr>
          <a:xfrm>
            <a:off x="3390200" y="2599893"/>
            <a:ext cx="2990965" cy="1095375"/>
          </a:xfrm>
          <a:prstGeom prst="rect">
            <a:avLst/>
          </a:prstGeom>
        </p:spPr>
      </p:pic>
      <p:pic>
        <p:nvPicPr>
          <p:cNvPr id="9" name="Picture 8">
            <a:extLst>
              <a:ext uri="{FF2B5EF4-FFF2-40B4-BE49-F238E27FC236}">
                <a16:creationId xmlns:a16="http://schemas.microsoft.com/office/drawing/2014/main" id="{9E428CD1-2528-4A85-AB4D-38F6A5D6900A}"/>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6935875" y="2143654"/>
            <a:ext cx="3522093" cy="3103227"/>
          </a:xfrm>
          <a:prstGeom prst="rect">
            <a:avLst/>
          </a:prstGeom>
        </p:spPr>
      </p:pic>
      <p:pic>
        <p:nvPicPr>
          <p:cNvPr id="20" name="Picture 19">
            <a:extLst>
              <a:ext uri="{FF2B5EF4-FFF2-40B4-BE49-F238E27FC236}">
                <a16:creationId xmlns:a16="http://schemas.microsoft.com/office/drawing/2014/main" id="{1DFABE47-1E4A-4819-8142-BAADB172AF5B}"/>
              </a:ext>
            </a:extLst>
          </p:cNvPr>
          <p:cNvPicPr>
            <a:picLocks noChangeAspect="1"/>
          </p:cNvPicPr>
          <p:nvPr/>
        </p:nvPicPr>
        <p:blipFill>
          <a:blip r:embed="rId6"/>
          <a:stretch>
            <a:fillRect/>
          </a:stretch>
        </p:blipFill>
        <p:spPr>
          <a:xfrm>
            <a:off x="3504557" y="4367537"/>
            <a:ext cx="2762250" cy="473872"/>
          </a:xfrm>
          <a:prstGeom prst="rect">
            <a:avLst/>
          </a:prstGeom>
        </p:spPr>
      </p:pic>
    </p:spTree>
    <p:extLst>
      <p:ext uri="{BB962C8B-B14F-4D97-AF65-F5344CB8AC3E}">
        <p14:creationId xmlns:p14="http://schemas.microsoft.com/office/powerpoint/2010/main" val="797928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A68F39-628D-4317-9119-4C11757B203F}"/>
              </a:ext>
            </a:extLst>
          </p:cNvPr>
          <p:cNvSpPr>
            <a:spLocks noGrp="1"/>
          </p:cNvSpPr>
          <p:nvPr>
            <p:ph idx="1"/>
          </p:nvPr>
        </p:nvSpPr>
        <p:spPr>
          <a:xfrm>
            <a:off x="686237" y="646821"/>
            <a:ext cx="10515600" cy="4351338"/>
          </a:xfrm>
        </p:spPr>
        <p:txBody>
          <a:bodyPr/>
          <a:lstStyle/>
          <a:p>
            <a:pPr marL="0" indent="0">
              <a:buNone/>
            </a:pPr>
            <a:r>
              <a:rPr lang="en-US" dirty="0"/>
              <a:t>Fuzzy AHP (continue) </a:t>
            </a:r>
            <a:endParaRPr lang="en-MY" dirty="0"/>
          </a:p>
        </p:txBody>
      </p:sp>
      <p:graphicFrame>
        <p:nvGraphicFramePr>
          <p:cNvPr id="4" name="Table 4">
            <a:extLst>
              <a:ext uri="{FF2B5EF4-FFF2-40B4-BE49-F238E27FC236}">
                <a16:creationId xmlns:a16="http://schemas.microsoft.com/office/drawing/2014/main" id="{A52BA4B8-F6BD-41FB-8300-31252E70B5D3}"/>
              </a:ext>
            </a:extLst>
          </p:cNvPr>
          <p:cNvGraphicFramePr>
            <a:graphicFrameLocks noGrp="1"/>
          </p:cNvGraphicFramePr>
          <p:nvPr>
            <p:extLst>
              <p:ext uri="{D42A27DB-BD31-4B8C-83A1-F6EECF244321}">
                <p14:modId xmlns:p14="http://schemas.microsoft.com/office/powerpoint/2010/main" val="579575608"/>
              </p:ext>
            </p:extLst>
          </p:nvPr>
        </p:nvGraphicFramePr>
        <p:xfrm>
          <a:off x="838200" y="1548449"/>
          <a:ext cx="10515601" cy="4966577"/>
        </p:xfrm>
        <a:graphic>
          <a:graphicData uri="http://schemas.openxmlformats.org/drawingml/2006/table">
            <a:tbl>
              <a:tblPr firstRow="1" bandRow="1">
                <a:tableStyleId>{5C22544A-7EE6-4342-B048-85BDC9FD1C3A}</a:tableStyleId>
              </a:tblPr>
              <a:tblGrid>
                <a:gridCol w="768178">
                  <a:extLst>
                    <a:ext uri="{9D8B030D-6E8A-4147-A177-3AD203B41FA5}">
                      <a16:colId xmlns:a16="http://schemas.microsoft.com/office/drawing/2014/main" val="3006817255"/>
                    </a:ext>
                  </a:extLst>
                </a:gridCol>
                <a:gridCol w="1940011">
                  <a:extLst>
                    <a:ext uri="{9D8B030D-6E8A-4147-A177-3AD203B41FA5}">
                      <a16:colId xmlns:a16="http://schemas.microsoft.com/office/drawing/2014/main" val="651492491"/>
                    </a:ext>
                  </a:extLst>
                </a:gridCol>
                <a:gridCol w="3587325">
                  <a:extLst>
                    <a:ext uri="{9D8B030D-6E8A-4147-A177-3AD203B41FA5}">
                      <a16:colId xmlns:a16="http://schemas.microsoft.com/office/drawing/2014/main" val="1429691229"/>
                    </a:ext>
                  </a:extLst>
                </a:gridCol>
                <a:gridCol w="4220087">
                  <a:extLst>
                    <a:ext uri="{9D8B030D-6E8A-4147-A177-3AD203B41FA5}">
                      <a16:colId xmlns:a16="http://schemas.microsoft.com/office/drawing/2014/main" val="1416833589"/>
                    </a:ext>
                  </a:extLst>
                </a:gridCol>
              </a:tblGrid>
              <a:tr h="426648">
                <a:tc>
                  <a:txBody>
                    <a:bodyPr/>
                    <a:lstStyle/>
                    <a:p>
                      <a:r>
                        <a:rPr lang="en-US" dirty="0"/>
                        <a:t>No</a:t>
                      </a:r>
                      <a:endParaRPr lang="en-MY" dirty="0"/>
                    </a:p>
                  </a:txBody>
                  <a:tcPr/>
                </a:tc>
                <a:tc>
                  <a:txBody>
                    <a:bodyPr/>
                    <a:lstStyle/>
                    <a:p>
                      <a:r>
                        <a:rPr lang="en-US" dirty="0"/>
                        <a:t>Steps</a:t>
                      </a:r>
                      <a:endParaRPr lang="en-MY" dirty="0"/>
                    </a:p>
                  </a:txBody>
                  <a:tcPr/>
                </a:tc>
                <a:tc>
                  <a:txBody>
                    <a:bodyPr/>
                    <a:lstStyle/>
                    <a:p>
                      <a:r>
                        <a:rPr lang="en-US" dirty="0"/>
                        <a:t>Equation</a:t>
                      </a:r>
                      <a:endParaRPr lang="en-MY" dirty="0"/>
                    </a:p>
                  </a:txBody>
                  <a:tcPr/>
                </a:tc>
                <a:tc>
                  <a:txBody>
                    <a:bodyPr/>
                    <a:lstStyle/>
                    <a:p>
                      <a:endParaRPr lang="en-MY" dirty="0"/>
                    </a:p>
                  </a:txBody>
                  <a:tcPr/>
                </a:tc>
                <a:extLst>
                  <a:ext uri="{0D108BD9-81ED-4DB2-BD59-A6C34878D82A}">
                    <a16:rowId xmlns:a16="http://schemas.microsoft.com/office/drawing/2014/main" val="3295967522"/>
                  </a:ext>
                </a:extLst>
              </a:tr>
              <a:tr h="1082343">
                <a:tc>
                  <a:txBody>
                    <a:bodyPr/>
                    <a:lstStyle/>
                    <a:p>
                      <a:r>
                        <a:rPr lang="en-US" sz="1200" dirty="0"/>
                        <a:t>6</a:t>
                      </a:r>
                      <a:endParaRPr lang="en-MY" sz="1200" dirty="0"/>
                    </a:p>
                  </a:txBody>
                  <a:tcPr/>
                </a:tc>
                <a:tc>
                  <a:txBody>
                    <a:bodyPr/>
                    <a:lstStyle/>
                    <a:p>
                      <a:r>
                        <a:rPr lang="en-MY" sz="1200" dirty="0"/>
                        <a:t>Then, the inverse multiple with fuzzy geometric mean value</a:t>
                      </a:r>
                    </a:p>
                  </a:txBody>
                  <a:tcPr/>
                </a:tc>
                <a:tc>
                  <a:txBody>
                    <a:bodyPr/>
                    <a:lstStyle/>
                    <a:p>
                      <a:endParaRPr lang="en-MY" sz="1200" dirty="0"/>
                    </a:p>
                  </a:txBody>
                  <a:tcPr/>
                </a:tc>
                <a:tc>
                  <a:txBody>
                    <a:bodyPr/>
                    <a:lstStyle/>
                    <a:p>
                      <a:endParaRPr lang="en-MY" sz="1200" dirty="0"/>
                    </a:p>
                  </a:txBody>
                  <a:tcPr/>
                </a:tc>
                <a:extLst>
                  <a:ext uri="{0D108BD9-81ED-4DB2-BD59-A6C34878D82A}">
                    <a16:rowId xmlns:a16="http://schemas.microsoft.com/office/drawing/2014/main" val="1530867478"/>
                  </a:ext>
                </a:extLst>
              </a:tr>
              <a:tr h="1537346">
                <a:tc>
                  <a:txBody>
                    <a:bodyPr/>
                    <a:lstStyle/>
                    <a:p>
                      <a:r>
                        <a:rPr lang="en-US" sz="1200" dirty="0"/>
                        <a:t>7</a:t>
                      </a:r>
                      <a:endParaRPr lang="en-MY" sz="1200" dirty="0"/>
                    </a:p>
                  </a:txBody>
                  <a:tcPr/>
                </a:tc>
                <a:tc>
                  <a:txBody>
                    <a:bodyPr/>
                    <a:lstStyle/>
                    <a:p>
                      <a:pPr>
                        <a:lnSpc>
                          <a:spcPct val="150000"/>
                        </a:lnSpc>
                      </a:pPr>
                      <a:r>
                        <a:rPr lang="en-US" sz="1200" dirty="0"/>
                        <a:t>De-fuzzification value to get the crisp value </a:t>
                      </a:r>
                      <a:endParaRPr lang="en-MY" sz="1200" dirty="0"/>
                    </a:p>
                  </a:txBody>
                  <a:tcPr/>
                </a:tc>
                <a:tc>
                  <a:txBody>
                    <a:bodyPr/>
                    <a:lstStyle/>
                    <a:p>
                      <a:endParaRPr lang="en-US" sz="1200" dirty="0"/>
                    </a:p>
                    <a:p>
                      <a:endParaRPr lang="en-MY" sz="1200" dirty="0"/>
                    </a:p>
                    <a:p>
                      <a:endParaRPr lang="en-MY" sz="1200" dirty="0"/>
                    </a:p>
                    <a:p>
                      <a:endParaRPr lang="en-MY" sz="1200" dirty="0"/>
                    </a:p>
                    <a:p>
                      <a:endParaRPr lang="en-MY"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sz="1200" dirty="0"/>
                        <a:t>The total weight is not acceptable </a:t>
                      </a:r>
                    </a:p>
                    <a:p>
                      <a:endParaRPr lang="en-MY" sz="1200" dirty="0"/>
                    </a:p>
                  </a:txBody>
                  <a:tcPr/>
                </a:tc>
                <a:tc>
                  <a:txBody>
                    <a:bodyPr/>
                    <a:lstStyle/>
                    <a:p>
                      <a:endParaRPr lang="en-US" sz="1200" dirty="0"/>
                    </a:p>
                    <a:p>
                      <a:endParaRPr lang="en-MY" sz="1200" dirty="0"/>
                    </a:p>
                    <a:p>
                      <a:endParaRPr lang="en-MY" sz="1200" dirty="0"/>
                    </a:p>
                  </a:txBody>
                  <a:tcPr/>
                </a:tc>
                <a:extLst>
                  <a:ext uri="{0D108BD9-81ED-4DB2-BD59-A6C34878D82A}">
                    <a16:rowId xmlns:a16="http://schemas.microsoft.com/office/drawing/2014/main" val="1232244117"/>
                  </a:ext>
                </a:extLst>
              </a:tr>
              <a:tr h="1898088">
                <a:tc>
                  <a:txBody>
                    <a:bodyPr/>
                    <a:lstStyle/>
                    <a:p>
                      <a:r>
                        <a:rPr lang="en-US" sz="1200" dirty="0"/>
                        <a:t>8</a:t>
                      </a:r>
                      <a:endParaRPr lang="en-MY" sz="1200" dirty="0"/>
                    </a:p>
                  </a:txBody>
                  <a:tcPr/>
                </a:tc>
                <a:tc>
                  <a:txBody>
                    <a:bodyPr/>
                    <a:lstStyle/>
                    <a:p>
                      <a:pPr>
                        <a:lnSpc>
                          <a:spcPct val="150000"/>
                        </a:lnSpc>
                      </a:pPr>
                      <a:r>
                        <a:rPr lang="en-US" sz="1200" dirty="0"/>
                        <a:t>Normalized Weight </a:t>
                      </a:r>
                      <a:endParaRPr lang="en-MY" sz="1200" dirty="0"/>
                    </a:p>
                  </a:txBody>
                  <a:tcPr/>
                </a:tc>
                <a:tc>
                  <a:txBody>
                    <a:bodyPr/>
                    <a:lstStyle/>
                    <a:p>
                      <a:endParaRPr lang="en-US" sz="1200" dirty="0"/>
                    </a:p>
                    <a:p>
                      <a:endParaRPr lang="en-MY" sz="1200" dirty="0"/>
                    </a:p>
                    <a:p>
                      <a:endParaRPr lang="en-MY" sz="1200" dirty="0"/>
                    </a:p>
                    <a:p>
                      <a:endParaRPr lang="en-MY" sz="1200" dirty="0"/>
                    </a:p>
                    <a:p>
                      <a:endParaRPr lang="en-US" sz="1200" dirty="0"/>
                    </a:p>
                    <a:p>
                      <a:pPr>
                        <a:lnSpc>
                          <a:spcPct val="150000"/>
                        </a:lnSpc>
                      </a:pPr>
                      <a:r>
                        <a:rPr lang="en-US" sz="1200" dirty="0"/>
                        <a:t>Hence, this normalized weight is used to further calculations (TOPSIS)</a:t>
                      </a:r>
                    </a:p>
                    <a:p>
                      <a:endParaRPr lang="en-MY" sz="1200" dirty="0"/>
                    </a:p>
                    <a:p>
                      <a:endParaRPr lang="en-MY" sz="1200" dirty="0"/>
                    </a:p>
                  </a:txBody>
                  <a:tcPr/>
                </a:tc>
                <a:tc>
                  <a:txBody>
                    <a:bodyPr/>
                    <a:lstStyle/>
                    <a:p>
                      <a:endParaRPr lang="en-US" sz="1200" dirty="0"/>
                    </a:p>
                    <a:p>
                      <a:endParaRPr lang="en-US" sz="1200" dirty="0"/>
                    </a:p>
                    <a:p>
                      <a:endParaRPr lang="en-US" sz="1200" dirty="0"/>
                    </a:p>
                    <a:p>
                      <a:endParaRPr lang="en-US" sz="1200" dirty="0"/>
                    </a:p>
                    <a:p>
                      <a:endParaRPr lang="en-US" sz="1200" dirty="0"/>
                    </a:p>
                    <a:p>
                      <a:endParaRPr lang="en-MY" sz="1200" dirty="0"/>
                    </a:p>
                  </a:txBody>
                  <a:tcPr/>
                </a:tc>
                <a:extLst>
                  <a:ext uri="{0D108BD9-81ED-4DB2-BD59-A6C34878D82A}">
                    <a16:rowId xmlns:a16="http://schemas.microsoft.com/office/drawing/2014/main" val="202735428"/>
                  </a:ext>
                </a:extLst>
              </a:tr>
            </a:tbl>
          </a:graphicData>
        </a:graphic>
      </p:graphicFrame>
      <p:pic>
        <p:nvPicPr>
          <p:cNvPr id="6" name="Picture 5">
            <a:extLst>
              <a:ext uri="{FF2B5EF4-FFF2-40B4-BE49-F238E27FC236}">
                <a16:creationId xmlns:a16="http://schemas.microsoft.com/office/drawing/2014/main" id="{99FED128-D10B-4519-9110-553CFA72EBD3}"/>
              </a:ext>
            </a:extLst>
          </p:cNvPr>
          <p:cNvPicPr>
            <a:picLocks noChangeAspect="1"/>
          </p:cNvPicPr>
          <p:nvPr/>
        </p:nvPicPr>
        <p:blipFill>
          <a:blip r:embed="rId2"/>
          <a:stretch>
            <a:fillRect/>
          </a:stretch>
        </p:blipFill>
        <p:spPr>
          <a:xfrm>
            <a:off x="3544500" y="3185739"/>
            <a:ext cx="3533776" cy="619125"/>
          </a:xfrm>
          <a:prstGeom prst="rect">
            <a:avLst/>
          </a:prstGeom>
        </p:spPr>
      </p:pic>
      <p:pic>
        <p:nvPicPr>
          <p:cNvPr id="11" name="Picture 10">
            <a:extLst>
              <a:ext uri="{FF2B5EF4-FFF2-40B4-BE49-F238E27FC236}">
                <a16:creationId xmlns:a16="http://schemas.microsoft.com/office/drawing/2014/main" id="{C8959A74-65A9-4D27-8CEA-766ED1A08C65}"/>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9270168" y="2027067"/>
            <a:ext cx="1571625" cy="2543175"/>
          </a:xfrm>
          <a:prstGeom prst="rect">
            <a:avLst/>
          </a:prstGeom>
        </p:spPr>
      </p:pic>
      <p:pic>
        <p:nvPicPr>
          <p:cNvPr id="12" name="Picture 11">
            <a:extLst>
              <a:ext uri="{FF2B5EF4-FFF2-40B4-BE49-F238E27FC236}">
                <a16:creationId xmlns:a16="http://schemas.microsoft.com/office/drawing/2014/main" id="{2BCC6119-1008-439B-8F19-957BDF0A184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8025685" y="4626178"/>
            <a:ext cx="1652901" cy="1866696"/>
          </a:xfrm>
          <a:prstGeom prst="rect">
            <a:avLst/>
          </a:prstGeom>
        </p:spPr>
      </p:pic>
      <p:pic>
        <p:nvPicPr>
          <p:cNvPr id="14" name="Picture 13">
            <a:extLst>
              <a:ext uri="{FF2B5EF4-FFF2-40B4-BE49-F238E27FC236}">
                <a16:creationId xmlns:a16="http://schemas.microsoft.com/office/drawing/2014/main" id="{014BCDF0-4349-4484-AE4A-9D33619010B2}"/>
              </a:ext>
            </a:extLst>
          </p:cNvPr>
          <p:cNvPicPr>
            <a:picLocks noChangeAspect="1"/>
          </p:cNvPicPr>
          <p:nvPr/>
        </p:nvPicPr>
        <p:blipFill>
          <a:blip r:embed="rId7"/>
          <a:stretch>
            <a:fillRect/>
          </a:stretch>
        </p:blipFill>
        <p:spPr>
          <a:xfrm>
            <a:off x="3815905" y="2126546"/>
            <a:ext cx="2990965" cy="695944"/>
          </a:xfrm>
          <a:prstGeom prst="rect">
            <a:avLst/>
          </a:prstGeom>
        </p:spPr>
      </p:pic>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41D13E06-7194-4B9F-807D-EA89562BAC25}"/>
                  </a:ext>
                </a:extLst>
              </p:cNvPr>
              <p:cNvSpPr/>
              <p:nvPr/>
            </p:nvSpPr>
            <p:spPr>
              <a:xfrm>
                <a:off x="3815905" y="4565240"/>
                <a:ext cx="1932869" cy="1048107"/>
              </a:xfrm>
              <a:prstGeom prst="rect">
                <a:avLst/>
              </a:prstGeom>
            </p:spPr>
            <p:txBody>
              <a:bodyPr wrap="square">
                <a:spAutoFit/>
              </a:bodyPr>
              <a:lstStyle/>
              <a:p>
                <a:pPr>
                  <a:lnSpc>
                    <a:spcPct val="107000"/>
                  </a:lnSpc>
                  <a:spcAft>
                    <a:spcPts val="800"/>
                  </a:spcAft>
                </a:pPr>
                <a:br>
                  <a:rPr lang="en-MY" dirty="0">
                    <a:latin typeface="Calibri" panose="020F0502020204030204" pitchFamily="34" charset="0"/>
                    <a:ea typeface="Calibri" panose="020F0502020204030204" pitchFamily="34"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f>
                        <m:fPr>
                          <m:ctrlPr>
                            <a:rPr lang="en-MY" i="1">
                              <a:latin typeface="Cambria Math" panose="02040503050406030204" pitchFamily="18" charset="0"/>
                              <a:ea typeface="Calibri" panose="020F0502020204030204" pitchFamily="34" charset="0"/>
                              <a:cs typeface="Times New Roman" panose="02020603050405020304" pitchFamily="18" charset="0"/>
                            </a:rPr>
                          </m:ctrlPr>
                        </m:fPr>
                        <m:num>
                          <m:r>
                            <a:rPr lang="en-US" i="1">
                              <a:latin typeface="Cambria Math" panose="02040503050406030204" pitchFamily="18" charset="0"/>
                              <a:ea typeface="Calibri" panose="020F0502020204030204" pitchFamily="34" charset="0"/>
                              <a:cs typeface="Times New Roman" panose="02020603050405020304" pitchFamily="18" charset="0"/>
                            </a:rPr>
                            <m:t>0.61</m:t>
                          </m:r>
                        </m:num>
                        <m:den>
                          <m:r>
                            <a:rPr lang="en-US" i="1">
                              <a:latin typeface="Cambria Math" panose="02040503050406030204" pitchFamily="18" charset="0"/>
                              <a:ea typeface="Calibri" panose="020F0502020204030204" pitchFamily="34" charset="0"/>
                              <a:cs typeface="Times New Roman" panose="02020603050405020304" pitchFamily="18" charset="0"/>
                            </a:rPr>
                            <m:t>1.023</m:t>
                          </m:r>
                        </m:den>
                      </m:f>
                    </m:oMath>
                  </m:oMathPara>
                </a14:m>
                <a:endParaRPr lang="en-MY"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41D13E06-7194-4B9F-807D-EA89562BAC25}"/>
                  </a:ext>
                </a:extLst>
              </p:cNvPr>
              <p:cNvSpPr>
                <a:spLocks noRot="1" noChangeAspect="1" noMove="1" noResize="1" noEditPoints="1" noAdjustHandles="1" noChangeArrowheads="1" noChangeShapeType="1" noTextEdit="1"/>
              </p:cNvSpPr>
              <p:nvPr/>
            </p:nvSpPr>
            <p:spPr>
              <a:xfrm>
                <a:off x="3815905" y="4565240"/>
                <a:ext cx="1932869" cy="1048107"/>
              </a:xfrm>
              <a:prstGeom prst="rect">
                <a:avLst/>
              </a:prstGeom>
              <a:blipFill>
                <a:blip r:embed="rId8"/>
                <a:stretch>
                  <a:fillRect/>
                </a:stretch>
              </a:blipFill>
            </p:spPr>
            <p:txBody>
              <a:bodyPr/>
              <a:lstStyle/>
              <a:p>
                <a:r>
                  <a:rPr lang="en-MY">
                    <a:noFill/>
                  </a:rPr>
                  <a:t> </a:t>
                </a:r>
              </a:p>
            </p:txBody>
          </p:sp>
        </mc:Fallback>
      </mc:AlternateContent>
      <p:pic>
        <p:nvPicPr>
          <p:cNvPr id="9" name="Picture 8">
            <a:extLst>
              <a:ext uri="{FF2B5EF4-FFF2-40B4-BE49-F238E27FC236}">
                <a16:creationId xmlns:a16="http://schemas.microsoft.com/office/drawing/2014/main" id="{F102EEFB-A3BC-4F48-ABDA-DD62F9C79423}"/>
              </a:ext>
            </a:extLst>
          </p:cNvPr>
          <p:cNvPicPr>
            <a:picLocks noChangeAspect="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Lst>
          </a:blip>
          <a:srcRect l="12236"/>
          <a:stretch/>
        </p:blipFill>
        <p:spPr>
          <a:xfrm>
            <a:off x="7348569" y="2051723"/>
            <a:ext cx="1354231" cy="2367877"/>
          </a:xfrm>
          <a:prstGeom prst="rect">
            <a:avLst/>
          </a:prstGeom>
        </p:spPr>
      </p:pic>
    </p:spTree>
    <p:extLst>
      <p:ext uri="{BB962C8B-B14F-4D97-AF65-F5344CB8AC3E}">
        <p14:creationId xmlns:p14="http://schemas.microsoft.com/office/powerpoint/2010/main" val="1783582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8C0B6-F854-40DA-A4EC-DDEEB463BC31}"/>
              </a:ext>
            </a:extLst>
          </p:cNvPr>
          <p:cNvSpPr>
            <a:spLocks noGrp="1"/>
          </p:cNvSpPr>
          <p:nvPr>
            <p:ph type="title"/>
          </p:nvPr>
        </p:nvSpPr>
        <p:spPr>
          <a:xfrm>
            <a:off x="838200" y="365125"/>
            <a:ext cx="10515600" cy="824697"/>
          </a:xfrm>
        </p:spPr>
        <p:txBody>
          <a:bodyPr/>
          <a:lstStyle/>
          <a:p>
            <a:r>
              <a:rPr lang="en-US" dirty="0"/>
              <a:t>Contractor Selection Steps and Equation</a:t>
            </a:r>
            <a:endParaRPr lang="en-MY" dirty="0"/>
          </a:p>
        </p:txBody>
      </p:sp>
      <p:sp>
        <p:nvSpPr>
          <p:cNvPr id="3" name="Content Placeholder 2">
            <a:extLst>
              <a:ext uri="{FF2B5EF4-FFF2-40B4-BE49-F238E27FC236}">
                <a16:creationId xmlns:a16="http://schemas.microsoft.com/office/drawing/2014/main" id="{865A0F67-1E0F-43F9-A552-169B34013085}"/>
              </a:ext>
            </a:extLst>
          </p:cNvPr>
          <p:cNvSpPr>
            <a:spLocks noGrp="1"/>
          </p:cNvSpPr>
          <p:nvPr>
            <p:ph idx="1"/>
          </p:nvPr>
        </p:nvSpPr>
        <p:spPr>
          <a:xfrm>
            <a:off x="699447" y="1090968"/>
            <a:ext cx="10515600" cy="4351338"/>
          </a:xfrm>
        </p:spPr>
        <p:txBody>
          <a:bodyPr/>
          <a:lstStyle/>
          <a:p>
            <a:pPr marL="0" indent="0">
              <a:buNone/>
            </a:pPr>
            <a:r>
              <a:rPr lang="en-US" dirty="0"/>
              <a:t>TOPSIS algorithms</a:t>
            </a:r>
          </a:p>
          <a:p>
            <a:pPr marL="0" indent="0">
              <a:buNone/>
            </a:pPr>
            <a:endParaRPr lang="en-MY" dirty="0"/>
          </a:p>
        </p:txBody>
      </p:sp>
      <p:graphicFrame>
        <p:nvGraphicFramePr>
          <p:cNvPr id="4" name="Table 4">
            <a:extLst>
              <a:ext uri="{FF2B5EF4-FFF2-40B4-BE49-F238E27FC236}">
                <a16:creationId xmlns:a16="http://schemas.microsoft.com/office/drawing/2014/main" id="{203684D9-30BA-49AA-BB3E-08764B820A31}"/>
              </a:ext>
            </a:extLst>
          </p:cNvPr>
          <p:cNvGraphicFramePr>
            <a:graphicFrameLocks noGrp="1"/>
          </p:cNvGraphicFramePr>
          <p:nvPr>
            <p:extLst>
              <p:ext uri="{D42A27DB-BD31-4B8C-83A1-F6EECF244321}">
                <p14:modId xmlns:p14="http://schemas.microsoft.com/office/powerpoint/2010/main" val="1514801942"/>
              </p:ext>
            </p:extLst>
          </p:nvPr>
        </p:nvGraphicFramePr>
        <p:xfrm>
          <a:off x="678078" y="1582446"/>
          <a:ext cx="11057580" cy="4351338"/>
        </p:xfrm>
        <a:graphic>
          <a:graphicData uri="http://schemas.openxmlformats.org/drawingml/2006/table">
            <a:tbl>
              <a:tblPr firstRow="1" bandRow="1">
                <a:tableStyleId>{5C22544A-7EE6-4342-B048-85BDC9FD1C3A}</a:tableStyleId>
              </a:tblPr>
              <a:tblGrid>
                <a:gridCol w="930564">
                  <a:extLst>
                    <a:ext uri="{9D8B030D-6E8A-4147-A177-3AD203B41FA5}">
                      <a16:colId xmlns:a16="http://schemas.microsoft.com/office/drawing/2014/main" val="1285103005"/>
                    </a:ext>
                  </a:extLst>
                </a:gridCol>
                <a:gridCol w="2153849">
                  <a:extLst>
                    <a:ext uri="{9D8B030D-6E8A-4147-A177-3AD203B41FA5}">
                      <a16:colId xmlns:a16="http://schemas.microsoft.com/office/drawing/2014/main" val="1568309347"/>
                    </a:ext>
                  </a:extLst>
                </a:gridCol>
                <a:gridCol w="4096406">
                  <a:extLst>
                    <a:ext uri="{9D8B030D-6E8A-4147-A177-3AD203B41FA5}">
                      <a16:colId xmlns:a16="http://schemas.microsoft.com/office/drawing/2014/main" val="752026362"/>
                    </a:ext>
                  </a:extLst>
                </a:gridCol>
                <a:gridCol w="3876761">
                  <a:extLst>
                    <a:ext uri="{9D8B030D-6E8A-4147-A177-3AD203B41FA5}">
                      <a16:colId xmlns:a16="http://schemas.microsoft.com/office/drawing/2014/main" val="1930116620"/>
                    </a:ext>
                  </a:extLst>
                </a:gridCol>
              </a:tblGrid>
              <a:tr h="623376">
                <a:tc>
                  <a:txBody>
                    <a:bodyPr/>
                    <a:lstStyle/>
                    <a:p>
                      <a:r>
                        <a:rPr lang="en-US" dirty="0"/>
                        <a:t>No</a:t>
                      </a:r>
                      <a:endParaRPr lang="en-MY" dirty="0"/>
                    </a:p>
                  </a:txBody>
                  <a:tcPr/>
                </a:tc>
                <a:tc>
                  <a:txBody>
                    <a:bodyPr/>
                    <a:lstStyle/>
                    <a:p>
                      <a:r>
                        <a:rPr lang="en-US" dirty="0"/>
                        <a:t>Steps</a:t>
                      </a:r>
                      <a:endParaRPr lang="en-MY" dirty="0"/>
                    </a:p>
                  </a:txBody>
                  <a:tcPr/>
                </a:tc>
                <a:tc>
                  <a:txBody>
                    <a:bodyPr/>
                    <a:lstStyle/>
                    <a:p>
                      <a:r>
                        <a:rPr lang="en-US" dirty="0"/>
                        <a:t>Equation</a:t>
                      </a:r>
                      <a:endParaRPr lang="en-MY" dirty="0"/>
                    </a:p>
                  </a:txBody>
                  <a:tcPr/>
                </a:tc>
                <a:tc>
                  <a:txBody>
                    <a:bodyPr/>
                    <a:lstStyle/>
                    <a:p>
                      <a:endParaRPr lang="en-MY" dirty="0"/>
                    </a:p>
                  </a:txBody>
                  <a:tcPr/>
                </a:tc>
                <a:extLst>
                  <a:ext uri="{0D108BD9-81ED-4DB2-BD59-A6C34878D82A}">
                    <a16:rowId xmlns:a16="http://schemas.microsoft.com/office/drawing/2014/main" val="4236301398"/>
                  </a:ext>
                </a:extLst>
              </a:tr>
              <a:tr h="1773826">
                <a:tc>
                  <a:txBody>
                    <a:bodyPr/>
                    <a:lstStyle/>
                    <a:p>
                      <a:r>
                        <a:rPr lang="en-US" dirty="0"/>
                        <a:t>1</a:t>
                      </a:r>
                      <a:endParaRPr lang="en-MY" dirty="0"/>
                    </a:p>
                  </a:txBody>
                  <a:tcPr/>
                </a:tc>
                <a:tc>
                  <a:txBody>
                    <a:bodyPr/>
                    <a:lstStyle/>
                    <a:p>
                      <a:r>
                        <a:rPr lang="en-US" dirty="0"/>
                        <a:t>Vector normalization</a:t>
                      </a:r>
                      <a:endParaRPr lang="en-MY" dirty="0"/>
                    </a:p>
                  </a:txBody>
                  <a:tcPr/>
                </a:tc>
                <a:tc>
                  <a:txBody>
                    <a:bodyPr/>
                    <a:lstStyle/>
                    <a:p>
                      <a:endParaRPr lang="en-MY" dirty="0"/>
                    </a:p>
                  </a:txBody>
                  <a:tcPr/>
                </a:tc>
                <a:tc rowSpan="2">
                  <a:txBody>
                    <a:bodyPr/>
                    <a:lstStyle/>
                    <a:p>
                      <a:endParaRPr lang="en-MY" dirty="0"/>
                    </a:p>
                  </a:txBody>
                  <a:tcPr/>
                </a:tc>
                <a:extLst>
                  <a:ext uri="{0D108BD9-81ED-4DB2-BD59-A6C34878D82A}">
                    <a16:rowId xmlns:a16="http://schemas.microsoft.com/office/drawing/2014/main" val="1522786428"/>
                  </a:ext>
                </a:extLst>
              </a:tr>
              <a:tr h="1954136">
                <a:tc>
                  <a:txBody>
                    <a:bodyPr/>
                    <a:lstStyle/>
                    <a:p>
                      <a:r>
                        <a:rPr lang="en-US" dirty="0"/>
                        <a:t>2</a:t>
                      </a:r>
                      <a:endParaRPr lang="en-MY" dirty="0"/>
                    </a:p>
                  </a:txBody>
                  <a:tcPr/>
                </a:tc>
                <a:tc>
                  <a:txBody>
                    <a:bodyPr/>
                    <a:lstStyle/>
                    <a:p>
                      <a:endParaRPr lang="en-MY"/>
                    </a:p>
                  </a:txBody>
                  <a:tcPr/>
                </a:tc>
                <a:tc>
                  <a:txBody>
                    <a:bodyPr/>
                    <a:lstStyle/>
                    <a:p>
                      <a:endParaRPr lang="en-MY" dirty="0"/>
                    </a:p>
                  </a:txBody>
                  <a:tcPr/>
                </a:tc>
                <a:tc vMerge="1">
                  <a:txBody>
                    <a:bodyPr/>
                    <a:lstStyle/>
                    <a:p>
                      <a:endParaRPr lang="en-MY" dirty="0"/>
                    </a:p>
                  </a:txBody>
                  <a:tcPr/>
                </a:tc>
                <a:extLst>
                  <a:ext uri="{0D108BD9-81ED-4DB2-BD59-A6C34878D82A}">
                    <a16:rowId xmlns:a16="http://schemas.microsoft.com/office/drawing/2014/main" val="786712082"/>
                  </a:ext>
                </a:extLst>
              </a:tr>
            </a:tbl>
          </a:graphicData>
        </a:graphic>
      </p:graphicFrame>
      <p:pic>
        <p:nvPicPr>
          <p:cNvPr id="5" name="Picture 4">
            <a:extLst>
              <a:ext uri="{FF2B5EF4-FFF2-40B4-BE49-F238E27FC236}">
                <a16:creationId xmlns:a16="http://schemas.microsoft.com/office/drawing/2014/main" id="{40EF83C3-C65F-47F5-AF6B-95FB9C7CFB08}"/>
              </a:ext>
            </a:extLst>
          </p:cNvPr>
          <p:cNvPicPr>
            <a:picLocks noChangeAspect="1"/>
          </p:cNvPicPr>
          <p:nvPr/>
        </p:nvPicPr>
        <p:blipFill>
          <a:blip r:embed="rId2"/>
          <a:stretch>
            <a:fillRect/>
          </a:stretch>
        </p:blipFill>
        <p:spPr>
          <a:xfrm>
            <a:off x="4115303" y="2319627"/>
            <a:ext cx="2862649" cy="1280675"/>
          </a:xfrm>
          <a:prstGeom prst="rect">
            <a:avLst/>
          </a:prstGeom>
        </p:spPr>
      </p:pic>
      <p:pic>
        <p:nvPicPr>
          <p:cNvPr id="6" name="Picture 5">
            <a:extLst>
              <a:ext uri="{FF2B5EF4-FFF2-40B4-BE49-F238E27FC236}">
                <a16:creationId xmlns:a16="http://schemas.microsoft.com/office/drawing/2014/main" id="{F508E128-B304-413F-909B-FFCDED2BFBF4}"/>
              </a:ext>
            </a:extLst>
          </p:cNvPr>
          <p:cNvPicPr>
            <a:picLocks noChangeAspect="1"/>
          </p:cNvPicPr>
          <p:nvPr/>
        </p:nvPicPr>
        <p:blipFill>
          <a:blip r:embed="rId3"/>
          <a:stretch>
            <a:fillRect/>
          </a:stretch>
        </p:blipFill>
        <p:spPr>
          <a:xfrm>
            <a:off x="3969841" y="4261644"/>
            <a:ext cx="952500" cy="895350"/>
          </a:xfrm>
          <a:prstGeom prst="rect">
            <a:avLst/>
          </a:prstGeom>
        </p:spPr>
      </p:pic>
      <p:pic>
        <p:nvPicPr>
          <p:cNvPr id="7" name="Picture 6">
            <a:extLst>
              <a:ext uri="{FF2B5EF4-FFF2-40B4-BE49-F238E27FC236}">
                <a16:creationId xmlns:a16="http://schemas.microsoft.com/office/drawing/2014/main" id="{64E29A91-2C87-44B2-96A1-A58A2D029850}"/>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8267765" y="2350519"/>
            <a:ext cx="2650876" cy="3317659"/>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2B18DDA-95FB-4ED3-A944-B1428EE2B167}"/>
                  </a:ext>
                </a:extLst>
              </p:cNvPr>
              <p:cNvSpPr/>
              <p:nvPr/>
            </p:nvSpPr>
            <p:spPr>
              <a:xfrm>
                <a:off x="5045908" y="4337483"/>
                <a:ext cx="1822678" cy="369332"/>
              </a:xfrm>
              <a:prstGeom prst="rect">
                <a:avLst/>
              </a:prstGeom>
            </p:spPr>
            <p:txBody>
              <a:bodyPr wrap="none">
                <a:spAutoFit/>
              </a:bodyPr>
              <a:lstStyle/>
              <a:p>
                <a14:m>
                  <m:oMath xmlns:m="http://schemas.openxmlformats.org/officeDocument/2006/math">
                    <m:sSup>
                      <m:sSupPr>
                        <m:ctrlPr>
                          <a:rPr lang="en-MY" i="1">
                            <a:latin typeface="Cambria Math" panose="020405030504060302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1</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dirty="0">
                    <a:latin typeface="Calibri" panose="020F0502020204030204" pitchFamily="34" charset="0"/>
                    <a:ea typeface="Times New Roman" panose="02020603050405020304" pitchFamily="18" charset="0"/>
                    <a:cs typeface="Times New Roman" panose="02020603050405020304" pitchFamily="18" charset="0"/>
                  </a:rPr>
                  <a:t>+</a:t>
                </a:r>
                <a14:m>
                  <m:oMath xmlns:m="http://schemas.openxmlformats.org/officeDocument/2006/math">
                    <m:sSup>
                      <m:sSupPr>
                        <m:ctrlPr>
                          <a:rPr lang="en-MY" i="1">
                            <a:effectLst/>
                            <a:latin typeface="Cambria Math" panose="020405030504060302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5</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dirty="0">
                    <a:latin typeface="Calibri" panose="020F0502020204030204" pitchFamily="34" charset="0"/>
                    <a:ea typeface="Times New Roman" panose="02020603050405020304" pitchFamily="18" charset="0"/>
                    <a:cs typeface="Times New Roman" panose="02020603050405020304" pitchFamily="18" charset="0"/>
                  </a:rPr>
                  <a:t>+</a:t>
                </a:r>
                <a14:m>
                  <m:oMath xmlns:m="http://schemas.openxmlformats.org/officeDocument/2006/math">
                    <m:sSup>
                      <m:sSupPr>
                        <m:ctrlPr>
                          <a:rPr lang="en-MY" i="1">
                            <a:effectLst/>
                            <a:latin typeface="Cambria Math" panose="020405030504060302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4</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dirty="0">
                    <a:latin typeface="Calibri" panose="020F0502020204030204" pitchFamily="34" charset="0"/>
                    <a:ea typeface="Times New Roman" panose="02020603050405020304" pitchFamily="18" charset="0"/>
                    <a:cs typeface="Times New Roman" panose="02020603050405020304" pitchFamily="18" charset="0"/>
                  </a:rPr>
                  <a:t>+</a:t>
                </a:r>
                <a14:m>
                  <m:oMath xmlns:m="http://schemas.openxmlformats.org/officeDocument/2006/math">
                    <m:sSup>
                      <m:sSupPr>
                        <m:ctrlPr>
                          <a:rPr lang="en-MY" i="1">
                            <a:effectLst/>
                            <a:latin typeface="Cambria Math" panose="020405030504060302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3</m:t>
                        </m:r>
                      </m:e>
                      <m:sup>
                        <m:r>
                          <a:rPr lang="en-US" i="1">
                            <a:latin typeface="Cambria Math" panose="02040503050406030204" pitchFamily="18" charset="0"/>
                            <a:ea typeface="Calibri" panose="020F0502020204030204" pitchFamily="34" charset="0"/>
                            <a:cs typeface="Times New Roman" panose="02020603050405020304" pitchFamily="18" charset="0"/>
                          </a:rPr>
                          <m:t>2</m:t>
                        </m:r>
                      </m:sup>
                    </m:sSup>
                  </m:oMath>
                </a14:m>
                <a:r>
                  <a:rPr lang="en-US" dirty="0">
                    <a:latin typeface="Calibri" panose="020F0502020204030204" pitchFamily="34" charset="0"/>
                    <a:ea typeface="Times New Roman" panose="02020603050405020304" pitchFamily="18" charset="0"/>
                    <a:cs typeface="Times New Roman" panose="02020603050405020304" pitchFamily="18" charset="0"/>
                  </a:rPr>
                  <a:t>=51</a:t>
                </a:r>
                <a:endParaRPr lang="en-MY" dirty="0"/>
              </a:p>
            </p:txBody>
          </p:sp>
        </mc:Choice>
        <mc:Fallback xmlns="">
          <p:sp>
            <p:nvSpPr>
              <p:cNvPr id="8" name="Rectangle 7">
                <a:extLst>
                  <a:ext uri="{FF2B5EF4-FFF2-40B4-BE49-F238E27FC236}">
                    <a16:creationId xmlns:a16="http://schemas.microsoft.com/office/drawing/2014/main" id="{92B18DDA-95FB-4ED3-A944-B1428EE2B167}"/>
                  </a:ext>
                </a:extLst>
              </p:cNvPr>
              <p:cNvSpPr>
                <a:spLocks noRot="1" noChangeAspect="1" noMove="1" noResize="1" noEditPoints="1" noAdjustHandles="1" noChangeArrowheads="1" noChangeShapeType="1" noTextEdit="1"/>
              </p:cNvSpPr>
              <p:nvPr/>
            </p:nvSpPr>
            <p:spPr>
              <a:xfrm>
                <a:off x="5045908" y="4337483"/>
                <a:ext cx="1822678" cy="369332"/>
              </a:xfrm>
              <a:prstGeom prst="rect">
                <a:avLst/>
              </a:prstGeom>
              <a:blipFill>
                <a:blip r:embed="rId6"/>
                <a:stretch>
                  <a:fillRect t="-10000" r="-1672" b="-26667"/>
                </a:stretch>
              </a:blipFill>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3D7643A-589F-41E0-B77E-C8B1194ED464}"/>
                  </a:ext>
                </a:extLst>
              </p:cNvPr>
              <p:cNvSpPr/>
              <p:nvPr/>
            </p:nvSpPr>
            <p:spPr>
              <a:xfrm>
                <a:off x="5045908" y="4752680"/>
                <a:ext cx="1501629"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ad>
                        <m:radPr>
                          <m:degHide m:val="on"/>
                          <m:ctrlPr>
                            <a:rPr lang="en-MY" i="1">
                              <a:latin typeface="Cambria Math" panose="02040503050406030204" pitchFamily="18" charset="0"/>
                            </a:rPr>
                          </m:ctrlPr>
                        </m:radPr>
                        <m:deg/>
                        <m:e>
                          <m:r>
                            <a:rPr lang="en-MY">
                              <a:latin typeface="Cambria Math" panose="02040503050406030204" pitchFamily="18" charset="0"/>
                            </a:rPr>
                            <m:t>51</m:t>
                          </m:r>
                        </m:e>
                      </m:rad>
                      <m:r>
                        <a:rPr lang="en-MY" i="0">
                          <a:latin typeface="Cambria Math" panose="02040503050406030204" pitchFamily="18" charset="0"/>
                        </a:rPr>
                        <m:t>=7.141</m:t>
                      </m:r>
                    </m:oMath>
                  </m:oMathPara>
                </a14:m>
                <a:endParaRPr lang="en-MY" dirty="0"/>
              </a:p>
            </p:txBody>
          </p:sp>
        </mc:Choice>
        <mc:Fallback xmlns="">
          <p:sp>
            <p:nvSpPr>
              <p:cNvPr id="9" name="Rectangle 8">
                <a:extLst>
                  <a:ext uri="{FF2B5EF4-FFF2-40B4-BE49-F238E27FC236}">
                    <a16:creationId xmlns:a16="http://schemas.microsoft.com/office/drawing/2014/main" id="{63D7643A-589F-41E0-B77E-C8B1194ED464}"/>
                  </a:ext>
                </a:extLst>
              </p:cNvPr>
              <p:cNvSpPr>
                <a:spLocks noRot="1" noChangeAspect="1" noMove="1" noResize="1" noEditPoints="1" noAdjustHandles="1" noChangeArrowheads="1" noChangeShapeType="1" noTextEdit="1"/>
              </p:cNvSpPr>
              <p:nvPr/>
            </p:nvSpPr>
            <p:spPr>
              <a:xfrm>
                <a:off x="5045908" y="4752680"/>
                <a:ext cx="1501629" cy="407547"/>
              </a:xfrm>
              <a:prstGeom prst="rect">
                <a:avLst/>
              </a:prstGeom>
              <a:blipFill>
                <a:blip r:embed="rId7"/>
                <a:stretch>
                  <a:fillRect/>
                </a:stretch>
              </a:blipFill>
            </p:spPr>
            <p:txBody>
              <a:bodyPr/>
              <a:lstStyle/>
              <a:p>
                <a:r>
                  <a:rPr lang="en-MY">
                    <a:noFill/>
                  </a:rPr>
                  <a:t> </a:t>
                </a:r>
              </a:p>
            </p:txBody>
          </p:sp>
        </mc:Fallback>
      </mc:AlternateContent>
    </p:spTree>
    <p:extLst>
      <p:ext uri="{BB962C8B-B14F-4D97-AF65-F5344CB8AC3E}">
        <p14:creationId xmlns:p14="http://schemas.microsoft.com/office/powerpoint/2010/main" val="3831882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B616-24AE-460A-9816-0D696BB4EB64}"/>
              </a:ext>
            </a:extLst>
          </p:cNvPr>
          <p:cNvSpPr>
            <a:spLocks noGrp="1"/>
          </p:cNvSpPr>
          <p:nvPr>
            <p:ph type="title"/>
          </p:nvPr>
        </p:nvSpPr>
        <p:spPr>
          <a:xfrm>
            <a:off x="726989" y="119405"/>
            <a:ext cx="10515600" cy="561632"/>
          </a:xfrm>
        </p:spPr>
        <p:txBody>
          <a:bodyPr>
            <a:normAutofit fontScale="90000"/>
          </a:bodyPr>
          <a:lstStyle/>
          <a:p>
            <a:r>
              <a:rPr lang="en-US" dirty="0"/>
              <a:t>TOPSIS algorithm (continue)</a:t>
            </a:r>
            <a:endParaRPr lang="en-MY" dirty="0"/>
          </a:p>
        </p:txBody>
      </p:sp>
      <p:graphicFrame>
        <p:nvGraphicFramePr>
          <p:cNvPr id="4" name="Table 4">
            <a:extLst>
              <a:ext uri="{FF2B5EF4-FFF2-40B4-BE49-F238E27FC236}">
                <a16:creationId xmlns:a16="http://schemas.microsoft.com/office/drawing/2014/main" id="{D34EB055-6C41-4F1F-9D27-326F7B21FBD3}"/>
              </a:ext>
            </a:extLst>
          </p:cNvPr>
          <p:cNvGraphicFramePr>
            <a:graphicFrameLocks noGrp="1"/>
          </p:cNvGraphicFramePr>
          <p:nvPr>
            <p:ph idx="1"/>
            <p:extLst>
              <p:ext uri="{D42A27DB-BD31-4B8C-83A1-F6EECF244321}">
                <p14:modId xmlns:p14="http://schemas.microsoft.com/office/powerpoint/2010/main" val="2747316802"/>
              </p:ext>
            </p:extLst>
          </p:nvPr>
        </p:nvGraphicFramePr>
        <p:xfrm>
          <a:off x="838200" y="861798"/>
          <a:ext cx="10515600" cy="5666582"/>
        </p:xfrm>
        <a:graphic>
          <a:graphicData uri="http://schemas.openxmlformats.org/drawingml/2006/table">
            <a:tbl>
              <a:tblPr firstRow="1" bandRow="1">
                <a:tableStyleId>{5C22544A-7EE6-4342-B048-85BDC9FD1C3A}</a:tableStyleId>
              </a:tblPr>
              <a:tblGrid>
                <a:gridCol w="1188308">
                  <a:extLst>
                    <a:ext uri="{9D8B030D-6E8A-4147-A177-3AD203B41FA5}">
                      <a16:colId xmlns:a16="http://schemas.microsoft.com/office/drawing/2014/main" val="104462667"/>
                    </a:ext>
                  </a:extLst>
                </a:gridCol>
                <a:gridCol w="1643449">
                  <a:extLst>
                    <a:ext uri="{9D8B030D-6E8A-4147-A177-3AD203B41FA5}">
                      <a16:colId xmlns:a16="http://schemas.microsoft.com/office/drawing/2014/main" val="4044125134"/>
                    </a:ext>
                  </a:extLst>
                </a:gridCol>
                <a:gridCol w="3830594">
                  <a:extLst>
                    <a:ext uri="{9D8B030D-6E8A-4147-A177-3AD203B41FA5}">
                      <a16:colId xmlns:a16="http://schemas.microsoft.com/office/drawing/2014/main" val="3644169276"/>
                    </a:ext>
                  </a:extLst>
                </a:gridCol>
                <a:gridCol w="3853249">
                  <a:extLst>
                    <a:ext uri="{9D8B030D-6E8A-4147-A177-3AD203B41FA5}">
                      <a16:colId xmlns:a16="http://schemas.microsoft.com/office/drawing/2014/main" val="2835775642"/>
                    </a:ext>
                  </a:extLst>
                </a:gridCol>
              </a:tblGrid>
              <a:tr h="328782">
                <a:tc>
                  <a:txBody>
                    <a:bodyPr/>
                    <a:lstStyle/>
                    <a:p>
                      <a:r>
                        <a:rPr lang="en-US" dirty="0"/>
                        <a:t>No</a:t>
                      </a:r>
                      <a:endParaRPr lang="en-MY" dirty="0"/>
                    </a:p>
                  </a:txBody>
                  <a:tcPr/>
                </a:tc>
                <a:tc>
                  <a:txBody>
                    <a:bodyPr/>
                    <a:lstStyle/>
                    <a:p>
                      <a:r>
                        <a:rPr lang="en-US" dirty="0"/>
                        <a:t>Steps</a:t>
                      </a:r>
                      <a:endParaRPr lang="en-MY" dirty="0"/>
                    </a:p>
                  </a:txBody>
                  <a:tcPr/>
                </a:tc>
                <a:tc>
                  <a:txBody>
                    <a:bodyPr/>
                    <a:lstStyle/>
                    <a:p>
                      <a:r>
                        <a:rPr lang="en-US" dirty="0"/>
                        <a:t>Equation</a:t>
                      </a:r>
                      <a:endParaRPr lang="en-MY" dirty="0"/>
                    </a:p>
                  </a:txBody>
                  <a:tcPr/>
                </a:tc>
                <a:tc>
                  <a:txBody>
                    <a:bodyPr/>
                    <a:lstStyle/>
                    <a:p>
                      <a:endParaRPr lang="en-MY" dirty="0"/>
                    </a:p>
                  </a:txBody>
                  <a:tcPr/>
                </a:tc>
                <a:extLst>
                  <a:ext uri="{0D108BD9-81ED-4DB2-BD59-A6C34878D82A}">
                    <a16:rowId xmlns:a16="http://schemas.microsoft.com/office/drawing/2014/main" val="3524954373"/>
                  </a:ext>
                </a:extLst>
              </a:tr>
              <a:tr h="3084950">
                <a:tc>
                  <a:txBody>
                    <a:bodyPr/>
                    <a:lstStyle/>
                    <a:p>
                      <a:r>
                        <a:rPr lang="en-US" sz="1200" dirty="0"/>
                        <a:t>3</a:t>
                      </a:r>
                      <a:endParaRPr lang="en-MY" sz="1200" dirty="0"/>
                    </a:p>
                  </a:txBody>
                  <a:tcPr/>
                </a:tc>
                <a:tc>
                  <a:txBody>
                    <a:bodyPr/>
                    <a:lstStyle/>
                    <a:p>
                      <a:pPr>
                        <a:lnSpc>
                          <a:spcPct val="150000"/>
                        </a:lnSpc>
                      </a:pPr>
                      <a:r>
                        <a:rPr lang="en-US" sz="1200" dirty="0"/>
                        <a:t>Normalized performance value (the value in each cell)</a:t>
                      </a:r>
                      <a:endParaRPr lang="en-MY" sz="1200" dirty="0"/>
                    </a:p>
                  </a:txBody>
                  <a:tcPr/>
                </a:tc>
                <a:tc>
                  <a:txBody>
                    <a:bodyPr/>
                    <a:lstStyle/>
                    <a:p>
                      <a:endParaRPr lang="en-MY" sz="1200" dirty="0"/>
                    </a:p>
                  </a:txBody>
                  <a:tcPr/>
                </a:tc>
                <a:tc>
                  <a:txBody>
                    <a:bodyPr/>
                    <a:lstStyle/>
                    <a:p>
                      <a:endParaRPr lang="en-MY" dirty="0"/>
                    </a:p>
                  </a:txBody>
                  <a:tcPr/>
                </a:tc>
                <a:extLst>
                  <a:ext uri="{0D108BD9-81ED-4DB2-BD59-A6C34878D82A}">
                    <a16:rowId xmlns:a16="http://schemas.microsoft.com/office/drawing/2014/main" val="2160486876"/>
                  </a:ext>
                </a:extLst>
              </a:tr>
              <a:tr h="2215872">
                <a:tc>
                  <a:txBody>
                    <a:bodyPr/>
                    <a:lstStyle/>
                    <a:p>
                      <a:r>
                        <a:rPr lang="en-US" sz="1200" dirty="0"/>
                        <a:t>4</a:t>
                      </a:r>
                      <a:endParaRPr lang="en-MY" sz="1200" dirty="0"/>
                    </a:p>
                  </a:txBody>
                  <a:tcPr/>
                </a:tc>
                <a:tc>
                  <a:txBody>
                    <a:bodyPr/>
                    <a:lstStyle/>
                    <a:p>
                      <a:r>
                        <a:rPr lang="en-US" sz="1200" dirty="0"/>
                        <a:t>Euclidean distance from ideal best and worst.</a:t>
                      </a:r>
                      <a:endParaRPr lang="en-MY" sz="1200" dirty="0"/>
                    </a:p>
                  </a:txBody>
                  <a:tcPr/>
                </a:tc>
                <a:tc>
                  <a:txBody>
                    <a:bodyPr/>
                    <a:lstStyle/>
                    <a:p>
                      <a:endParaRPr lang="en-MY" sz="1200" dirty="0"/>
                    </a:p>
                  </a:txBody>
                  <a:tcPr/>
                </a:tc>
                <a:tc>
                  <a:txBody>
                    <a:bodyPr/>
                    <a:lstStyle/>
                    <a:p>
                      <a:endParaRPr lang="en-MY" dirty="0"/>
                    </a:p>
                  </a:txBody>
                  <a:tcPr/>
                </a:tc>
                <a:extLst>
                  <a:ext uri="{0D108BD9-81ED-4DB2-BD59-A6C34878D82A}">
                    <a16:rowId xmlns:a16="http://schemas.microsoft.com/office/drawing/2014/main" val="300293924"/>
                  </a:ext>
                </a:extLst>
              </a:tr>
            </a:tbl>
          </a:graphicData>
        </a:graphic>
      </p:graphicFrame>
      <p:pic>
        <p:nvPicPr>
          <p:cNvPr id="5" name="Picture 4">
            <a:extLst>
              <a:ext uri="{FF2B5EF4-FFF2-40B4-BE49-F238E27FC236}">
                <a16:creationId xmlns:a16="http://schemas.microsoft.com/office/drawing/2014/main" id="{D20A8B14-F9E2-4438-A9E4-3F7B0180809F}"/>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896201" y="1316107"/>
            <a:ext cx="2309376" cy="2767913"/>
          </a:xfrm>
          <a:prstGeom prst="rect">
            <a:avLst/>
          </a:prstGeom>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A2BE82C-DC27-40F7-A63E-8355F0F33002}"/>
                  </a:ext>
                </a:extLst>
              </p:cNvPr>
              <p:cNvSpPr/>
              <p:nvPr/>
            </p:nvSpPr>
            <p:spPr>
              <a:xfrm>
                <a:off x="4213422" y="1356466"/>
                <a:ext cx="1526380" cy="61177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MY" i="1">
                              <a:latin typeface="Cambria Math" panose="02040503050406030204" pitchFamily="18" charset="0"/>
                            </a:rPr>
                          </m:ctrlPr>
                        </m:fPr>
                        <m:num>
                          <m:r>
                            <a:rPr lang="en-MY">
                              <a:latin typeface="Cambria Math" panose="02040503050406030204" pitchFamily="18" charset="0"/>
                            </a:rPr>
                            <m:t>1</m:t>
                          </m:r>
                        </m:num>
                        <m:den>
                          <m:r>
                            <a:rPr lang="en-MY" i="0">
                              <a:latin typeface="Cambria Math" panose="02040503050406030204" pitchFamily="18" charset="0"/>
                            </a:rPr>
                            <m:t>7.141</m:t>
                          </m:r>
                        </m:den>
                      </m:f>
                      <m:r>
                        <a:rPr lang="en-MY" i="0">
                          <a:latin typeface="Cambria Math" panose="02040503050406030204" pitchFamily="18" charset="0"/>
                        </a:rPr>
                        <m:t>=0.14</m:t>
                      </m:r>
                    </m:oMath>
                  </m:oMathPara>
                </a14:m>
                <a:endParaRPr lang="en-MY" dirty="0"/>
              </a:p>
            </p:txBody>
          </p:sp>
        </mc:Choice>
        <mc:Fallback xmlns="">
          <p:sp>
            <p:nvSpPr>
              <p:cNvPr id="6" name="Rectangle 5">
                <a:extLst>
                  <a:ext uri="{FF2B5EF4-FFF2-40B4-BE49-F238E27FC236}">
                    <a16:creationId xmlns:a16="http://schemas.microsoft.com/office/drawing/2014/main" id="{9A2BE82C-DC27-40F7-A63E-8355F0F33002}"/>
                  </a:ext>
                </a:extLst>
              </p:cNvPr>
              <p:cNvSpPr>
                <a:spLocks noRot="1" noChangeAspect="1" noMove="1" noResize="1" noEditPoints="1" noAdjustHandles="1" noChangeArrowheads="1" noChangeShapeType="1" noTextEdit="1"/>
              </p:cNvSpPr>
              <p:nvPr/>
            </p:nvSpPr>
            <p:spPr>
              <a:xfrm>
                <a:off x="4213422" y="1356466"/>
                <a:ext cx="1526380" cy="611771"/>
              </a:xfrm>
              <a:prstGeom prst="rect">
                <a:avLst/>
              </a:prstGeom>
              <a:blipFill>
                <a:blip r:embed="rId4"/>
                <a:stretch>
                  <a:fillRect/>
                </a:stretch>
              </a:blipFill>
            </p:spPr>
            <p:txBody>
              <a:bodyPr/>
              <a:lstStyle/>
              <a:p>
                <a:r>
                  <a:rPr lang="en-MY">
                    <a:noFill/>
                  </a:rPr>
                  <a:t> </a:t>
                </a:r>
              </a:p>
            </p:txBody>
          </p:sp>
        </mc:Fallback>
      </mc:AlternateContent>
      <p:pic>
        <p:nvPicPr>
          <p:cNvPr id="7" name="Picture 6">
            <a:extLst>
              <a:ext uri="{FF2B5EF4-FFF2-40B4-BE49-F238E27FC236}">
                <a16:creationId xmlns:a16="http://schemas.microsoft.com/office/drawing/2014/main" id="{DFA5F4CD-CB85-429A-B9DD-ED60AB8910DA}"/>
              </a:ext>
            </a:extLst>
          </p:cNvPr>
          <p:cNvPicPr>
            <a:picLocks noChangeAspect="1"/>
          </p:cNvPicPr>
          <p:nvPr/>
        </p:nvPicPr>
        <p:blipFill>
          <a:blip r:embed="rId5"/>
          <a:stretch>
            <a:fillRect/>
          </a:stretch>
        </p:blipFill>
        <p:spPr>
          <a:xfrm>
            <a:off x="4085853" y="3074677"/>
            <a:ext cx="2579747" cy="1033659"/>
          </a:xfrm>
          <a:prstGeom prst="rect">
            <a:avLst/>
          </a:prstGeom>
        </p:spPr>
      </p:pic>
      <p:pic>
        <p:nvPicPr>
          <p:cNvPr id="8" name="Picture 7">
            <a:extLst>
              <a:ext uri="{FF2B5EF4-FFF2-40B4-BE49-F238E27FC236}">
                <a16:creationId xmlns:a16="http://schemas.microsoft.com/office/drawing/2014/main" id="{16F16615-C87B-4A94-BA05-74CFEFD58EE1}"/>
              </a:ext>
            </a:extLst>
          </p:cNvPr>
          <p:cNvPicPr>
            <a:picLocks noChangeAspect="1"/>
          </p:cNvPicPr>
          <p:nvPr/>
        </p:nvPicPr>
        <p:blipFill rotWithShape="1">
          <a:blip r:embed="rId6"/>
          <a:srcRect t="11564" b="5053"/>
          <a:stretch/>
        </p:blipFill>
        <p:spPr>
          <a:xfrm>
            <a:off x="3744966" y="4524753"/>
            <a:ext cx="3571103" cy="887506"/>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E2FB214-2F8B-4467-8317-31F507025056}"/>
                  </a:ext>
                </a:extLst>
              </p:cNvPr>
              <p:cNvSpPr/>
              <p:nvPr/>
            </p:nvSpPr>
            <p:spPr>
              <a:xfrm>
                <a:off x="3669625" y="5412259"/>
                <a:ext cx="3721783" cy="1051635"/>
              </a:xfrm>
              <a:prstGeom prst="rect">
                <a:avLst/>
              </a:prstGeom>
            </p:spPr>
            <p:txBody>
              <a:bodyPr wrap="square">
                <a:spAutoFit/>
              </a:bodyPr>
              <a:lstStyle/>
              <a:p>
                <a14:m>
                  <m:oMath xmlns:m="http://schemas.openxmlformats.org/officeDocument/2006/math">
                    <m:d>
                      <m:dPr>
                        <m:ctrlPr>
                          <a:rPr lang="en-MY" i="1">
                            <a:latin typeface="Cambria Math" panose="02040503050406030204" pitchFamily="18" charset="0"/>
                          </a:rPr>
                        </m:ctrlPr>
                      </m:dPr>
                      <m:e>
                        <m:r>
                          <a:rPr lang="en-MY">
                            <a:latin typeface="Cambria Math" panose="02040503050406030204" pitchFamily="18" charset="0"/>
                          </a:rPr>
                          <m:t>0.14</m:t>
                        </m:r>
                        <m:r>
                          <a:rPr lang="en-MY" i="0">
                            <a:latin typeface="Cambria Math" panose="02040503050406030204" pitchFamily="18" charset="0"/>
                          </a:rPr>
                          <m:t>−0.42</m:t>
                        </m:r>
                        <m:sSup>
                          <m:sSupPr>
                            <m:ctrlPr>
                              <a:rPr lang="en-MY" i="1">
                                <a:latin typeface="Cambria Math" panose="02040503050406030204" pitchFamily="18" charset="0"/>
                              </a:rPr>
                            </m:ctrlPr>
                          </m:sSupPr>
                          <m:e>
                            <m:d>
                              <m:dPr>
                                <m:begChr m:val=")"/>
                                <m:endChr m:val=""/>
                                <m:ctrlPr>
                                  <a:rPr lang="en-MY" i="1">
                                    <a:latin typeface="Cambria Math" panose="02040503050406030204" pitchFamily="18" charset="0"/>
                                  </a:rPr>
                                </m:ctrlPr>
                              </m:dPr>
                              <m:e/>
                            </m:d>
                          </m:e>
                          <m:sup>
                            <m:r>
                              <a:rPr lang="en-MY" i="0">
                                <a:latin typeface="Cambria Math" panose="02040503050406030204" pitchFamily="18" charset="0"/>
                              </a:rPr>
                              <m:t>2</m:t>
                            </m:r>
                          </m:sup>
                        </m:sSup>
                        <m:r>
                          <a:rPr lang="en-MY" i="0">
                            <a:latin typeface="Cambria Math" panose="02040503050406030204" pitchFamily="18" charset="0"/>
                          </a:rPr>
                          <m:t>+</m:t>
                        </m:r>
                        <m:sSup>
                          <m:sSupPr>
                            <m:ctrlPr>
                              <a:rPr lang="en-MY" i="1">
                                <a:latin typeface="Cambria Math" panose="02040503050406030204" pitchFamily="18" charset="0"/>
                              </a:rPr>
                            </m:ctrlPr>
                          </m:sSupPr>
                          <m:e>
                            <m:d>
                              <m:dPr>
                                <m:ctrlPr>
                                  <a:rPr lang="en-MY" i="1">
                                    <a:latin typeface="Cambria Math" panose="02040503050406030204" pitchFamily="18" charset="0"/>
                                  </a:rPr>
                                </m:ctrlPr>
                              </m:dPr>
                              <m:e>
                                <m:r>
                                  <a:rPr lang="en-MY" i="0">
                                    <a:latin typeface="Cambria Math" panose="02040503050406030204" pitchFamily="18" charset="0"/>
                                  </a:rPr>
                                  <m:t>0.295−0.59</m:t>
                                </m:r>
                              </m:e>
                            </m:d>
                          </m:e>
                          <m:sup>
                            <m:r>
                              <a:rPr lang="en-MY" i="0">
                                <a:latin typeface="Cambria Math" panose="02040503050406030204" pitchFamily="18" charset="0"/>
                              </a:rPr>
                              <m:t>2</m:t>
                            </m:r>
                          </m:sup>
                        </m:sSup>
                        <m:r>
                          <a:rPr lang="en-MY" i="0">
                            <a:latin typeface="Cambria Math" panose="02040503050406030204" pitchFamily="18" charset="0"/>
                          </a:rPr>
                          <m:t>+</m:t>
                        </m:r>
                        <m:sSup>
                          <m:sSupPr>
                            <m:ctrlPr>
                              <a:rPr lang="en-MY" i="1">
                                <a:latin typeface="Cambria Math" panose="02040503050406030204" pitchFamily="18" charset="0"/>
                              </a:rPr>
                            </m:ctrlPr>
                          </m:sSupPr>
                          <m:e>
                            <m:d>
                              <m:dPr>
                                <m:ctrlPr>
                                  <a:rPr lang="en-MY" i="1">
                                    <a:latin typeface="Cambria Math" panose="02040503050406030204" pitchFamily="18" charset="0"/>
                                  </a:rPr>
                                </m:ctrlPr>
                              </m:dPr>
                              <m:e>
                                <m:r>
                                  <a:rPr lang="en-MY" i="0">
                                    <a:latin typeface="Cambria Math" panose="02040503050406030204" pitchFamily="18" charset="0"/>
                                  </a:rPr>
                                  <m:t>0.48−0.801</m:t>
                                </m:r>
                              </m:e>
                            </m:d>
                          </m:e>
                          <m:sup>
                            <m:r>
                              <a:rPr lang="en-MY" i="0">
                                <a:latin typeface="Cambria Math" panose="02040503050406030204" pitchFamily="18" charset="0"/>
                              </a:rPr>
                              <m:t>2</m:t>
                            </m:r>
                          </m:sup>
                        </m:sSup>
                        <m:r>
                          <a:rPr lang="en-MY" i="0">
                            <a:latin typeface="Cambria Math" panose="02040503050406030204" pitchFamily="18" charset="0"/>
                          </a:rPr>
                          <m:t>+(0.73−0.801</m:t>
                        </m:r>
                        <m:sSup>
                          <m:sSupPr>
                            <m:ctrlPr>
                              <a:rPr lang="en-MY" i="1">
                                <a:latin typeface="Cambria Math" panose="02040503050406030204" pitchFamily="18" charset="0"/>
                              </a:rPr>
                            </m:ctrlPr>
                          </m:sSupPr>
                          <m:e>
                            <m:d>
                              <m:dPr>
                                <m:begChr m:val=")"/>
                                <m:endChr m:val=""/>
                                <m:ctrlPr>
                                  <a:rPr lang="en-MY" i="1">
                                    <a:latin typeface="Cambria Math" panose="02040503050406030204" pitchFamily="18" charset="0"/>
                                  </a:rPr>
                                </m:ctrlPr>
                              </m:dPr>
                              <m:e/>
                            </m:d>
                          </m:e>
                          <m:sup>
                            <m:r>
                              <a:rPr lang="en-MY" i="0">
                                <a:latin typeface="Cambria Math" panose="02040503050406030204" pitchFamily="18" charset="0"/>
                              </a:rPr>
                              <m:t>2</m:t>
                            </m:r>
                          </m:sup>
                        </m:sSup>
                      </m:e>
                    </m:d>
                  </m:oMath>
                </a14:m>
                <a:r>
                  <a:rPr lang="en-MY" dirty="0"/>
                  <a:t>^0.5</a:t>
                </a:r>
              </a:p>
            </p:txBody>
          </p:sp>
        </mc:Choice>
        <mc:Fallback xmlns="">
          <p:sp>
            <p:nvSpPr>
              <p:cNvPr id="9" name="Rectangle 8">
                <a:extLst>
                  <a:ext uri="{FF2B5EF4-FFF2-40B4-BE49-F238E27FC236}">
                    <a16:creationId xmlns:a16="http://schemas.microsoft.com/office/drawing/2014/main" id="{9E2FB214-2F8B-4467-8317-31F507025056}"/>
                  </a:ext>
                </a:extLst>
              </p:cNvPr>
              <p:cNvSpPr>
                <a:spLocks noRot="1" noChangeAspect="1" noMove="1" noResize="1" noEditPoints="1" noAdjustHandles="1" noChangeArrowheads="1" noChangeShapeType="1" noTextEdit="1"/>
              </p:cNvSpPr>
              <p:nvPr/>
            </p:nvSpPr>
            <p:spPr>
              <a:xfrm>
                <a:off x="3669625" y="5412259"/>
                <a:ext cx="3721783" cy="1051635"/>
              </a:xfrm>
              <a:prstGeom prst="rect">
                <a:avLst/>
              </a:prstGeom>
              <a:blipFill>
                <a:blip r:embed="rId7"/>
                <a:stretch>
                  <a:fillRect l="-12766" t="-56977" b="-88953"/>
                </a:stretch>
              </a:blipFill>
            </p:spPr>
            <p:txBody>
              <a:bodyPr/>
              <a:lstStyle/>
              <a:p>
                <a:r>
                  <a:rPr lang="en-MY">
                    <a:noFill/>
                  </a:rPr>
                  <a:t> </a:t>
                </a:r>
              </a:p>
            </p:txBody>
          </p:sp>
        </mc:Fallback>
      </mc:AlternateContent>
      <p:pic>
        <p:nvPicPr>
          <p:cNvPr id="10" name="Picture 9">
            <a:extLst>
              <a:ext uri="{FF2B5EF4-FFF2-40B4-BE49-F238E27FC236}">
                <a16:creationId xmlns:a16="http://schemas.microsoft.com/office/drawing/2014/main" id="{8B04ED05-86E9-42EB-B6CD-4131A7A32F09}"/>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7719586" y="4393573"/>
            <a:ext cx="3381375" cy="2037372"/>
          </a:xfrm>
          <a:prstGeom prst="rect">
            <a:avLst/>
          </a:prstGeom>
        </p:spPr>
      </p:pic>
    </p:spTree>
    <p:extLst>
      <p:ext uri="{BB962C8B-B14F-4D97-AF65-F5344CB8AC3E}">
        <p14:creationId xmlns:p14="http://schemas.microsoft.com/office/powerpoint/2010/main" val="3454592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C25D-E505-44B3-AEAF-9958EDD2EB84}"/>
              </a:ext>
            </a:extLst>
          </p:cNvPr>
          <p:cNvSpPr>
            <a:spLocks noGrp="1"/>
          </p:cNvSpPr>
          <p:nvPr>
            <p:ph type="title"/>
          </p:nvPr>
        </p:nvSpPr>
        <p:spPr>
          <a:xfrm>
            <a:off x="838200" y="532755"/>
            <a:ext cx="10515600" cy="715277"/>
          </a:xfrm>
        </p:spPr>
        <p:txBody>
          <a:bodyPr/>
          <a:lstStyle/>
          <a:p>
            <a:r>
              <a:rPr lang="en-US" dirty="0"/>
              <a:t>TOPSIS algorithm (continue)</a:t>
            </a:r>
            <a:endParaRPr lang="en-MY" dirty="0"/>
          </a:p>
        </p:txBody>
      </p:sp>
      <p:graphicFrame>
        <p:nvGraphicFramePr>
          <p:cNvPr id="4" name="Table 4">
            <a:extLst>
              <a:ext uri="{FF2B5EF4-FFF2-40B4-BE49-F238E27FC236}">
                <a16:creationId xmlns:a16="http://schemas.microsoft.com/office/drawing/2014/main" id="{E33E7CF7-6AE1-4336-8572-9D53A2D38429}"/>
              </a:ext>
            </a:extLst>
          </p:cNvPr>
          <p:cNvGraphicFramePr>
            <a:graphicFrameLocks noGrp="1"/>
          </p:cNvGraphicFramePr>
          <p:nvPr>
            <p:ph idx="1"/>
            <p:extLst>
              <p:ext uri="{D42A27DB-BD31-4B8C-83A1-F6EECF244321}">
                <p14:modId xmlns:p14="http://schemas.microsoft.com/office/powerpoint/2010/main" val="189785914"/>
              </p:ext>
            </p:extLst>
          </p:nvPr>
        </p:nvGraphicFramePr>
        <p:xfrm>
          <a:off x="838200" y="1286754"/>
          <a:ext cx="10515600" cy="4967968"/>
        </p:xfrm>
        <a:graphic>
          <a:graphicData uri="http://schemas.openxmlformats.org/drawingml/2006/table">
            <a:tbl>
              <a:tblPr firstRow="1" bandRow="1">
                <a:tableStyleId>{5C22544A-7EE6-4342-B048-85BDC9FD1C3A}</a:tableStyleId>
              </a:tblPr>
              <a:tblGrid>
                <a:gridCol w="1546654">
                  <a:extLst>
                    <a:ext uri="{9D8B030D-6E8A-4147-A177-3AD203B41FA5}">
                      <a16:colId xmlns:a16="http://schemas.microsoft.com/office/drawing/2014/main" val="3905981374"/>
                    </a:ext>
                  </a:extLst>
                </a:gridCol>
                <a:gridCol w="1742646">
                  <a:extLst>
                    <a:ext uri="{9D8B030D-6E8A-4147-A177-3AD203B41FA5}">
                      <a16:colId xmlns:a16="http://schemas.microsoft.com/office/drawing/2014/main" val="2153383126"/>
                    </a:ext>
                  </a:extLst>
                </a:gridCol>
                <a:gridCol w="2594576">
                  <a:extLst>
                    <a:ext uri="{9D8B030D-6E8A-4147-A177-3AD203B41FA5}">
                      <a16:colId xmlns:a16="http://schemas.microsoft.com/office/drawing/2014/main" val="451258335"/>
                    </a:ext>
                  </a:extLst>
                </a:gridCol>
                <a:gridCol w="4631724">
                  <a:extLst>
                    <a:ext uri="{9D8B030D-6E8A-4147-A177-3AD203B41FA5}">
                      <a16:colId xmlns:a16="http://schemas.microsoft.com/office/drawing/2014/main" val="1131241156"/>
                    </a:ext>
                  </a:extLst>
                </a:gridCol>
              </a:tblGrid>
              <a:tr h="616187">
                <a:tc>
                  <a:txBody>
                    <a:bodyPr/>
                    <a:lstStyle/>
                    <a:p>
                      <a:r>
                        <a:rPr lang="en-US" dirty="0"/>
                        <a:t>No</a:t>
                      </a:r>
                      <a:endParaRPr lang="en-MY" dirty="0"/>
                    </a:p>
                  </a:txBody>
                  <a:tcPr/>
                </a:tc>
                <a:tc>
                  <a:txBody>
                    <a:bodyPr/>
                    <a:lstStyle/>
                    <a:p>
                      <a:r>
                        <a:rPr lang="en-US" dirty="0"/>
                        <a:t>Steps</a:t>
                      </a:r>
                      <a:endParaRPr lang="en-MY" dirty="0"/>
                    </a:p>
                  </a:txBody>
                  <a:tcPr/>
                </a:tc>
                <a:tc>
                  <a:txBody>
                    <a:bodyPr/>
                    <a:lstStyle/>
                    <a:p>
                      <a:r>
                        <a:rPr lang="en-US" dirty="0"/>
                        <a:t>Equation</a:t>
                      </a:r>
                      <a:endParaRPr lang="en-MY" dirty="0"/>
                    </a:p>
                  </a:txBody>
                  <a:tcPr/>
                </a:tc>
                <a:tc>
                  <a:txBody>
                    <a:bodyPr/>
                    <a:lstStyle/>
                    <a:p>
                      <a:endParaRPr lang="en-MY"/>
                    </a:p>
                  </a:txBody>
                  <a:tcPr/>
                </a:tc>
                <a:extLst>
                  <a:ext uri="{0D108BD9-81ED-4DB2-BD59-A6C34878D82A}">
                    <a16:rowId xmlns:a16="http://schemas.microsoft.com/office/drawing/2014/main" val="46801148"/>
                  </a:ext>
                </a:extLst>
              </a:tr>
              <a:tr h="4351781">
                <a:tc>
                  <a:txBody>
                    <a:bodyPr/>
                    <a:lstStyle/>
                    <a:p>
                      <a:r>
                        <a:rPr lang="en-US" dirty="0"/>
                        <a:t>5</a:t>
                      </a:r>
                      <a:endParaRPr lang="en-MY" dirty="0"/>
                    </a:p>
                  </a:txBody>
                  <a:tcPr/>
                </a:tc>
                <a:tc>
                  <a:txBody>
                    <a:bodyPr/>
                    <a:lstStyle/>
                    <a:p>
                      <a:r>
                        <a:rPr lang="en-US" dirty="0"/>
                        <a:t>Performance score (denoted as Pi)</a:t>
                      </a:r>
                      <a:endParaRPr lang="en-MY" dirty="0"/>
                    </a:p>
                  </a:txBody>
                  <a:tcPr/>
                </a:tc>
                <a:tc>
                  <a:txBody>
                    <a:bodyPr/>
                    <a:lstStyle/>
                    <a:p>
                      <a:endParaRPr lang="en-MY" dirty="0"/>
                    </a:p>
                  </a:txBody>
                  <a:tcPr/>
                </a:tc>
                <a:tc>
                  <a:txBody>
                    <a:bodyPr/>
                    <a:lstStyle/>
                    <a:p>
                      <a:endParaRPr lang="en-MY" dirty="0"/>
                    </a:p>
                  </a:txBody>
                  <a:tcPr/>
                </a:tc>
                <a:extLst>
                  <a:ext uri="{0D108BD9-81ED-4DB2-BD59-A6C34878D82A}">
                    <a16:rowId xmlns:a16="http://schemas.microsoft.com/office/drawing/2014/main" val="742049686"/>
                  </a:ext>
                </a:extLst>
              </a:tr>
            </a:tbl>
          </a:graphicData>
        </a:graphic>
      </p:graphicFrame>
      <p:pic>
        <p:nvPicPr>
          <p:cNvPr id="5" name="Picture 4">
            <a:extLst>
              <a:ext uri="{FF2B5EF4-FFF2-40B4-BE49-F238E27FC236}">
                <a16:creationId xmlns:a16="http://schemas.microsoft.com/office/drawing/2014/main" id="{3136ADA2-727D-46A5-ABF5-7CE826CC94A3}"/>
              </a:ext>
            </a:extLst>
          </p:cNvPr>
          <p:cNvPicPr>
            <a:picLocks noChangeAspect="1"/>
          </p:cNvPicPr>
          <p:nvPr/>
        </p:nvPicPr>
        <p:blipFill rotWithShape="1">
          <a:blip r:embed="rId2"/>
          <a:srcRect t="8515"/>
          <a:stretch/>
        </p:blipFill>
        <p:spPr>
          <a:xfrm>
            <a:off x="4444677" y="2114310"/>
            <a:ext cx="1965418" cy="752953"/>
          </a:xfrm>
          <a:prstGeom prst="rect">
            <a:avLst/>
          </a:prstGeom>
        </p:spPr>
      </p:pic>
      <p:pic>
        <p:nvPicPr>
          <p:cNvPr id="6" name="Picture 5">
            <a:extLst>
              <a:ext uri="{FF2B5EF4-FFF2-40B4-BE49-F238E27FC236}">
                <a16:creationId xmlns:a16="http://schemas.microsoft.com/office/drawing/2014/main" id="{BBF96969-EA31-472D-90E6-69B6BB2B6265}"/>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6771503" y="2533701"/>
            <a:ext cx="1116673" cy="2174223"/>
          </a:xfrm>
          <a:prstGeom prst="rect">
            <a:avLst/>
          </a:prstGeom>
        </p:spPr>
      </p:pic>
      <p:pic>
        <p:nvPicPr>
          <p:cNvPr id="7" name="Picture 6">
            <a:extLst>
              <a:ext uri="{FF2B5EF4-FFF2-40B4-BE49-F238E27FC236}">
                <a16:creationId xmlns:a16="http://schemas.microsoft.com/office/drawing/2014/main" id="{7C3AF48B-4C58-4955-843F-D290CDD23E83}"/>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7888176" y="2114310"/>
            <a:ext cx="3078816" cy="2788159"/>
          </a:xfrm>
          <a:prstGeom prst="rect">
            <a:avLst/>
          </a:prstGeom>
        </p:spPr>
      </p:pic>
      <p:sp>
        <p:nvSpPr>
          <p:cNvPr id="8" name="TextBox 7">
            <a:extLst>
              <a:ext uri="{FF2B5EF4-FFF2-40B4-BE49-F238E27FC236}">
                <a16:creationId xmlns:a16="http://schemas.microsoft.com/office/drawing/2014/main" id="{565CB4B9-409B-4CB7-8052-3F299543C4F3}"/>
              </a:ext>
            </a:extLst>
          </p:cNvPr>
          <p:cNvSpPr txBox="1"/>
          <p:nvPr/>
        </p:nvSpPr>
        <p:spPr>
          <a:xfrm>
            <a:off x="6870357" y="4902469"/>
            <a:ext cx="4310991" cy="923330"/>
          </a:xfrm>
          <a:prstGeom prst="rect">
            <a:avLst/>
          </a:prstGeom>
          <a:noFill/>
        </p:spPr>
        <p:txBody>
          <a:bodyPr wrap="square" rtlCol="0">
            <a:spAutoFit/>
          </a:bodyPr>
          <a:lstStyle/>
          <a:p>
            <a:pPr algn="just"/>
            <a:r>
              <a:rPr lang="en-US" dirty="0"/>
              <a:t>It is clear that, Contractor 4 has the highest performance score followed by Contractor 1, Contractor 3 and lastly Contractor 2 </a:t>
            </a:r>
            <a:endParaRPr lang="en-MY" dirty="0"/>
          </a:p>
        </p:txBody>
      </p:sp>
    </p:spTree>
    <p:extLst>
      <p:ext uri="{BB962C8B-B14F-4D97-AF65-F5344CB8AC3E}">
        <p14:creationId xmlns:p14="http://schemas.microsoft.com/office/powerpoint/2010/main" val="1340573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4F2F82B-1A12-429B-8908-DC0E73E4D010}"/>
              </a:ext>
            </a:extLst>
          </p:cNvPr>
          <p:cNvSpPr>
            <a:spLocks noGrp="1"/>
          </p:cNvSpPr>
          <p:nvPr>
            <p:ph type="title"/>
          </p:nvPr>
        </p:nvSpPr>
        <p:spPr>
          <a:xfrm>
            <a:off x="838200" y="365125"/>
            <a:ext cx="10515600" cy="573989"/>
          </a:xfrm>
        </p:spPr>
        <p:txBody>
          <a:bodyPr>
            <a:normAutofit/>
          </a:bodyPr>
          <a:lstStyle/>
          <a:p>
            <a:r>
              <a:rPr lang="en-US" sz="3200" dirty="0"/>
              <a:t>Contractor selection using FAHP&amp;T Testing and Evaluation </a:t>
            </a:r>
            <a:endParaRPr lang="en-MY" sz="3200" dirty="0"/>
          </a:p>
        </p:txBody>
      </p:sp>
      <p:pic>
        <p:nvPicPr>
          <p:cNvPr id="9" name="Content Placeholder 3">
            <a:extLst>
              <a:ext uri="{FF2B5EF4-FFF2-40B4-BE49-F238E27FC236}">
                <a16:creationId xmlns:a16="http://schemas.microsoft.com/office/drawing/2014/main" id="{334A849A-552C-4CD2-A73E-9D69BB2988E1}"/>
              </a:ext>
            </a:extLst>
          </p:cNvPr>
          <p:cNvPicPr>
            <a:picLocks noGrp="1" noChangeAspect="1"/>
          </p:cNvPicPr>
          <p:nvPr>
            <p:ph idx="1"/>
          </p:nvPr>
        </p:nvPicPr>
        <p:blipFill>
          <a:blip r:embed="rId2"/>
          <a:stretch>
            <a:fillRect/>
          </a:stretch>
        </p:blipFill>
        <p:spPr>
          <a:xfrm>
            <a:off x="8222690" y="1207874"/>
            <a:ext cx="3786504" cy="4442253"/>
          </a:xfrm>
          <a:prstGeom prst="rect">
            <a:avLst/>
          </a:prstGeom>
        </p:spPr>
      </p:pic>
      <p:pic>
        <p:nvPicPr>
          <p:cNvPr id="7" name="Picture 6">
            <a:extLst>
              <a:ext uri="{FF2B5EF4-FFF2-40B4-BE49-F238E27FC236}">
                <a16:creationId xmlns:a16="http://schemas.microsoft.com/office/drawing/2014/main" id="{C8433F96-9D0D-4AFE-891C-A51A14523555}"/>
              </a:ext>
            </a:extLst>
          </p:cNvPr>
          <p:cNvPicPr>
            <a:picLocks noChangeAspect="1"/>
          </p:cNvPicPr>
          <p:nvPr/>
        </p:nvPicPr>
        <p:blipFill>
          <a:blip r:embed="rId3"/>
          <a:stretch>
            <a:fillRect/>
          </a:stretch>
        </p:blipFill>
        <p:spPr>
          <a:xfrm>
            <a:off x="182806" y="1207874"/>
            <a:ext cx="3786506" cy="4442252"/>
          </a:xfrm>
          <a:prstGeom prst="rect">
            <a:avLst/>
          </a:prstGeom>
        </p:spPr>
      </p:pic>
      <p:pic>
        <p:nvPicPr>
          <p:cNvPr id="8" name="Picture 7">
            <a:extLst>
              <a:ext uri="{FF2B5EF4-FFF2-40B4-BE49-F238E27FC236}">
                <a16:creationId xmlns:a16="http://schemas.microsoft.com/office/drawing/2014/main" id="{B1955FEE-B324-4400-A1A3-444BA9F52CA3}"/>
              </a:ext>
            </a:extLst>
          </p:cNvPr>
          <p:cNvPicPr>
            <a:picLocks noChangeAspect="1"/>
          </p:cNvPicPr>
          <p:nvPr/>
        </p:nvPicPr>
        <p:blipFill>
          <a:blip r:embed="rId4"/>
          <a:stretch>
            <a:fillRect/>
          </a:stretch>
        </p:blipFill>
        <p:spPr>
          <a:xfrm>
            <a:off x="4295304" y="1207874"/>
            <a:ext cx="3786506" cy="4442253"/>
          </a:xfrm>
          <a:prstGeom prst="rect">
            <a:avLst/>
          </a:prstGeom>
        </p:spPr>
      </p:pic>
    </p:spTree>
    <p:extLst>
      <p:ext uri="{BB962C8B-B14F-4D97-AF65-F5344CB8AC3E}">
        <p14:creationId xmlns:p14="http://schemas.microsoft.com/office/powerpoint/2010/main" val="12376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60FA-EADC-4914-87B0-11C01BACEB84}"/>
              </a:ext>
            </a:extLst>
          </p:cNvPr>
          <p:cNvSpPr>
            <a:spLocks noGrp="1"/>
          </p:cNvSpPr>
          <p:nvPr>
            <p:ph type="title"/>
          </p:nvPr>
        </p:nvSpPr>
        <p:spPr>
          <a:xfrm>
            <a:off x="838200" y="455827"/>
            <a:ext cx="10515600" cy="450420"/>
          </a:xfrm>
        </p:spPr>
        <p:txBody>
          <a:bodyPr>
            <a:normAutofit fontScale="90000"/>
          </a:bodyPr>
          <a:lstStyle/>
          <a:p>
            <a:r>
              <a:rPr lang="en-US" dirty="0"/>
              <a:t>Continue</a:t>
            </a:r>
            <a:endParaRPr lang="en-MY" dirty="0"/>
          </a:p>
        </p:txBody>
      </p:sp>
      <p:graphicFrame>
        <p:nvGraphicFramePr>
          <p:cNvPr id="5" name="Table 5">
            <a:extLst>
              <a:ext uri="{FF2B5EF4-FFF2-40B4-BE49-F238E27FC236}">
                <a16:creationId xmlns:a16="http://schemas.microsoft.com/office/drawing/2014/main" id="{57A41782-907E-45A2-A84A-8BDE44336DDB}"/>
              </a:ext>
            </a:extLst>
          </p:cNvPr>
          <p:cNvGraphicFramePr>
            <a:graphicFrameLocks noGrp="1"/>
          </p:cNvGraphicFramePr>
          <p:nvPr>
            <p:extLst>
              <p:ext uri="{D42A27DB-BD31-4B8C-83A1-F6EECF244321}">
                <p14:modId xmlns:p14="http://schemas.microsoft.com/office/powerpoint/2010/main" val="2200296734"/>
              </p:ext>
            </p:extLst>
          </p:nvPr>
        </p:nvGraphicFramePr>
        <p:xfrm>
          <a:off x="589692" y="906247"/>
          <a:ext cx="11012616" cy="5301788"/>
        </p:xfrm>
        <a:graphic>
          <a:graphicData uri="http://schemas.openxmlformats.org/drawingml/2006/table">
            <a:tbl>
              <a:tblPr firstRow="1" bandRow="1">
                <a:tableStyleId>{5C22544A-7EE6-4342-B048-85BDC9FD1C3A}</a:tableStyleId>
              </a:tblPr>
              <a:tblGrid>
                <a:gridCol w="3280300">
                  <a:extLst>
                    <a:ext uri="{9D8B030D-6E8A-4147-A177-3AD203B41FA5}">
                      <a16:colId xmlns:a16="http://schemas.microsoft.com/office/drawing/2014/main" val="2214179959"/>
                    </a:ext>
                  </a:extLst>
                </a:gridCol>
                <a:gridCol w="7732316">
                  <a:extLst>
                    <a:ext uri="{9D8B030D-6E8A-4147-A177-3AD203B41FA5}">
                      <a16:colId xmlns:a16="http://schemas.microsoft.com/office/drawing/2014/main" val="2913143559"/>
                    </a:ext>
                  </a:extLst>
                </a:gridCol>
              </a:tblGrid>
              <a:tr h="638348">
                <a:tc>
                  <a:txBody>
                    <a:bodyPr/>
                    <a:lstStyle/>
                    <a:p>
                      <a:r>
                        <a:rPr lang="en-US" dirty="0"/>
                        <a:t>User</a:t>
                      </a:r>
                      <a:endParaRPr lang="en-MY" dirty="0"/>
                    </a:p>
                  </a:txBody>
                  <a:tcPr/>
                </a:tc>
                <a:tc>
                  <a:txBody>
                    <a:bodyPr/>
                    <a:lstStyle/>
                    <a:p>
                      <a:r>
                        <a:rPr lang="en-US" dirty="0"/>
                        <a:t>Comments</a:t>
                      </a:r>
                      <a:endParaRPr lang="en-MY" dirty="0"/>
                    </a:p>
                  </a:txBody>
                  <a:tcPr/>
                </a:tc>
                <a:extLst>
                  <a:ext uri="{0D108BD9-81ED-4DB2-BD59-A6C34878D82A}">
                    <a16:rowId xmlns:a16="http://schemas.microsoft.com/office/drawing/2014/main" val="1171978834"/>
                  </a:ext>
                </a:extLst>
              </a:tr>
              <a:tr h="1204870">
                <a:tc>
                  <a:txBody>
                    <a:bodyPr/>
                    <a:lstStyle/>
                    <a:p>
                      <a:r>
                        <a:rPr lang="en-US" dirty="0"/>
                        <a:t>Expert 1</a:t>
                      </a:r>
                      <a:endParaRPr lang="en-MY" dirty="0"/>
                    </a:p>
                  </a:txBody>
                  <a:tcPr/>
                </a:tc>
                <a:tc>
                  <a:txBody>
                    <a:bodyPr/>
                    <a:lstStyle/>
                    <a:p>
                      <a:r>
                        <a:rPr lang="en-GB" sz="1800" i="1" kern="1200" dirty="0">
                          <a:solidFill>
                            <a:schemeClr val="dk1"/>
                          </a:solidFill>
                          <a:effectLst/>
                          <a:latin typeface="+mn-lt"/>
                          <a:ea typeface="+mn-ea"/>
                          <a:cs typeface="+mn-cs"/>
                        </a:rPr>
                        <a:t>“The system overall very </a:t>
                      </a:r>
                      <a:r>
                        <a:rPr lang="en-GB" sz="1800" i="1" kern="1200" dirty="0">
                          <a:solidFill>
                            <a:schemeClr val="dk1"/>
                          </a:solidFill>
                          <a:effectLst/>
                          <a:highlight>
                            <a:srgbClr val="FFFF00"/>
                          </a:highlight>
                          <a:latin typeface="+mn-lt"/>
                          <a:ea typeface="+mn-ea"/>
                          <a:cs typeface="+mn-cs"/>
                        </a:rPr>
                        <a:t>well-functioning and easy to use</a:t>
                      </a:r>
                      <a:r>
                        <a:rPr lang="en-GB" sz="1800" i="1" kern="1200" dirty="0">
                          <a:solidFill>
                            <a:schemeClr val="dk1"/>
                          </a:solidFill>
                          <a:effectLst/>
                          <a:latin typeface="+mn-lt"/>
                          <a:ea typeface="+mn-ea"/>
                          <a:cs typeface="+mn-cs"/>
                        </a:rPr>
                        <a:t>. But if you could </a:t>
                      </a:r>
                      <a:r>
                        <a:rPr lang="en-GB" sz="1800" i="1" kern="1200" dirty="0">
                          <a:solidFill>
                            <a:schemeClr val="dk1"/>
                          </a:solidFill>
                          <a:effectLst/>
                          <a:highlight>
                            <a:srgbClr val="FFFF00"/>
                          </a:highlight>
                          <a:latin typeface="+mn-lt"/>
                          <a:ea typeface="+mn-ea"/>
                          <a:cs typeface="+mn-cs"/>
                        </a:rPr>
                        <a:t>add something at the last page of TOPSIS</a:t>
                      </a:r>
                      <a:r>
                        <a:rPr lang="en-GB" sz="1800" i="1" kern="1200" dirty="0">
                          <a:solidFill>
                            <a:schemeClr val="dk1"/>
                          </a:solidFill>
                          <a:effectLst/>
                          <a:latin typeface="+mn-lt"/>
                          <a:ea typeface="+mn-ea"/>
                          <a:cs typeface="+mn-cs"/>
                        </a:rPr>
                        <a:t>. For example, rank them in numbers if the performance score is higher and put them as number 1 and so on or put star symbol if possible since it is easy for us to see which performance score is highest and we can choose that contractor</a:t>
                      </a:r>
                      <a:endParaRPr lang="en-MY" dirty="0"/>
                    </a:p>
                  </a:txBody>
                  <a:tcPr/>
                </a:tc>
                <a:extLst>
                  <a:ext uri="{0D108BD9-81ED-4DB2-BD59-A6C34878D82A}">
                    <a16:rowId xmlns:a16="http://schemas.microsoft.com/office/drawing/2014/main" val="558524653"/>
                  </a:ext>
                </a:extLst>
              </a:tr>
              <a:tr h="1204870">
                <a:tc>
                  <a:txBody>
                    <a:bodyPr/>
                    <a:lstStyle/>
                    <a:p>
                      <a:r>
                        <a:rPr lang="en-US" dirty="0"/>
                        <a:t>Expert 2</a:t>
                      </a:r>
                      <a:endParaRPr lang="en-MY" dirty="0"/>
                    </a:p>
                  </a:txBody>
                  <a:tcPr/>
                </a:tc>
                <a:tc>
                  <a:txBody>
                    <a:bodyPr/>
                    <a:lstStyle/>
                    <a:p>
                      <a:r>
                        <a:rPr lang="en-GB" sz="1800" i="1" kern="1200" dirty="0">
                          <a:solidFill>
                            <a:schemeClr val="dk1"/>
                          </a:solidFill>
                          <a:effectLst/>
                          <a:latin typeface="+mn-lt"/>
                          <a:ea typeface="+mn-ea"/>
                          <a:cs typeface="+mn-cs"/>
                        </a:rPr>
                        <a:t>“This system is </a:t>
                      </a:r>
                      <a:r>
                        <a:rPr lang="en-GB" sz="1800" i="1" kern="1200" dirty="0">
                          <a:solidFill>
                            <a:schemeClr val="dk1"/>
                          </a:solidFill>
                          <a:effectLst/>
                          <a:highlight>
                            <a:srgbClr val="FFFF00"/>
                          </a:highlight>
                          <a:latin typeface="+mn-lt"/>
                          <a:ea typeface="+mn-ea"/>
                          <a:cs typeface="+mn-cs"/>
                        </a:rPr>
                        <a:t>good</a:t>
                      </a:r>
                      <a:r>
                        <a:rPr lang="en-GB" sz="1800" i="1" kern="1200" dirty="0">
                          <a:solidFill>
                            <a:schemeClr val="dk1"/>
                          </a:solidFill>
                          <a:effectLst/>
                          <a:latin typeface="+mn-lt"/>
                          <a:ea typeface="+mn-ea"/>
                          <a:cs typeface="+mn-cs"/>
                        </a:rPr>
                        <a:t>. I think at some point this </a:t>
                      </a:r>
                      <a:r>
                        <a:rPr lang="en-GB" sz="1800" i="1" kern="1200" dirty="0">
                          <a:solidFill>
                            <a:schemeClr val="dk1"/>
                          </a:solidFill>
                          <a:effectLst/>
                          <a:highlight>
                            <a:srgbClr val="FFFF00"/>
                          </a:highlight>
                          <a:latin typeface="+mn-lt"/>
                          <a:ea typeface="+mn-ea"/>
                          <a:cs typeface="+mn-cs"/>
                        </a:rPr>
                        <a:t>system is too details and not suitable for those who is not in the field of understanding your algorithms</a:t>
                      </a:r>
                      <a:r>
                        <a:rPr lang="en-GB" sz="1800" i="1" kern="1200" dirty="0">
                          <a:solidFill>
                            <a:schemeClr val="dk1"/>
                          </a:solidFill>
                          <a:effectLst/>
                          <a:latin typeface="+mn-lt"/>
                          <a:ea typeface="+mn-ea"/>
                          <a:cs typeface="+mn-cs"/>
                        </a:rPr>
                        <a:t>. Maybe it is good for administration to see if the calculation is right or wrong but for public this is too much information. In fact, you can remove some of the features in this system. Overall, everything is good. Well done!</a:t>
                      </a:r>
                      <a:r>
                        <a:rPr lang="en-GB" sz="1800" kern="1200" dirty="0">
                          <a:solidFill>
                            <a:schemeClr val="dk1"/>
                          </a:solidFill>
                          <a:effectLst/>
                          <a:latin typeface="+mn-lt"/>
                          <a:ea typeface="+mn-ea"/>
                          <a:cs typeface="+mn-cs"/>
                        </a:rPr>
                        <a:t>”</a:t>
                      </a:r>
                      <a:endParaRPr lang="en-MY" dirty="0"/>
                    </a:p>
                  </a:txBody>
                  <a:tcPr/>
                </a:tc>
                <a:extLst>
                  <a:ext uri="{0D108BD9-81ED-4DB2-BD59-A6C34878D82A}">
                    <a16:rowId xmlns:a16="http://schemas.microsoft.com/office/drawing/2014/main" val="2804596701"/>
                  </a:ext>
                </a:extLst>
              </a:tr>
              <a:tr h="1204870">
                <a:tc>
                  <a:txBody>
                    <a:bodyPr/>
                    <a:lstStyle/>
                    <a:p>
                      <a:r>
                        <a:rPr lang="en-US" dirty="0"/>
                        <a:t>User</a:t>
                      </a:r>
                      <a:endParaRPr lang="en-MY" dirty="0"/>
                    </a:p>
                  </a:txBody>
                  <a:tcPr/>
                </a:tc>
                <a:tc>
                  <a:txBody>
                    <a:bodyPr/>
                    <a:lstStyle/>
                    <a:p>
                      <a:r>
                        <a:rPr lang="en-GB" sz="1800" i="1" kern="1200" dirty="0">
                          <a:solidFill>
                            <a:schemeClr val="dk1"/>
                          </a:solidFill>
                          <a:effectLst/>
                          <a:latin typeface="+mn-lt"/>
                          <a:ea typeface="+mn-ea"/>
                          <a:cs typeface="+mn-cs"/>
                        </a:rPr>
                        <a:t>“Some of the features in this system </a:t>
                      </a:r>
                      <a:r>
                        <a:rPr lang="en-GB" sz="1800" i="1" kern="1200" dirty="0">
                          <a:solidFill>
                            <a:schemeClr val="dk1"/>
                          </a:solidFill>
                          <a:effectLst/>
                          <a:highlight>
                            <a:srgbClr val="FFFF00"/>
                          </a:highlight>
                          <a:latin typeface="+mn-lt"/>
                          <a:ea typeface="+mn-ea"/>
                          <a:cs typeface="+mn-cs"/>
                        </a:rPr>
                        <a:t>is quite confusing especially in the Score Criteria’s page and different background colour </a:t>
                      </a:r>
                      <a:r>
                        <a:rPr lang="en-GB" sz="1800" i="1" kern="1200" dirty="0">
                          <a:solidFill>
                            <a:schemeClr val="dk1"/>
                          </a:solidFill>
                          <a:effectLst/>
                          <a:latin typeface="+mn-lt"/>
                          <a:ea typeface="+mn-ea"/>
                          <a:cs typeface="+mn-cs"/>
                        </a:rPr>
                        <a:t>in that page which inconsistency background colour. I also found that the various functions in this </a:t>
                      </a:r>
                      <a:r>
                        <a:rPr lang="en-GB" sz="1800" i="1" kern="1200" dirty="0">
                          <a:solidFill>
                            <a:schemeClr val="dk1"/>
                          </a:solidFill>
                          <a:effectLst/>
                          <a:highlight>
                            <a:srgbClr val="FFFF00"/>
                          </a:highlight>
                          <a:latin typeface="+mn-lt"/>
                          <a:ea typeface="+mn-ea"/>
                          <a:cs typeface="+mn-cs"/>
                        </a:rPr>
                        <a:t>system is well integrated</a:t>
                      </a:r>
                      <a:r>
                        <a:rPr lang="en-GB" sz="1800" i="1" kern="1200" dirty="0">
                          <a:solidFill>
                            <a:schemeClr val="dk1"/>
                          </a:solidFill>
                          <a:effectLst/>
                          <a:latin typeface="+mn-lt"/>
                          <a:ea typeface="+mn-ea"/>
                          <a:cs typeface="+mn-cs"/>
                        </a:rPr>
                        <a:t>. Overall, the system is easy to navigate and simple. However, for the calculation I don’t understand but for me this system is well understanding for people like me to choose which contractor is the best. Great job</a:t>
                      </a:r>
                      <a:r>
                        <a:rPr lang="en-GB" sz="1800" kern="1200" dirty="0">
                          <a:solidFill>
                            <a:schemeClr val="dk1"/>
                          </a:solidFill>
                          <a:effectLst/>
                          <a:latin typeface="+mn-lt"/>
                          <a:ea typeface="+mn-ea"/>
                          <a:cs typeface="+mn-cs"/>
                        </a:rPr>
                        <a:t>.”</a:t>
                      </a:r>
                      <a:endParaRPr lang="en-MY" dirty="0"/>
                    </a:p>
                  </a:txBody>
                  <a:tcPr/>
                </a:tc>
                <a:extLst>
                  <a:ext uri="{0D108BD9-81ED-4DB2-BD59-A6C34878D82A}">
                    <a16:rowId xmlns:a16="http://schemas.microsoft.com/office/drawing/2014/main" val="3907783297"/>
                  </a:ext>
                </a:extLst>
              </a:tr>
            </a:tbl>
          </a:graphicData>
        </a:graphic>
      </p:graphicFrame>
    </p:spTree>
    <p:extLst>
      <p:ext uri="{BB962C8B-B14F-4D97-AF65-F5344CB8AC3E}">
        <p14:creationId xmlns:p14="http://schemas.microsoft.com/office/powerpoint/2010/main" val="3530264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F6C8BF9-6367-4F97-9DDB-64C8D555D762}"/>
              </a:ext>
            </a:extLst>
          </p:cNvPr>
          <p:cNvSpPr>
            <a:spLocks noGrp="1"/>
          </p:cNvSpPr>
          <p:nvPr>
            <p:ph type="title"/>
          </p:nvPr>
        </p:nvSpPr>
        <p:spPr/>
        <p:txBody>
          <a:bodyPr/>
          <a:lstStyle/>
          <a:p>
            <a:r>
              <a:rPr lang="en-US" dirty="0"/>
              <a:t>Contractor Selection Demonstration</a:t>
            </a:r>
            <a:endParaRPr lang="en-MY" dirty="0"/>
          </a:p>
        </p:txBody>
      </p:sp>
      <p:sp>
        <p:nvSpPr>
          <p:cNvPr id="8" name="Content Placeholder 7">
            <a:extLst>
              <a:ext uri="{FF2B5EF4-FFF2-40B4-BE49-F238E27FC236}">
                <a16:creationId xmlns:a16="http://schemas.microsoft.com/office/drawing/2014/main" id="{1B718F9A-BF61-4A67-BCC6-BD9BC7131877}"/>
              </a:ext>
            </a:extLst>
          </p:cNvPr>
          <p:cNvSpPr>
            <a:spLocks noGrp="1"/>
          </p:cNvSpPr>
          <p:nvPr>
            <p:ph idx="1"/>
          </p:nvPr>
        </p:nvSpPr>
        <p:spPr/>
        <p:txBody>
          <a:bodyPr/>
          <a:lstStyle/>
          <a:p>
            <a:endParaRPr lang="en-MY"/>
          </a:p>
        </p:txBody>
      </p:sp>
    </p:spTree>
    <p:extLst>
      <p:ext uri="{BB962C8B-B14F-4D97-AF65-F5344CB8AC3E}">
        <p14:creationId xmlns:p14="http://schemas.microsoft.com/office/powerpoint/2010/main" val="2827955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82EFE6-3B7C-4FCA-BA9A-541CE8DF0A52}"/>
              </a:ext>
            </a:extLst>
          </p:cNvPr>
          <p:cNvSpPr>
            <a:spLocks noGrp="1"/>
          </p:cNvSpPr>
          <p:nvPr>
            <p:ph type="title"/>
          </p:nvPr>
        </p:nvSpPr>
        <p:spPr>
          <a:xfrm>
            <a:off x="838200" y="135390"/>
            <a:ext cx="10515600" cy="635772"/>
          </a:xfrm>
        </p:spPr>
        <p:txBody>
          <a:bodyPr>
            <a:normAutofit fontScale="90000"/>
          </a:bodyPr>
          <a:lstStyle/>
          <a:p>
            <a:r>
              <a:rPr lang="en-US" dirty="0"/>
              <a:t>Conclusion </a:t>
            </a:r>
            <a:endParaRPr lang="en-MY" dirty="0"/>
          </a:p>
        </p:txBody>
      </p:sp>
      <p:sp>
        <p:nvSpPr>
          <p:cNvPr id="11" name="TextBox 10">
            <a:extLst>
              <a:ext uri="{FF2B5EF4-FFF2-40B4-BE49-F238E27FC236}">
                <a16:creationId xmlns:a16="http://schemas.microsoft.com/office/drawing/2014/main" id="{2B00FD0D-FF1C-4678-B6BD-35E417C779C8}"/>
              </a:ext>
            </a:extLst>
          </p:cNvPr>
          <p:cNvSpPr txBox="1"/>
          <p:nvPr/>
        </p:nvSpPr>
        <p:spPr>
          <a:xfrm>
            <a:off x="416012" y="2850611"/>
            <a:ext cx="3884140" cy="374564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GB" sz="1600" dirty="0">
                <a:ea typeface="Calibri" panose="020F0502020204030204" pitchFamily="34" charset="0"/>
              </a:rPr>
              <a:t>E</a:t>
            </a:r>
            <a:r>
              <a:rPr lang="en-GB" sz="1600" dirty="0">
                <a:effectLst/>
                <a:ea typeface="Calibri" panose="020F0502020204030204" pitchFamily="34" charset="0"/>
              </a:rPr>
              <a:t>ase the company with provided criteria and contractors.</a:t>
            </a:r>
          </a:p>
          <a:p>
            <a:pPr marL="285750" indent="-285750" algn="just">
              <a:lnSpc>
                <a:spcPct val="150000"/>
              </a:lnSpc>
              <a:buFont typeface="Arial" panose="020B0604020202020204" pitchFamily="34" charset="0"/>
              <a:buChar char="•"/>
            </a:pPr>
            <a:r>
              <a:rPr lang="en-GB" sz="1600" dirty="0">
                <a:ea typeface="Calibri" panose="020F0502020204030204" pitchFamily="34" charset="0"/>
              </a:rPr>
              <a:t>R</a:t>
            </a:r>
            <a:r>
              <a:rPr lang="en-GB" sz="1600" dirty="0">
                <a:effectLst/>
                <a:ea typeface="Calibri" panose="020F0502020204030204" pitchFamily="34" charset="0"/>
              </a:rPr>
              <a:t>educes the future work problems like delay of project or bias when choosing the contractor</a:t>
            </a:r>
          </a:p>
          <a:p>
            <a:pPr marL="285750" indent="-285750" algn="just">
              <a:lnSpc>
                <a:spcPct val="150000"/>
              </a:lnSpc>
              <a:buFont typeface="Arial" panose="020B0604020202020204" pitchFamily="34" charset="0"/>
              <a:buChar char="•"/>
            </a:pPr>
            <a:r>
              <a:rPr lang="en-GB" sz="1600" dirty="0">
                <a:effectLst/>
                <a:ea typeface="Calibri" panose="020F0502020204030204" pitchFamily="34" charset="0"/>
              </a:rPr>
              <a:t>Fuzzy AHP: rank the criteria weight so that every criterion that has been compared have its equal amount.</a:t>
            </a:r>
          </a:p>
          <a:p>
            <a:pPr marL="285750" indent="-285750" algn="just">
              <a:lnSpc>
                <a:spcPct val="150000"/>
              </a:lnSpc>
              <a:buFont typeface="Arial" panose="020B0604020202020204" pitchFamily="34" charset="0"/>
              <a:buChar char="•"/>
            </a:pPr>
            <a:r>
              <a:rPr lang="en-GB" sz="1600" dirty="0"/>
              <a:t>TOPSIS: </a:t>
            </a:r>
            <a:r>
              <a:rPr lang="en-GB" sz="1600" dirty="0">
                <a:effectLst/>
                <a:ea typeface="Calibri" panose="020F0502020204030204" pitchFamily="34" charset="0"/>
              </a:rPr>
              <a:t>contractor is being ranked based on their performance score</a:t>
            </a:r>
            <a:r>
              <a:rPr lang="en-GB" sz="1600" dirty="0">
                <a:effectLst/>
                <a:latin typeface="Times New Roman" panose="02020603050405020304" pitchFamily="18" charset="0"/>
                <a:ea typeface="Calibri" panose="020F0502020204030204" pitchFamily="34" charset="0"/>
              </a:rPr>
              <a:t>.</a:t>
            </a:r>
            <a:endParaRPr lang="en-MY" sz="1200" dirty="0"/>
          </a:p>
        </p:txBody>
      </p:sp>
      <p:sp>
        <p:nvSpPr>
          <p:cNvPr id="12" name="TextBox 11">
            <a:extLst>
              <a:ext uri="{FF2B5EF4-FFF2-40B4-BE49-F238E27FC236}">
                <a16:creationId xmlns:a16="http://schemas.microsoft.com/office/drawing/2014/main" id="{5855FADE-E197-4F19-8C6B-BF446BDB9A5E}"/>
              </a:ext>
            </a:extLst>
          </p:cNvPr>
          <p:cNvSpPr txBox="1"/>
          <p:nvPr/>
        </p:nvSpPr>
        <p:spPr>
          <a:xfrm>
            <a:off x="5134232" y="3046603"/>
            <a:ext cx="2837935" cy="3377463"/>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1600" dirty="0"/>
              <a:t>The system can rank only 4 contractors with 4 criteria </a:t>
            </a:r>
          </a:p>
          <a:p>
            <a:pPr marL="285750" indent="-285750" algn="just">
              <a:lnSpc>
                <a:spcPct val="150000"/>
              </a:lnSpc>
              <a:buFont typeface="Arial" panose="020B0604020202020204" pitchFamily="34" charset="0"/>
              <a:buChar char="•"/>
            </a:pPr>
            <a:r>
              <a:rPr lang="en-US" sz="1600" dirty="0"/>
              <a:t> The criteria and contractors cannot be set by user’s preference. Example: if the user wants to set only 3 contractors with given criteria or vice versa.</a:t>
            </a:r>
          </a:p>
        </p:txBody>
      </p:sp>
      <p:sp>
        <p:nvSpPr>
          <p:cNvPr id="15" name="TextBox 14">
            <a:extLst>
              <a:ext uri="{FF2B5EF4-FFF2-40B4-BE49-F238E27FC236}">
                <a16:creationId xmlns:a16="http://schemas.microsoft.com/office/drawing/2014/main" id="{8C546A8B-C413-4F07-8551-98D4A1DA6096}"/>
              </a:ext>
            </a:extLst>
          </p:cNvPr>
          <p:cNvSpPr txBox="1"/>
          <p:nvPr/>
        </p:nvSpPr>
        <p:spPr>
          <a:xfrm>
            <a:off x="8937024" y="3028730"/>
            <a:ext cx="2627870" cy="2269467"/>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GB" sz="1600" dirty="0">
                <a:ea typeface="Calibri" panose="020F0502020204030204" pitchFamily="34" charset="0"/>
              </a:rPr>
              <a:t>C</a:t>
            </a:r>
            <a:r>
              <a:rPr lang="en-GB" sz="1600" dirty="0">
                <a:effectLst/>
                <a:ea typeface="Calibri" panose="020F0502020204030204" pitchFamily="34" charset="0"/>
              </a:rPr>
              <a:t>ontractor selection is by using other algorithms (any MCDM technique)</a:t>
            </a:r>
          </a:p>
          <a:p>
            <a:pPr marL="285750" indent="-285750" algn="just">
              <a:lnSpc>
                <a:spcPct val="150000"/>
              </a:lnSpc>
              <a:buFont typeface="Arial" panose="020B0604020202020204" pitchFamily="34" charset="0"/>
              <a:buChar char="•"/>
            </a:pPr>
            <a:r>
              <a:rPr lang="en-GB" sz="1600" dirty="0">
                <a:effectLst/>
                <a:ea typeface="Calibri" panose="020F0502020204030204" pitchFamily="34" charset="0"/>
              </a:rPr>
              <a:t>set both of the criteria and contractors based on the user preferences.</a:t>
            </a:r>
            <a:endParaRPr lang="en-MY" sz="1600" dirty="0"/>
          </a:p>
        </p:txBody>
      </p:sp>
      <p:pic>
        <p:nvPicPr>
          <p:cNvPr id="17" name="Graphic 16" descr="Checklist">
            <a:extLst>
              <a:ext uri="{FF2B5EF4-FFF2-40B4-BE49-F238E27FC236}">
                <a16:creationId xmlns:a16="http://schemas.microsoft.com/office/drawing/2014/main" id="{6D6E08B9-6976-438B-ACFF-9C152B540E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19649" y="1124903"/>
            <a:ext cx="914400" cy="914400"/>
          </a:xfrm>
          <a:prstGeom prst="rect">
            <a:avLst/>
          </a:prstGeom>
        </p:spPr>
      </p:pic>
      <p:sp>
        <p:nvSpPr>
          <p:cNvPr id="18" name="TextBox 17">
            <a:extLst>
              <a:ext uri="{FF2B5EF4-FFF2-40B4-BE49-F238E27FC236}">
                <a16:creationId xmlns:a16="http://schemas.microsoft.com/office/drawing/2014/main" id="{3B4B49C1-2918-4DD9-9153-78EBD54E2EF3}"/>
              </a:ext>
            </a:extLst>
          </p:cNvPr>
          <p:cNvSpPr txBox="1"/>
          <p:nvPr/>
        </p:nvSpPr>
        <p:spPr>
          <a:xfrm>
            <a:off x="1346886" y="2409568"/>
            <a:ext cx="1915298" cy="369332"/>
          </a:xfrm>
          <a:prstGeom prst="rect">
            <a:avLst/>
          </a:prstGeom>
          <a:noFill/>
        </p:spPr>
        <p:txBody>
          <a:bodyPr wrap="square" rtlCol="0">
            <a:spAutoFit/>
          </a:bodyPr>
          <a:lstStyle/>
          <a:p>
            <a:pPr algn="ctr"/>
            <a:r>
              <a:rPr lang="en-US" dirty="0"/>
              <a:t>Conclusion</a:t>
            </a:r>
            <a:endParaRPr lang="en-MY" dirty="0"/>
          </a:p>
        </p:txBody>
      </p:sp>
      <p:pic>
        <p:nvPicPr>
          <p:cNvPr id="20" name="Graphic 19" descr="Neutral face with no fill">
            <a:extLst>
              <a:ext uri="{FF2B5EF4-FFF2-40B4-BE49-F238E27FC236}">
                <a16:creationId xmlns:a16="http://schemas.microsoft.com/office/drawing/2014/main" id="{567B1773-745A-49E1-8F4F-D70202314B9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1124903"/>
            <a:ext cx="914400" cy="914400"/>
          </a:xfrm>
          <a:prstGeom prst="rect">
            <a:avLst/>
          </a:prstGeom>
        </p:spPr>
      </p:pic>
      <p:sp>
        <p:nvSpPr>
          <p:cNvPr id="21" name="TextBox 20">
            <a:extLst>
              <a:ext uri="{FF2B5EF4-FFF2-40B4-BE49-F238E27FC236}">
                <a16:creationId xmlns:a16="http://schemas.microsoft.com/office/drawing/2014/main" id="{C8887F22-4DD4-4208-A245-6A15A9E240B9}"/>
              </a:ext>
            </a:extLst>
          </p:cNvPr>
          <p:cNvSpPr txBox="1"/>
          <p:nvPr/>
        </p:nvSpPr>
        <p:spPr>
          <a:xfrm>
            <a:off x="5402990" y="2358287"/>
            <a:ext cx="2300417" cy="369332"/>
          </a:xfrm>
          <a:prstGeom prst="rect">
            <a:avLst/>
          </a:prstGeom>
          <a:noFill/>
        </p:spPr>
        <p:txBody>
          <a:bodyPr wrap="square" rtlCol="0">
            <a:spAutoFit/>
          </a:bodyPr>
          <a:lstStyle/>
          <a:p>
            <a:pPr algn="ctr"/>
            <a:r>
              <a:rPr lang="en-US" dirty="0"/>
              <a:t>Issues and Limitation</a:t>
            </a:r>
            <a:endParaRPr lang="en-MY" dirty="0"/>
          </a:p>
        </p:txBody>
      </p:sp>
      <p:pic>
        <p:nvPicPr>
          <p:cNvPr id="23" name="Graphic 22" descr="Clipboard">
            <a:extLst>
              <a:ext uri="{FF2B5EF4-FFF2-40B4-BE49-F238E27FC236}">
                <a16:creationId xmlns:a16="http://schemas.microsoft.com/office/drawing/2014/main" id="{DAF9BBAB-43A7-4458-9119-F56F2F6C89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793759" y="1124903"/>
            <a:ext cx="914400" cy="914400"/>
          </a:xfrm>
          <a:prstGeom prst="rect">
            <a:avLst/>
          </a:prstGeom>
        </p:spPr>
      </p:pic>
      <p:sp>
        <p:nvSpPr>
          <p:cNvPr id="24" name="TextBox 23">
            <a:extLst>
              <a:ext uri="{FF2B5EF4-FFF2-40B4-BE49-F238E27FC236}">
                <a16:creationId xmlns:a16="http://schemas.microsoft.com/office/drawing/2014/main" id="{BCD26A6E-F0AF-48A5-AE8B-CDC2A1FDD855}"/>
              </a:ext>
            </a:extLst>
          </p:cNvPr>
          <p:cNvSpPr txBox="1"/>
          <p:nvPr/>
        </p:nvSpPr>
        <p:spPr>
          <a:xfrm>
            <a:off x="9260358" y="2358287"/>
            <a:ext cx="2300417" cy="369332"/>
          </a:xfrm>
          <a:prstGeom prst="rect">
            <a:avLst/>
          </a:prstGeom>
          <a:noFill/>
        </p:spPr>
        <p:txBody>
          <a:bodyPr wrap="square" rtlCol="0">
            <a:spAutoFit/>
          </a:bodyPr>
          <a:lstStyle/>
          <a:p>
            <a:pPr algn="ctr"/>
            <a:r>
              <a:rPr lang="en-US" dirty="0"/>
              <a:t>Recommendation </a:t>
            </a:r>
            <a:endParaRPr lang="en-MY" dirty="0"/>
          </a:p>
        </p:txBody>
      </p:sp>
    </p:spTree>
    <p:extLst>
      <p:ext uri="{BB962C8B-B14F-4D97-AF65-F5344CB8AC3E}">
        <p14:creationId xmlns:p14="http://schemas.microsoft.com/office/powerpoint/2010/main" val="2288378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F39A6-C258-4CFA-8EDC-4BB9BF1E39CC}"/>
              </a:ext>
            </a:extLst>
          </p:cNvPr>
          <p:cNvSpPr>
            <a:spLocks noGrp="1"/>
          </p:cNvSpPr>
          <p:nvPr>
            <p:ph type="title"/>
          </p:nvPr>
        </p:nvSpPr>
        <p:spPr/>
        <p:txBody>
          <a:bodyPr/>
          <a:lstStyle/>
          <a:p>
            <a:r>
              <a:rPr lang="en-US" dirty="0"/>
              <a:t>References </a:t>
            </a:r>
            <a:endParaRPr lang="en-MY" dirty="0"/>
          </a:p>
        </p:txBody>
      </p:sp>
      <p:sp>
        <p:nvSpPr>
          <p:cNvPr id="3" name="Content Placeholder 2">
            <a:extLst>
              <a:ext uri="{FF2B5EF4-FFF2-40B4-BE49-F238E27FC236}">
                <a16:creationId xmlns:a16="http://schemas.microsoft.com/office/drawing/2014/main" id="{EC71EE1C-56DC-4F3F-945C-61C811B0B013}"/>
              </a:ext>
            </a:extLst>
          </p:cNvPr>
          <p:cNvSpPr>
            <a:spLocks noGrp="1"/>
          </p:cNvSpPr>
          <p:nvPr>
            <p:ph idx="1"/>
          </p:nvPr>
        </p:nvSpPr>
        <p:spPr>
          <a:xfrm>
            <a:off x="838200" y="1549400"/>
            <a:ext cx="10515600" cy="4627563"/>
          </a:xfrm>
        </p:spPr>
        <p:txBody>
          <a:bodyPr>
            <a:normAutofit fontScale="62500" lnSpcReduction="20000"/>
          </a:bodyPr>
          <a:lstStyle/>
          <a:p>
            <a:pPr algn="just">
              <a:lnSpc>
                <a:spcPct val="170000"/>
              </a:lnSpc>
            </a:pPr>
            <a:r>
              <a:rPr lang="en-US" sz="2800" dirty="0" err="1"/>
              <a:t>Alptekin</a:t>
            </a:r>
            <a:r>
              <a:rPr lang="en-US" sz="2800" dirty="0"/>
              <a:t>, O., &amp; </a:t>
            </a:r>
            <a:r>
              <a:rPr lang="en-US" sz="2800" dirty="0" err="1"/>
              <a:t>Alptekin</a:t>
            </a:r>
            <a:r>
              <a:rPr lang="en-US" sz="2800" dirty="0"/>
              <a:t>, N. (2017). Analysis of Criteria Influencing Contractor Selection Using TOPSIS Method. </a:t>
            </a:r>
            <a:r>
              <a:rPr lang="en-US" sz="2800" i="1" dirty="0"/>
              <a:t>IOP Conference Series: Materials Science and Engineering</a:t>
            </a:r>
            <a:r>
              <a:rPr lang="en-US" sz="2800" dirty="0"/>
              <a:t>, </a:t>
            </a:r>
            <a:r>
              <a:rPr lang="en-US" sz="2800" i="1" dirty="0"/>
              <a:t>245</a:t>
            </a:r>
            <a:r>
              <a:rPr lang="en-US" sz="2800" dirty="0"/>
              <a:t>(6). https://doi.org/10.1088/1757-899X/245/6/062003</a:t>
            </a:r>
            <a:endParaRPr lang="en-MY" sz="2800" dirty="0"/>
          </a:p>
          <a:p>
            <a:pPr algn="just">
              <a:lnSpc>
                <a:spcPct val="170000"/>
              </a:lnSpc>
            </a:pPr>
            <a:r>
              <a:rPr lang="en-US" sz="2800" dirty="0"/>
              <a:t>Fong, P. S. W., &amp; Choi, S. K. Y. (2000). Final contractor selection using the analytical hierarchy process. </a:t>
            </a:r>
            <a:r>
              <a:rPr lang="en-US" sz="2800" i="1" dirty="0"/>
              <a:t>Construction Management and Economics</a:t>
            </a:r>
            <a:r>
              <a:rPr lang="en-US" sz="2800" dirty="0"/>
              <a:t>, </a:t>
            </a:r>
            <a:r>
              <a:rPr lang="en-US" sz="2800" i="1" dirty="0"/>
              <a:t>18</a:t>
            </a:r>
            <a:r>
              <a:rPr lang="en-US" sz="2800" dirty="0"/>
              <a:t>(5), 547–557. https://doi.org/10.1080/014461900407356</a:t>
            </a:r>
            <a:endParaRPr lang="en-MY" sz="2800" dirty="0"/>
          </a:p>
          <a:p>
            <a:pPr algn="just">
              <a:lnSpc>
                <a:spcPct val="170000"/>
              </a:lnSpc>
            </a:pPr>
            <a:r>
              <a:rPr lang="en-US" sz="2800" dirty="0" err="1"/>
              <a:t>Gholipour</a:t>
            </a:r>
            <a:r>
              <a:rPr lang="en-US" sz="2800" dirty="0"/>
              <a:t>, R., </a:t>
            </a:r>
            <a:r>
              <a:rPr lang="en-US" sz="2800" dirty="0" err="1"/>
              <a:t>Jandaghi</a:t>
            </a:r>
            <a:r>
              <a:rPr lang="en-US" sz="2800" dirty="0"/>
              <a:t>, G., &amp; </a:t>
            </a:r>
            <a:r>
              <a:rPr lang="en-US" sz="2800" dirty="0" err="1"/>
              <a:t>Rajaei</a:t>
            </a:r>
            <a:r>
              <a:rPr lang="en-US" sz="2800" dirty="0"/>
              <a:t>, R. (2014). </a:t>
            </a:r>
            <a:r>
              <a:rPr lang="en-US" sz="2800" i="1" dirty="0"/>
              <a:t>Contractor selection in MCDM context using fuzzy AHP</a:t>
            </a:r>
            <a:r>
              <a:rPr lang="en-US" sz="2800" dirty="0"/>
              <a:t>. </a:t>
            </a:r>
            <a:r>
              <a:rPr lang="en-US" sz="2800" i="1" dirty="0"/>
              <a:t>7</a:t>
            </a:r>
            <a:r>
              <a:rPr lang="en-US" sz="2800" dirty="0"/>
              <a:t>(1), 151–173.</a:t>
            </a:r>
            <a:endParaRPr lang="en-MY" sz="2800" dirty="0"/>
          </a:p>
          <a:p>
            <a:pPr algn="just">
              <a:lnSpc>
                <a:spcPct val="170000"/>
              </a:lnSpc>
            </a:pPr>
            <a:r>
              <a:rPr lang="en-US" sz="2800" dirty="0"/>
              <a:t>Huang, X. (2011). An Analysis of the Selection of Project Contractor in the Construction Management Process. </a:t>
            </a:r>
            <a:r>
              <a:rPr lang="en-US" sz="2800" i="1" dirty="0"/>
              <a:t>International Journal of Business and Management</a:t>
            </a:r>
            <a:r>
              <a:rPr lang="en-US" sz="2800" dirty="0"/>
              <a:t>, </a:t>
            </a:r>
            <a:r>
              <a:rPr lang="en-US" sz="2800" i="1" dirty="0"/>
              <a:t>6</a:t>
            </a:r>
            <a:r>
              <a:rPr lang="en-US" sz="2800" dirty="0"/>
              <a:t>(3), 184–189. </a:t>
            </a:r>
            <a:r>
              <a:rPr lang="en-US" sz="2800" dirty="0">
                <a:hlinkClick r:id="rId2"/>
              </a:rPr>
              <a:t>https://doi.org/10.5539/ijbm.v6n3p184</a:t>
            </a:r>
            <a:endParaRPr lang="en-US" sz="2800" dirty="0"/>
          </a:p>
          <a:p>
            <a:endParaRPr lang="en-MY" dirty="0"/>
          </a:p>
        </p:txBody>
      </p:sp>
    </p:spTree>
    <p:extLst>
      <p:ext uri="{BB962C8B-B14F-4D97-AF65-F5344CB8AC3E}">
        <p14:creationId xmlns:p14="http://schemas.microsoft.com/office/powerpoint/2010/main" val="1670724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3E4441-4606-4435-A8A8-58975A880A5C}"/>
              </a:ext>
            </a:extLst>
          </p:cNvPr>
          <p:cNvSpPr>
            <a:spLocks noGrp="1"/>
          </p:cNvSpPr>
          <p:nvPr>
            <p:ph idx="1"/>
          </p:nvPr>
        </p:nvSpPr>
        <p:spPr>
          <a:xfrm>
            <a:off x="838200" y="738230"/>
            <a:ext cx="10515600" cy="5535570"/>
          </a:xfrm>
        </p:spPr>
        <p:txBody>
          <a:bodyPr>
            <a:normAutofit fontScale="70000" lnSpcReduction="20000"/>
          </a:bodyPr>
          <a:lstStyle/>
          <a:p>
            <a:pPr algn="just">
              <a:lnSpc>
                <a:spcPct val="160000"/>
              </a:lnSpc>
            </a:pPr>
            <a:r>
              <a:rPr lang="en-US" sz="2800" dirty="0"/>
              <a:t>Ly, P. T. M., Lai, W. H., Hsu, C. W., &amp; Shih, F. Y. (2018). Fuzzy AHP analysis of Internet of Things (IoT) in enterprises. Technological Forecasting and Social Change, 136(September), 1–13. https://doi.org/10.1016/j.techfore.2018.08.016</a:t>
            </a:r>
          </a:p>
          <a:p>
            <a:pPr algn="just">
              <a:lnSpc>
                <a:spcPct val="160000"/>
              </a:lnSpc>
            </a:pPr>
            <a:r>
              <a:rPr lang="en-US" sz="2800" dirty="0"/>
              <a:t>Rashid, I., Ismail, S., Mohamed, Z., &amp; Saleh, A. L. (2018). </a:t>
            </a:r>
            <a:r>
              <a:rPr lang="en-US" sz="2800" i="1" dirty="0"/>
              <a:t>Contractor Selection Criteria : a Study on Malaysian Public Construction Projects</a:t>
            </a:r>
            <a:r>
              <a:rPr lang="en-US" sz="2800" dirty="0"/>
              <a:t>. </a:t>
            </a:r>
            <a:r>
              <a:rPr lang="en-US" sz="2800" i="1" dirty="0"/>
              <a:t>7</a:t>
            </a:r>
            <a:r>
              <a:rPr lang="en-US" sz="2800" dirty="0"/>
              <a:t>, 65–70.</a:t>
            </a:r>
          </a:p>
          <a:p>
            <a:pPr algn="just">
              <a:lnSpc>
                <a:spcPct val="160000"/>
              </a:lnSpc>
            </a:pPr>
            <a:r>
              <a:rPr lang="en-US" dirty="0">
                <a:cs typeface="Times New Roman" panose="02020603050405020304" pitchFamily="18" charset="0"/>
              </a:rPr>
              <a:t>San Cristóbal, J. R. (2012). Contractor selection using multicriteria decision-making methods. </a:t>
            </a:r>
            <a:r>
              <a:rPr lang="en-US" i="1" dirty="0">
                <a:cs typeface="Times New Roman" panose="02020603050405020304" pitchFamily="18" charset="0"/>
              </a:rPr>
              <a:t>Journal of Construction Engineering and Management</a:t>
            </a:r>
            <a:r>
              <a:rPr lang="en-US" dirty="0">
                <a:cs typeface="Times New Roman" panose="02020603050405020304" pitchFamily="18" charset="0"/>
              </a:rPr>
              <a:t>, </a:t>
            </a:r>
            <a:r>
              <a:rPr lang="en-US" i="1" dirty="0">
                <a:cs typeface="Times New Roman" panose="02020603050405020304" pitchFamily="18" charset="0"/>
              </a:rPr>
              <a:t>138</a:t>
            </a:r>
            <a:r>
              <a:rPr lang="en-US" dirty="0">
                <a:cs typeface="Times New Roman" panose="02020603050405020304" pitchFamily="18" charset="0"/>
              </a:rPr>
              <a:t>(6), 751–758. https://doi.org/10.1061/(ASCE)CO.1943-7862.0000488</a:t>
            </a:r>
            <a:endParaRPr lang="en-US" dirty="0"/>
          </a:p>
          <a:p>
            <a:pPr algn="just">
              <a:lnSpc>
                <a:spcPct val="160000"/>
              </a:lnSpc>
            </a:pPr>
            <a:r>
              <a:rPr lang="en-US" dirty="0"/>
              <a:t>Ting, S. N., &amp; Chin, L. W. (2013). Selection criteria and the related sub-criteria for the selection of standard form of contract for construction projects in Sarawak. </a:t>
            </a:r>
            <a:r>
              <a:rPr lang="en-US" i="1" dirty="0"/>
              <a:t>UNIMAS E-Journal of Civil Engineering</a:t>
            </a:r>
            <a:r>
              <a:rPr lang="en-US" dirty="0"/>
              <a:t>, </a:t>
            </a:r>
            <a:r>
              <a:rPr lang="en-US" i="1" dirty="0"/>
              <a:t>4</a:t>
            </a:r>
            <a:r>
              <a:rPr lang="en-US" dirty="0"/>
              <a:t>(2), 33–38.</a:t>
            </a:r>
          </a:p>
          <a:p>
            <a:pPr algn="just">
              <a:lnSpc>
                <a:spcPct val="160000"/>
              </a:lnSpc>
            </a:pPr>
            <a:endParaRPr lang="en-MY" sz="2800" dirty="0"/>
          </a:p>
          <a:p>
            <a:endParaRPr lang="en-MY" dirty="0"/>
          </a:p>
        </p:txBody>
      </p:sp>
    </p:spTree>
    <p:extLst>
      <p:ext uri="{BB962C8B-B14F-4D97-AF65-F5344CB8AC3E}">
        <p14:creationId xmlns:p14="http://schemas.microsoft.com/office/powerpoint/2010/main" val="792995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1377</TotalTime>
  <Words>1776</Words>
  <Application>Microsoft Office PowerPoint</Application>
  <PresentationFormat>Widescreen</PresentationFormat>
  <Paragraphs>253</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Cambria Math</vt:lpstr>
      <vt:lpstr>Source Sans Pro (Headings)</vt:lpstr>
      <vt:lpstr>Symbol</vt:lpstr>
      <vt:lpstr>Times New Roman</vt:lpstr>
      <vt:lpstr>Office Theme</vt:lpstr>
      <vt:lpstr>Contractor selection using fuzzy ahp and topsis algorithms </vt:lpstr>
      <vt:lpstr>Problem Statement </vt:lpstr>
      <vt:lpstr>Objectives </vt:lpstr>
      <vt:lpstr>Scope of the Study</vt:lpstr>
      <vt:lpstr>Related Work on Fuzzy AHP and TOPSIS algorithm based on                       Contractor Selection</vt:lpstr>
      <vt:lpstr>PowerPoint Presentation</vt:lpstr>
      <vt:lpstr>Contractor Selection using Fuzzy AHP and TOPSIS algorithms Conceptual Framework </vt:lpstr>
      <vt:lpstr>Contractor Selection Methodology Framework </vt:lpstr>
      <vt:lpstr>Data Collection (from interview) </vt:lpstr>
      <vt:lpstr>Data Collection (Online Survey)</vt:lpstr>
      <vt:lpstr>Preparation of Data </vt:lpstr>
      <vt:lpstr>Cont…</vt:lpstr>
      <vt:lpstr>Contractor Selection Flowchart</vt:lpstr>
      <vt:lpstr>Contractor Selection using FAHP &amp; TOPSIS Setup Description</vt:lpstr>
      <vt:lpstr>PowerPoint Presentation</vt:lpstr>
      <vt:lpstr>Contractor Selection Steps and Equation</vt:lpstr>
      <vt:lpstr>Fuzzy AHP (continue) </vt:lpstr>
      <vt:lpstr>PowerPoint Presentation</vt:lpstr>
      <vt:lpstr>Contractor Selection Steps and Equation</vt:lpstr>
      <vt:lpstr>TOPSIS algorithm (continue)</vt:lpstr>
      <vt:lpstr>TOPSIS algorithm (continue)</vt:lpstr>
      <vt:lpstr>Contractor selection using FAHP&amp;T Testing and Evaluation </vt:lpstr>
      <vt:lpstr>Continue</vt:lpstr>
      <vt:lpstr>Contractor Selection Demonstration</vt:lpstr>
      <vt:lpstr>Conclusion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Contractor selection using fuzzy ahp and topsis algorithms</dc:title>
  <dc:creator>fadhlina abubakar</dc:creator>
  <cp:lastModifiedBy>fadhlina abubakar</cp:lastModifiedBy>
  <cp:revision>64</cp:revision>
  <dcterms:created xsi:type="dcterms:W3CDTF">2020-07-21T03:54:41Z</dcterms:created>
  <dcterms:modified xsi:type="dcterms:W3CDTF">2020-08-06T06:55:30Z</dcterms:modified>
</cp:coreProperties>
</file>