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6" r:id="rId2"/>
    <p:sldId id="272" r:id="rId3"/>
    <p:sldId id="258" r:id="rId4"/>
    <p:sldId id="259" r:id="rId5"/>
    <p:sldId id="273" r:id="rId6"/>
    <p:sldId id="274" r:id="rId7"/>
    <p:sldId id="277" r:id="rId8"/>
    <p:sldId id="262" r:id="rId9"/>
    <p:sldId id="264" r:id="rId10"/>
    <p:sldId id="279" r:id="rId11"/>
    <p:sldId id="297" r:id="rId12"/>
    <p:sldId id="298" r:id="rId13"/>
    <p:sldId id="295" r:id="rId14"/>
    <p:sldId id="291" r:id="rId15"/>
    <p:sldId id="285" r:id="rId16"/>
    <p:sldId id="286" r:id="rId17"/>
    <p:sldId id="287" r:id="rId18"/>
    <p:sldId id="282" r:id="rId19"/>
    <p:sldId id="283" r:id="rId20"/>
    <p:sldId id="284" r:id="rId21"/>
    <p:sldId id="29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6803" autoAdjust="0"/>
  </p:normalViewPr>
  <p:slideViewPr>
    <p:cSldViewPr>
      <p:cViewPr varScale="1">
        <p:scale>
          <a:sx n="71" d="100"/>
          <a:sy n="71" d="100"/>
        </p:scale>
        <p:origin x="-13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267D5-2DE5-432D-9DAA-738ED1ED8580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FF5D6-35BC-48BD-A79F-C976B9F19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28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F5D6-35BC-48BD-A79F-C976B9F190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26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FF5D6-35BC-48BD-A79F-C976B9F190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D0FB78C-F596-428C-A78D-4B2547A91291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B8B1A97-F231-42A6-9476-B42091E001C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09/ICIT.2008.460854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914045"/>
            <a:ext cx="5723468" cy="1828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BEST STUDENT’S AWARDS USING FUZZY EXPERT SYSTEM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90600" y="3338945"/>
            <a:ext cx="7162799" cy="1766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solidFill>
                  <a:srgbClr val="002060"/>
                </a:solidFill>
              </a:rPr>
              <a:t>NAME: NUR FAIZATUL ZULAIHKA BINTI MAT RAHIM</a:t>
            </a:r>
          </a:p>
          <a:p>
            <a:r>
              <a:rPr lang="en-US" sz="3400" dirty="0" smtClean="0">
                <a:solidFill>
                  <a:srgbClr val="002060"/>
                </a:solidFill>
              </a:rPr>
              <a:t>MATRIC NUMBER: 2017412274</a:t>
            </a:r>
          </a:p>
          <a:p>
            <a:r>
              <a:rPr lang="en-US" sz="3400" dirty="0" smtClean="0">
                <a:solidFill>
                  <a:srgbClr val="002060"/>
                </a:solidFill>
              </a:rPr>
              <a:t>SUPERVISOR: UMMU FATIHAH BINTI MOHD BAHRIN</a:t>
            </a:r>
          </a:p>
          <a:p>
            <a:endParaRPr lang="en-US" sz="3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42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20000" cy="457200"/>
          </a:xfrm>
        </p:spPr>
        <p:txBody>
          <a:bodyPr/>
          <a:lstStyle/>
          <a:p>
            <a:r>
              <a:rPr lang="en-US" sz="2400" dirty="0" smtClean="0">
                <a:effectLst/>
              </a:rPr>
              <a:t>ALGORITHM DESIGN</a:t>
            </a:r>
            <a:endParaRPr lang="en-US" sz="2400" dirty="0">
              <a:effectLst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2" t="17095" r="38528" b="11765"/>
          <a:stretch/>
        </p:blipFill>
        <p:spPr bwMode="auto">
          <a:xfrm>
            <a:off x="3536576" y="1021976"/>
            <a:ext cx="2528048" cy="520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05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3562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Technique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838200"/>
            <a:ext cx="7498080" cy="5562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Calculate membership function of every input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5" t="32790" r="17296" b="23415"/>
          <a:stretch/>
        </p:blipFill>
        <p:spPr bwMode="auto">
          <a:xfrm>
            <a:off x="685800" y="1447800"/>
            <a:ext cx="5059351" cy="239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8" t="22464" r="6703" b="32065"/>
          <a:stretch/>
        </p:blipFill>
        <p:spPr bwMode="auto">
          <a:xfrm>
            <a:off x="685800" y="3872248"/>
            <a:ext cx="5138975" cy="243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17429" r="61537" b="13406"/>
          <a:stretch/>
        </p:blipFill>
        <p:spPr bwMode="auto">
          <a:xfrm>
            <a:off x="5856972" y="1721318"/>
            <a:ext cx="2965007" cy="430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02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77732" y="609600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Rule evaluation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5400" y="1295400"/>
            <a:ext cx="6858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An Example of Fuzzy IF-THEN Rules which have taken from Deriving of Membership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Function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79377"/>
              </p:ext>
            </p:extLst>
          </p:nvPr>
        </p:nvGraphicFramePr>
        <p:xfrm>
          <a:off x="1524000" y="2057400"/>
          <a:ext cx="60960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4495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Rule number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</a:t>
                      </a:r>
                      <a:r>
                        <a:rPr lang="en-US" baseline="0" dirty="0" smtClean="0"/>
                        <a:t>-Then Rule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Rule 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If academic = poor and disciplinary=free and soft skill=active then the student is good.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Rule 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If academic = average and disciplinary=average and soft skill=active then the student is average.</a:t>
                      </a:r>
                      <a:endParaRPr lang="en-US" sz="18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Rule 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If academic = excellent and disciplinary=free and soft skill=active then the student is best.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6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Result aggregation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76" t="18118" r="21843" b="71974"/>
          <a:stretch/>
        </p:blipFill>
        <p:spPr bwMode="auto">
          <a:xfrm>
            <a:off x="1143000" y="762000"/>
            <a:ext cx="5638800" cy="914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605" y="1889774"/>
            <a:ext cx="193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296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Defuzzification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42148" t="50741" r="39583" b="33865"/>
          <a:stretch/>
        </p:blipFill>
        <p:spPr bwMode="auto">
          <a:xfrm>
            <a:off x="685800" y="2362200"/>
            <a:ext cx="1849755" cy="876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16997" y="2414405"/>
            <a:ext cx="586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Centroid </a:t>
            </a:r>
            <a:r>
              <a:rPr lang="en-US" dirty="0" err="1" smtClean="0"/>
              <a:t>defuzzification</a:t>
            </a:r>
            <a:r>
              <a:rPr lang="en-US" dirty="0" smtClean="0"/>
              <a:t> method finds a point representing the </a:t>
            </a:r>
            <a:r>
              <a:rPr lang="en-US" dirty="0" err="1" smtClean="0"/>
              <a:t>centre</a:t>
            </a:r>
            <a:r>
              <a:rPr lang="en-US" dirty="0" smtClean="0"/>
              <a:t> of gravity of the </a:t>
            </a:r>
            <a:r>
              <a:rPr lang="en-US" dirty="0" err="1" smtClean="0"/>
              <a:t>fuy</a:t>
            </a:r>
            <a:r>
              <a:rPr lang="en-US" dirty="0" smtClean="0"/>
              <a:t> </a:t>
            </a:r>
            <a:r>
              <a:rPr lang="en-US" dirty="0" err="1" smtClean="0"/>
              <a:t>set,A,on</a:t>
            </a:r>
            <a:r>
              <a:rPr lang="en-US" dirty="0" smtClean="0"/>
              <a:t> the </a:t>
            </a:r>
            <a:r>
              <a:rPr lang="en-US" dirty="0" err="1" smtClean="0"/>
              <a:t>interval,ab</a:t>
            </a:r>
            <a:r>
              <a:rPr lang="en-US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reasonable estimate can be obtained by calculating it over a sample of points.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5876" t="18118" r="21843" b="32752"/>
          <a:stretch/>
        </p:blipFill>
        <p:spPr bwMode="auto">
          <a:xfrm>
            <a:off x="3733800" y="3891733"/>
            <a:ext cx="5257799" cy="2666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4" t="48240" r="30945" b="14855"/>
          <a:stretch/>
        </p:blipFill>
        <p:spPr bwMode="auto">
          <a:xfrm>
            <a:off x="228600" y="4309413"/>
            <a:ext cx="3308698" cy="183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564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20000" cy="838200"/>
          </a:xfrm>
        </p:spPr>
        <p:txBody>
          <a:bodyPr/>
          <a:lstStyle/>
          <a:p>
            <a:r>
              <a:rPr lang="en-US" sz="2400" dirty="0" smtClean="0"/>
              <a:t>RESULT ANALYSIS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13781"/>
              </p:ext>
            </p:extLst>
          </p:nvPr>
        </p:nvGraphicFramePr>
        <p:xfrm>
          <a:off x="914400" y="1219198"/>
          <a:ext cx="7391400" cy="35356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09600"/>
                <a:gridCol w="1447800"/>
                <a:gridCol w="1371600"/>
                <a:gridCol w="1752600"/>
                <a:gridCol w="967191"/>
                <a:gridCol w="1242609"/>
              </a:tblGrid>
              <a:tr h="533402">
                <a:tc rowSpan="2">
                  <a:txBody>
                    <a:bodyPr/>
                    <a:lstStyle/>
                    <a:p>
                      <a:endParaRPr lang="en-US" sz="1600" dirty="0" smtClean="0"/>
                    </a:p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Input 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Output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858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Academic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Soft</a:t>
                      </a:r>
                      <a:r>
                        <a:rPr lang="en-US" sz="1600" baseline="0" dirty="0" smtClean="0"/>
                        <a:t> skill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Disciplinary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System result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Rule</a:t>
                      </a:r>
                      <a:r>
                        <a:rPr lang="en-US" sz="1600" baseline="0" dirty="0" smtClean="0"/>
                        <a:t> result </a:t>
                      </a:r>
                      <a:endParaRPr lang="en-US" sz="1600" dirty="0"/>
                    </a:p>
                  </a:txBody>
                  <a:tcPr/>
                </a:tc>
              </a:tr>
              <a:tr h="5324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Poor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Excellent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active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Average(36.33%)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</a:t>
                      </a:r>
                      <a:endParaRPr lang="en-US" sz="1600" dirty="0"/>
                    </a:p>
                  </a:txBody>
                  <a:tcPr/>
                </a:tc>
              </a:tr>
              <a:tr h="5324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Excellent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Excellent active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Free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Average(49.67%)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</a:t>
                      </a:r>
                      <a:endParaRPr lang="en-US" sz="1600" dirty="0"/>
                    </a:p>
                  </a:txBody>
                  <a:tcPr/>
                </a:tc>
              </a:tr>
              <a:tr h="5324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Poor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active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Poor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Good</a:t>
                      </a:r>
                    </a:p>
                    <a:p>
                      <a:r>
                        <a:rPr lang="en-US" sz="1600" dirty="0" smtClean="0"/>
                        <a:t>(10.00%)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Good</a:t>
                      </a:r>
                      <a:endParaRPr lang="en-US" sz="1600" dirty="0"/>
                    </a:p>
                  </a:txBody>
                  <a:tcPr/>
                </a:tc>
              </a:tr>
              <a:tr h="5324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Excellent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Excellent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active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Free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Best</a:t>
                      </a:r>
                    </a:p>
                    <a:p>
                      <a:r>
                        <a:rPr lang="en-US" sz="1600" dirty="0" smtClean="0"/>
                        <a:t>(56.67)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Average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 flipH="1">
            <a:off x="990600" y="1219200"/>
            <a:ext cx="1676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2286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77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0104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smtClean="0"/>
              <a:t>PROJECT TESTING AND EVALUATION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199" y="533400"/>
            <a:ext cx="8610601" cy="4525963"/>
          </a:xfrm>
        </p:spPr>
        <p:txBody>
          <a:bodyPr/>
          <a:lstStyle/>
          <a:p>
            <a:pPr marL="82296" indent="0">
              <a:buNone/>
            </a:pPr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pPr marL="82296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STEP 1: USER LOGIN 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00" b="54402"/>
          <a:stretch/>
        </p:blipFill>
        <p:spPr bwMode="auto">
          <a:xfrm>
            <a:off x="228600" y="1981200"/>
            <a:ext cx="3962400" cy="307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25" b="54445"/>
          <a:stretch/>
        </p:blipFill>
        <p:spPr bwMode="auto">
          <a:xfrm>
            <a:off x="4765054" y="1828800"/>
            <a:ext cx="3928642" cy="305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2" t="37148" r="39398" b="42210"/>
          <a:stretch/>
        </p:blipFill>
        <p:spPr bwMode="auto">
          <a:xfrm>
            <a:off x="5519995" y="5037038"/>
            <a:ext cx="2716695" cy="151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199" y="1282855"/>
            <a:ext cx="42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VALID USERNAME AND PASSWORD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1273892"/>
            <a:ext cx="4886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INVALID USERNAME AND PASSWORD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30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2" y="344269"/>
            <a:ext cx="9104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2 : CALCULATE RESULT USING MAMDANI FUZZY INFERENCE SYSTEM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0" t="28977" r="29723" b="13826"/>
          <a:stretch/>
        </p:blipFill>
        <p:spPr bwMode="auto">
          <a:xfrm>
            <a:off x="5068364" y="3612778"/>
            <a:ext cx="4040408" cy="324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5" t="32790" r="17296" b="23415"/>
          <a:stretch/>
        </p:blipFill>
        <p:spPr bwMode="auto">
          <a:xfrm>
            <a:off x="5378824" y="1419786"/>
            <a:ext cx="3698572" cy="1856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713601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Calculate membership function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r="9879" b="7585"/>
          <a:stretch/>
        </p:blipFill>
        <p:spPr>
          <a:xfrm>
            <a:off x="53789" y="1732634"/>
            <a:ext cx="5356411" cy="30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7" t="35796" r="26314" b="36213"/>
          <a:stretch/>
        </p:blipFill>
        <p:spPr bwMode="auto">
          <a:xfrm>
            <a:off x="152400" y="1775012"/>
            <a:ext cx="4731222" cy="179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1" y="832700"/>
            <a:ext cx="3810000" cy="919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An Example of Fuzzy IF-THEN Rules which have taken from Deriving of Membership Function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619" y="304800"/>
            <a:ext cx="2006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8046" indent="-28575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INSERT RULE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1" y="3795663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DEFUZZIFICATION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86871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3 : User input surname(for 3 input)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135470" y="4870504"/>
            <a:ext cx="2748152" cy="172033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Output of the system based on range given by the user that has been sorted</a:t>
            </a:r>
            <a:endParaRPr lang="en-US" dirty="0"/>
          </a:p>
        </p:txBody>
      </p:sp>
      <p:cxnSp>
        <p:nvCxnSpPr>
          <p:cNvPr id="14" name="Elbow Connector 13"/>
          <p:cNvCxnSpPr>
            <a:endCxn id="12" idx="0"/>
          </p:cNvCxnSpPr>
          <p:nvPr/>
        </p:nvCxnSpPr>
        <p:spPr>
          <a:xfrm rot="10800000">
            <a:off x="3509546" y="4870505"/>
            <a:ext cx="1563988" cy="777597"/>
          </a:xfrm>
          <a:prstGeom prst="bentConnector4">
            <a:avLst>
              <a:gd name="adj1" fmla="val 6071"/>
              <a:gd name="adj2" fmla="val 129398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/>
        </p:nvPicPr>
        <p:blipFill rotWithShape="1">
          <a:blip r:embed="rId3"/>
          <a:srcRect l="37557" t="36317" r="37330" b="41951"/>
          <a:stretch/>
        </p:blipFill>
        <p:spPr>
          <a:xfrm>
            <a:off x="5600465" y="886488"/>
            <a:ext cx="2120387" cy="10185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69958" y="2057399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</a:t>
            </a:r>
            <a:r>
              <a:rPr lang="en-US" dirty="0"/>
              <a:t>4</a:t>
            </a:r>
            <a:r>
              <a:rPr lang="en-US" dirty="0" smtClean="0"/>
              <a:t>: User input percentage </a:t>
            </a:r>
          </a:p>
          <a:p>
            <a:r>
              <a:rPr lang="en-US" dirty="0" smtClean="0"/>
              <a:t>(for 3 input)</a:t>
            </a:r>
            <a:endParaRPr lang="en-US" dirty="0"/>
          </a:p>
        </p:txBody>
      </p:sp>
      <p:pic>
        <p:nvPicPr>
          <p:cNvPr id="15" name="Picture 14"/>
          <p:cNvPicPr/>
          <p:nvPr/>
        </p:nvPicPr>
        <p:blipFill rotWithShape="1">
          <a:blip r:embed="rId4"/>
          <a:srcRect l="37330" t="36317" r="37104" b="42354"/>
          <a:stretch/>
        </p:blipFill>
        <p:spPr>
          <a:xfrm>
            <a:off x="5600465" y="2793623"/>
            <a:ext cx="2160593" cy="11317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90061" y="3957916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5: Output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534" y="4493029"/>
            <a:ext cx="2708555" cy="219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5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229600" cy="1295400"/>
          </a:xfrm>
        </p:spPr>
        <p:txBody>
          <a:bodyPr/>
          <a:lstStyle/>
          <a:p>
            <a:r>
              <a:rPr lang="en-US" sz="3600" dirty="0" smtClean="0"/>
              <a:t>SYSTEM DEMO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513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53400" cy="838200"/>
          </a:xfrm>
        </p:spPr>
        <p:txBody>
          <a:bodyPr/>
          <a:lstStyle/>
          <a:p>
            <a:r>
              <a:rPr lang="en-US" sz="3600" dirty="0" smtClean="0"/>
              <a:t>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MY" dirty="0">
                <a:solidFill>
                  <a:schemeClr val="tx1"/>
                </a:solidFill>
              </a:rPr>
              <a:t>As a conclusion, this </a:t>
            </a:r>
            <a:r>
              <a:rPr lang="en-MY" dirty="0" smtClean="0">
                <a:solidFill>
                  <a:schemeClr val="tx1"/>
                </a:solidFill>
              </a:rPr>
              <a:t>Fuzzy </a:t>
            </a:r>
            <a:r>
              <a:rPr lang="en-MY" dirty="0">
                <a:solidFill>
                  <a:schemeClr val="tx1"/>
                </a:solidFill>
              </a:rPr>
              <a:t>expert system </a:t>
            </a:r>
            <a:r>
              <a:rPr lang="en-MY" dirty="0" smtClean="0">
                <a:solidFill>
                  <a:schemeClr val="tx1"/>
                </a:solidFill>
              </a:rPr>
              <a:t>was implemented </a:t>
            </a:r>
            <a:r>
              <a:rPr lang="en-MY" dirty="0">
                <a:solidFill>
                  <a:schemeClr val="tx1"/>
                </a:solidFill>
              </a:rPr>
              <a:t>based on the methodology that has been presented. </a:t>
            </a:r>
            <a:r>
              <a:rPr lang="en-MY" dirty="0" smtClean="0">
                <a:solidFill>
                  <a:schemeClr val="tx1"/>
                </a:solidFill>
              </a:rPr>
              <a:t>By </a:t>
            </a:r>
            <a:r>
              <a:rPr lang="en-MY" dirty="0">
                <a:solidFill>
                  <a:schemeClr val="tx1"/>
                </a:solidFill>
              </a:rPr>
              <a:t>having this system, many people especially a </a:t>
            </a:r>
            <a:r>
              <a:rPr lang="en-MY" dirty="0" smtClean="0">
                <a:solidFill>
                  <a:schemeClr val="tx1"/>
                </a:solidFill>
              </a:rPr>
              <a:t>teacher who involve in the selection can </a:t>
            </a:r>
            <a:r>
              <a:rPr lang="en-MY" dirty="0">
                <a:solidFill>
                  <a:schemeClr val="tx1"/>
                </a:solidFill>
              </a:rPr>
              <a:t>easily </a:t>
            </a:r>
            <a:r>
              <a:rPr lang="en-MY" dirty="0" smtClean="0">
                <a:solidFill>
                  <a:schemeClr val="tx1"/>
                </a:solidFill>
              </a:rPr>
              <a:t>select based </a:t>
            </a:r>
            <a:r>
              <a:rPr lang="en-MY" dirty="0">
                <a:solidFill>
                  <a:schemeClr val="tx1"/>
                </a:solidFill>
              </a:rPr>
              <a:t>on its </a:t>
            </a:r>
            <a:r>
              <a:rPr lang="en-MY" dirty="0" smtClean="0">
                <a:solidFill>
                  <a:schemeClr val="tx1"/>
                </a:solidFill>
              </a:rPr>
              <a:t>criteria given. </a:t>
            </a:r>
          </a:p>
          <a:p>
            <a:pPr marL="0" indent="0">
              <a:buNone/>
            </a:pPr>
            <a:endParaRPr lang="en-MY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25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386" y="1026328"/>
            <a:ext cx="3184814" cy="121227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human has a tendency for biased decision depending some other criteria‘s which may lead to partiality based on  (</a:t>
            </a:r>
            <a:r>
              <a:rPr lang="en-US" sz="1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2014).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3459" y="2492086"/>
            <a:ext cx="3352799" cy="16989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Refer to Perlis (2015),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may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derive a different and/or same result for other cases, it still depends greatly on how the evaluators evaluate the relevant attributes during the judgment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process.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087707" y="80769"/>
            <a:ext cx="5212773" cy="610862"/>
          </a:xfrm>
        </p:spPr>
        <p:txBody>
          <a:bodyPr/>
          <a:lstStyle/>
          <a:p>
            <a:r>
              <a:rPr lang="en-US" sz="2400" dirty="0" smtClean="0">
                <a:effectLst/>
              </a:rPr>
              <a:t>PROBLEM STATEMENT</a:t>
            </a:r>
            <a:endParaRPr lang="en-US" sz="2400" dirty="0">
              <a:effectLst/>
            </a:endParaRPr>
          </a:p>
        </p:txBody>
      </p:sp>
      <p:cxnSp>
        <p:nvCxnSpPr>
          <p:cNvPr id="12" name="Elbow Connector 11"/>
          <p:cNvCxnSpPr/>
          <p:nvPr/>
        </p:nvCxnSpPr>
        <p:spPr>
          <a:xfrm flipV="1">
            <a:off x="3512127" y="1314449"/>
            <a:ext cx="1371600" cy="266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883727" y="1095600"/>
            <a:ext cx="3879273" cy="657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With the use of fuzzy logic the </a:t>
            </a:r>
            <a:r>
              <a:rPr lang="en-US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decision making </a:t>
            </a:r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remains transparent.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5534" y="691631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PROPOSED SOLUTION</a:t>
            </a:r>
            <a:endParaRPr lang="en-US" b="1" dirty="0"/>
          </a:p>
        </p:txBody>
      </p:sp>
      <p:cxnSp>
        <p:nvCxnSpPr>
          <p:cNvPr id="17" name="Elbow Connector 16"/>
          <p:cNvCxnSpPr/>
          <p:nvPr/>
        </p:nvCxnSpPr>
        <p:spPr>
          <a:xfrm flipV="1">
            <a:off x="3666258" y="2793422"/>
            <a:ext cx="1217469" cy="30133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883727" y="2362200"/>
            <a:ext cx="3879273" cy="173765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Extremely significant fuzzy environment have been utilized to derive the membership values in the range of [0, 1] which provide some straightforward procedures by constructing the relevant membership </a:t>
            </a:r>
            <a:r>
              <a:rPr lang="en-US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functions.</a:t>
            </a:r>
            <a:endParaRPr lang="en-US" sz="16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9465" y="4537364"/>
            <a:ext cx="3656735" cy="1600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Current method of classifying and grading student academic performance, using arithmetical and statistical techniques, does not necessarily offer the best way to evaluate human acquisition of knowledge and skills. </a:t>
            </a:r>
          </a:p>
        </p:txBody>
      </p:sp>
      <p:cxnSp>
        <p:nvCxnSpPr>
          <p:cNvPr id="21" name="Elbow Connector 20"/>
          <p:cNvCxnSpPr/>
          <p:nvPr/>
        </p:nvCxnSpPr>
        <p:spPr>
          <a:xfrm flipV="1">
            <a:off x="3882735" y="4939146"/>
            <a:ext cx="1000992" cy="39831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883727" y="4610646"/>
            <a:ext cx="3879273" cy="1104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Fuzzy </a:t>
            </a:r>
            <a:r>
              <a: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approaches provide an alternative way of handling various kinds of imprecise data, which often reflect the way people think and make judgments.</a:t>
            </a:r>
          </a:p>
        </p:txBody>
      </p:sp>
    </p:spTree>
    <p:extLst>
      <p:ext uri="{BB962C8B-B14F-4D97-AF65-F5344CB8AC3E}">
        <p14:creationId xmlns:p14="http://schemas.microsoft.com/office/powerpoint/2010/main" val="3057832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391400" cy="533400"/>
          </a:xfrm>
        </p:spPr>
        <p:txBody>
          <a:bodyPr/>
          <a:lstStyle/>
          <a:p>
            <a:r>
              <a:rPr lang="en-US" sz="2000" dirty="0" smtClean="0"/>
              <a:t>REFERENCES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Alfarsi</a:t>
            </a:r>
            <a:r>
              <a:rPr lang="en-US" sz="4400" dirty="0">
                <a:solidFill>
                  <a:schemeClr val="tx1"/>
                </a:solidFill>
              </a:rPr>
              <a:t>, G. M. (2018). </a:t>
            </a:r>
            <a:r>
              <a:rPr lang="en-US" sz="4400" i="1" dirty="0">
                <a:solidFill>
                  <a:schemeClr val="tx1"/>
                </a:solidFill>
              </a:rPr>
              <a:t>A rule-based system for advising undergraduate students A RULE-BASED SYSTEM FOR ADVISING</a:t>
            </a:r>
            <a:r>
              <a:rPr lang="en-US" sz="4400" dirty="0">
                <a:solidFill>
                  <a:schemeClr val="tx1"/>
                </a:solidFill>
              </a:rPr>
              <a:t>. (April).</a:t>
            </a:r>
          </a:p>
          <a:p>
            <a:r>
              <a:rPr lang="en-US" sz="4400" dirty="0">
                <a:solidFill>
                  <a:schemeClr val="tx1"/>
                </a:solidFill>
              </a:rPr>
              <a:t>Amelia, N., Abdullah, A. G., &amp; </a:t>
            </a:r>
            <a:r>
              <a:rPr lang="en-US" sz="4400" dirty="0" err="1">
                <a:solidFill>
                  <a:schemeClr val="tx1"/>
                </a:solidFill>
              </a:rPr>
              <a:t>Mulyadi</a:t>
            </a:r>
            <a:r>
              <a:rPr lang="en-US" sz="4400" dirty="0">
                <a:solidFill>
                  <a:schemeClr val="tx1"/>
                </a:solidFill>
              </a:rPr>
              <a:t>, Y. (2019). Meta-analysis of student performance assessment using fuzzy logic. </a:t>
            </a:r>
            <a:r>
              <a:rPr lang="en-US" sz="4400" i="1" dirty="0">
                <a:solidFill>
                  <a:schemeClr val="tx1"/>
                </a:solidFill>
              </a:rPr>
              <a:t>Indonesian Journal of Science and Technology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4</a:t>
            </a:r>
            <a:r>
              <a:rPr lang="en-US" sz="4400" dirty="0">
                <a:solidFill>
                  <a:schemeClr val="tx1"/>
                </a:solidFill>
              </a:rPr>
              <a:t>(1), 74–88. https://doi.org/10.17509/ijost.v4i1.15804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Ayhan</a:t>
            </a:r>
            <a:r>
              <a:rPr lang="en-US" sz="4400" dirty="0">
                <a:solidFill>
                  <a:schemeClr val="tx1"/>
                </a:solidFill>
              </a:rPr>
              <a:t>, M. B. (2013). A Fuzzy </a:t>
            </a:r>
            <a:r>
              <a:rPr lang="en-US" sz="4400" dirty="0" err="1">
                <a:solidFill>
                  <a:schemeClr val="tx1"/>
                </a:solidFill>
              </a:rPr>
              <a:t>Ahp</a:t>
            </a:r>
            <a:r>
              <a:rPr lang="en-US" sz="4400" dirty="0">
                <a:solidFill>
                  <a:schemeClr val="tx1"/>
                </a:solidFill>
              </a:rPr>
              <a:t> Approach For Supplier Selection Problem: A Case Study In A </a:t>
            </a:r>
            <a:r>
              <a:rPr lang="en-US" sz="4400" dirty="0" err="1">
                <a:solidFill>
                  <a:schemeClr val="tx1"/>
                </a:solidFill>
              </a:rPr>
              <a:t>Gearmotor</a:t>
            </a:r>
            <a:r>
              <a:rPr lang="en-US" sz="4400" dirty="0">
                <a:solidFill>
                  <a:schemeClr val="tx1"/>
                </a:solidFill>
              </a:rPr>
              <a:t> Company. </a:t>
            </a:r>
            <a:r>
              <a:rPr lang="en-US" sz="4400" i="1" dirty="0">
                <a:solidFill>
                  <a:schemeClr val="tx1"/>
                </a:solidFill>
              </a:rPr>
              <a:t>International Journal of Managing Value and Supply Chains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4</a:t>
            </a:r>
            <a:r>
              <a:rPr lang="en-US" sz="4400" dirty="0">
                <a:solidFill>
                  <a:schemeClr val="tx1"/>
                </a:solidFill>
              </a:rPr>
              <a:t>(3), 11–23. https://doi.org/10.5121/ijmvsc.2013.4302</a:t>
            </a:r>
          </a:p>
          <a:p>
            <a:r>
              <a:rPr lang="en-US" sz="4400" dirty="0">
                <a:solidFill>
                  <a:schemeClr val="tx1"/>
                </a:solidFill>
              </a:rPr>
              <a:t>Bryant, M. F. (2009). A comparison of the rule and case-based reasoning approaches for the automation of help-desk operations at the Tier-two level. </a:t>
            </a:r>
            <a:r>
              <a:rPr lang="en-US" sz="4400" i="1" dirty="0">
                <a:solidFill>
                  <a:schemeClr val="tx1"/>
                </a:solidFill>
              </a:rPr>
              <a:t>Dissertation Abstracts International: Section B: The Sciences and Engineering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70</a:t>
            </a:r>
            <a:r>
              <a:rPr lang="en-US" sz="4400" dirty="0">
                <a:solidFill>
                  <a:schemeClr val="tx1"/>
                </a:solidFill>
              </a:rPr>
              <a:t>(3-B), 1745.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Babanli</a:t>
            </a:r>
            <a:r>
              <a:rPr lang="en-US" sz="4400" dirty="0">
                <a:solidFill>
                  <a:schemeClr val="tx1"/>
                </a:solidFill>
              </a:rPr>
              <a:t> MB, </a:t>
            </a:r>
            <a:r>
              <a:rPr lang="en-US" sz="4400" dirty="0" err="1">
                <a:solidFill>
                  <a:schemeClr val="tx1"/>
                </a:solidFill>
              </a:rPr>
              <a:t>Huseynov</a:t>
            </a:r>
            <a:r>
              <a:rPr lang="en-US" sz="4400" dirty="0">
                <a:solidFill>
                  <a:schemeClr val="tx1"/>
                </a:solidFill>
              </a:rPr>
              <a:t> VM. Z- number-based alloy selection problem. </a:t>
            </a:r>
            <a:r>
              <a:rPr lang="en-US" sz="4400" dirty="0" err="1">
                <a:solidFill>
                  <a:schemeClr val="tx1"/>
                </a:solidFill>
              </a:rPr>
              <a:t>Procedia</a:t>
            </a:r>
            <a:r>
              <a:rPr lang="en-US" sz="4400" dirty="0">
                <a:solidFill>
                  <a:schemeClr val="tx1"/>
                </a:solidFill>
              </a:rPr>
              <a:t> Computer Science. 2016;102: 183-189</a:t>
            </a:r>
          </a:p>
          <a:p>
            <a:r>
              <a:rPr lang="en-US" sz="4400" dirty="0">
                <a:solidFill>
                  <a:schemeClr val="tx1"/>
                </a:solidFill>
              </a:rPr>
              <a:t>Chi, R. T. H., &amp; Kiang, M. Y. (1991). An integrated approach of rule-based and case-based reasoning for decision support. </a:t>
            </a:r>
            <a:r>
              <a:rPr lang="en-US" sz="4400" i="1" dirty="0">
                <a:solidFill>
                  <a:schemeClr val="tx1"/>
                </a:solidFill>
              </a:rPr>
              <a:t>CSC 1991 - Proceedings of the 19th Annual Conference on Computer Science</a:t>
            </a:r>
            <a:r>
              <a:rPr lang="en-US" sz="4400" dirty="0">
                <a:solidFill>
                  <a:schemeClr val="tx1"/>
                </a:solidFill>
              </a:rPr>
              <a:t>, (March), 255–267. https://doi.org/10.1145/327164.327272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Daramola</a:t>
            </a:r>
            <a:r>
              <a:rPr lang="en-US" sz="4400" dirty="0">
                <a:solidFill>
                  <a:schemeClr val="tx1"/>
                </a:solidFill>
              </a:rPr>
              <a:t>, J. O., </a:t>
            </a:r>
            <a:r>
              <a:rPr lang="en-US" sz="4400" dirty="0" err="1">
                <a:solidFill>
                  <a:schemeClr val="tx1"/>
                </a:solidFill>
              </a:rPr>
              <a:t>Oladipupo</a:t>
            </a:r>
            <a:r>
              <a:rPr lang="en-US" sz="4400" dirty="0">
                <a:solidFill>
                  <a:schemeClr val="tx1"/>
                </a:solidFill>
              </a:rPr>
              <a:t>, O. O., &amp; Musa, A. G. (2010). A fuzzy expert system (FES) tool for online personnel recruitments. </a:t>
            </a:r>
            <a:r>
              <a:rPr lang="en-US" sz="4400" i="1" dirty="0">
                <a:solidFill>
                  <a:schemeClr val="tx1"/>
                </a:solidFill>
              </a:rPr>
              <a:t>International Journal of Business Information Systems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6</a:t>
            </a:r>
            <a:r>
              <a:rPr lang="en-US" sz="4400" dirty="0">
                <a:solidFill>
                  <a:schemeClr val="tx1"/>
                </a:solidFill>
              </a:rPr>
              <a:t>(4), 444–462. https://doi.org/10.1504/IJBIS.2010.035741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Dewi</a:t>
            </a:r>
            <a:r>
              <a:rPr lang="en-US" sz="4400" dirty="0">
                <a:solidFill>
                  <a:schemeClr val="tx1"/>
                </a:solidFill>
              </a:rPr>
              <a:t>, R., </a:t>
            </a:r>
            <a:r>
              <a:rPr lang="en-US" sz="4400" dirty="0" err="1">
                <a:solidFill>
                  <a:schemeClr val="tx1"/>
                </a:solidFill>
              </a:rPr>
              <a:t>Verina</a:t>
            </a:r>
            <a:r>
              <a:rPr lang="en-US" sz="4400" dirty="0">
                <a:solidFill>
                  <a:schemeClr val="tx1"/>
                </a:solidFill>
              </a:rPr>
              <a:t>, W., </a:t>
            </a:r>
            <a:r>
              <a:rPr lang="en-US" sz="4400" dirty="0" err="1">
                <a:solidFill>
                  <a:schemeClr val="tx1"/>
                </a:solidFill>
              </a:rPr>
              <a:t>Tanjung</a:t>
            </a:r>
            <a:r>
              <a:rPr lang="en-US" sz="4400" dirty="0">
                <a:solidFill>
                  <a:schemeClr val="tx1"/>
                </a:solidFill>
              </a:rPr>
              <a:t>, D. H., &amp; </a:t>
            </a:r>
            <a:r>
              <a:rPr lang="en-US" sz="4400" dirty="0" err="1">
                <a:solidFill>
                  <a:schemeClr val="tx1"/>
                </a:solidFill>
              </a:rPr>
              <a:t>Rahayu</a:t>
            </a:r>
            <a:r>
              <a:rPr lang="en-US" sz="4400" dirty="0">
                <a:solidFill>
                  <a:schemeClr val="tx1"/>
                </a:solidFill>
              </a:rPr>
              <a:t>, S. L. (2019). Application of AHP Method Based on Competence for Determining the Best Graduate Students. </a:t>
            </a:r>
            <a:r>
              <a:rPr lang="en-US" sz="4400" i="1" dirty="0">
                <a:solidFill>
                  <a:schemeClr val="tx1"/>
                </a:solidFill>
              </a:rPr>
              <a:t>2018 6th International Conference on Cyber and IT Service Management, CITSM 2018</a:t>
            </a:r>
            <a:r>
              <a:rPr lang="en-US" sz="4400" dirty="0">
                <a:solidFill>
                  <a:schemeClr val="tx1"/>
                </a:solidFill>
              </a:rPr>
              <a:t>, (</a:t>
            </a:r>
            <a:r>
              <a:rPr lang="en-US" sz="4400" dirty="0" err="1">
                <a:solidFill>
                  <a:schemeClr val="tx1"/>
                </a:solidFill>
              </a:rPr>
              <a:t>Citsm</a:t>
            </a:r>
            <a:r>
              <a:rPr lang="en-US" sz="4400" dirty="0">
                <a:solidFill>
                  <a:schemeClr val="tx1"/>
                </a:solidFill>
              </a:rPr>
              <a:t>), 6–10. https://doi.org/10.1109/CITSM.2018.8674296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Dongrui</a:t>
            </a:r>
            <a:r>
              <a:rPr lang="en-US" sz="4400" dirty="0">
                <a:solidFill>
                  <a:schemeClr val="tx1"/>
                </a:solidFill>
              </a:rPr>
              <a:t>, W., &amp; </a:t>
            </a:r>
            <a:r>
              <a:rPr lang="en-US" sz="4400" dirty="0" err="1">
                <a:solidFill>
                  <a:schemeClr val="tx1"/>
                </a:solidFill>
              </a:rPr>
              <a:t>Eng</a:t>
            </a:r>
            <a:r>
              <a:rPr lang="en-US" sz="4400" dirty="0">
                <a:solidFill>
                  <a:schemeClr val="tx1"/>
                </a:solidFill>
              </a:rPr>
              <a:t>, M. (2005). </a:t>
            </a:r>
            <a:r>
              <a:rPr lang="en-US" sz="4400" i="1" dirty="0">
                <a:solidFill>
                  <a:schemeClr val="tx1"/>
                </a:solidFill>
              </a:rPr>
              <a:t>2005 IEEE International Conference on Fuzzy Systems Best Student Paper Award</a:t>
            </a:r>
            <a:r>
              <a:rPr lang="en-US" sz="4400" dirty="0">
                <a:solidFill>
                  <a:schemeClr val="tx1"/>
                </a:solidFill>
              </a:rPr>
              <a:t>. 1–3.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Engin</a:t>
            </a:r>
            <a:r>
              <a:rPr lang="en-US" sz="4400" dirty="0">
                <a:solidFill>
                  <a:schemeClr val="tx1"/>
                </a:solidFill>
              </a:rPr>
              <a:t>, G., </a:t>
            </a:r>
            <a:r>
              <a:rPr lang="en-US" sz="4400" dirty="0" err="1">
                <a:solidFill>
                  <a:schemeClr val="tx1"/>
                </a:solidFill>
              </a:rPr>
              <a:t>Aksoyer</a:t>
            </a:r>
            <a:r>
              <a:rPr lang="en-US" sz="4400" dirty="0">
                <a:solidFill>
                  <a:schemeClr val="tx1"/>
                </a:solidFill>
              </a:rPr>
              <a:t>, B., </a:t>
            </a:r>
            <a:r>
              <a:rPr lang="en-US" sz="4400" dirty="0" err="1">
                <a:solidFill>
                  <a:schemeClr val="tx1"/>
                </a:solidFill>
              </a:rPr>
              <a:t>Avdagic</a:t>
            </a:r>
            <a:r>
              <a:rPr lang="en-US" sz="4400" dirty="0">
                <a:solidFill>
                  <a:schemeClr val="tx1"/>
                </a:solidFill>
              </a:rPr>
              <a:t>, M., </a:t>
            </a:r>
            <a:r>
              <a:rPr lang="en-US" sz="4400" dirty="0" err="1">
                <a:solidFill>
                  <a:schemeClr val="tx1"/>
                </a:solidFill>
              </a:rPr>
              <a:t>Bozanli</a:t>
            </a:r>
            <a:r>
              <a:rPr lang="en-US" sz="4400" dirty="0">
                <a:solidFill>
                  <a:schemeClr val="tx1"/>
                </a:solidFill>
              </a:rPr>
              <a:t>, D., </a:t>
            </a:r>
            <a:r>
              <a:rPr lang="en-US" sz="4400" dirty="0" err="1">
                <a:solidFill>
                  <a:schemeClr val="tx1"/>
                </a:solidFill>
              </a:rPr>
              <a:t>Hanay</a:t>
            </a:r>
            <a:r>
              <a:rPr lang="en-US" sz="4400" dirty="0">
                <a:solidFill>
                  <a:schemeClr val="tx1"/>
                </a:solidFill>
              </a:rPr>
              <a:t>, U., </a:t>
            </a:r>
            <a:r>
              <a:rPr lang="en-US" sz="4400" dirty="0" err="1">
                <a:solidFill>
                  <a:schemeClr val="tx1"/>
                </a:solidFill>
              </a:rPr>
              <a:t>Maden</a:t>
            </a:r>
            <a:r>
              <a:rPr lang="en-US" sz="4400" dirty="0">
                <a:solidFill>
                  <a:schemeClr val="tx1"/>
                </a:solidFill>
              </a:rPr>
              <a:t>, D., &amp; </a:t>
            </a:r>
            <a:r>
              <a:rPr lang="en-US" sz="4400" dirty="0" err="1">
                <a:solidFill>
                  <a:schemeClr val="tx1"/>
                </a:solidFill>
              </a:rPr>
              <a:t>Ertek</a:t>
            </a:r>
            <a:r>
              <a:rPr lang="en-US" sz="4400" dirty="0">
                <a:solidFill>
                  <a:schemeClr val="tx1"/>
                </a:solidFill>
              </a:rPr>
              <a:t>, G. (2014). Rule-based expert systems for supporting university students. </a:t>
            </a:r>
            <a:r>
              <a:rPr lang="en-US" sz="4400" i="1" dirty="0" err="1">
                <a:solidFill>
                  <a:schemeClr val="tx1"/>
                </a:solidFill>
              </a:rPr>
              <a:t>Procedia</a:t>
            </a:r>
            <a:r>
              <a:rPr lang="en-US" sz="4400" i="1" dirty="0">
                <a:solidFill>
                  <a:schemeClr val="tx1"/>
                </a:solidFill>
              </a:rPr>
              <a:t> Computer Science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31</a:t>
            </a:r>
            <a:r>
              <a:rPr lang="en-US" sz="4400" dirty="0">
                <a:solidFill>
                  <a:schemeClr val="tx1"/>
                </a:solidFill>
              </a:rPr>
              <a:t>, 22–31. https://doi.org/10.1016/j.procs.2014.05.241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goleman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dirty="0" err="1">
                <a:solidFill>
                  <a:schemeClr val="tx1"/>
                </a:solidFill>
              </a:rPr>
              <a:t>daniel</a:t>
            </a:r>
            <a:r>
              <a:rPr lang="en-US" sz="4400" dirty="0">
                <a:solidFill>
                  <a:schemeClr val="tx1"/>
                </a:solidFill>
              </a:rPr>
              <a:t>; </a:t>
            </a:r>
            <a:r>
              <a:rPr lang="en-US" sz="4400" dirty="0" err="1">
                <a:solidFill>
                  <a:schemeClr val="tx1"/>
                </a:solidFill>
              </a:rPr>
              <a:t>boyatzis</a:t>
            </a:r>
            <a:r>
              <a:rPr lang="en-US" sz="4400" dirty="0">
                <a:solidFill>
                  <a:schemeClr val="tx1"/>
                </a:solidFill>
              </a:rPr>
              <a:t>, Richard; </a:t>
            </a:r>
            <a:r>
              <a:rPr lang="en-US" sz="4400" dirty="0" err="1">
                <a:solidFill>
                  <a:schemeClr val="tx1"/>
                </a:solidFill>
              </a:rPr>
              <a:t>Mckee</a:t>
            </a:r>
            <a:r>
              <a:rPr lang="en-US" sz="4400" dirty="0">
                <a:solidFill>
                  <a:schemeClr val="tx1"/>
                </a:solidFill>
              </a:rPr>
              <a:t>, A. (2019). </a:t>
            </a:r>
            <a:r>
              <a:rPr lang="en-US" sz="4400" i="1" dirty="0">
                <a:solidFill>
                  <a:schemeClr val="tx1"/>
                </a:solidFill>
              </a:rPr>
              <a:t>Journal of Chemical Information and Modeling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53</a:t>
            </a:r>
            <a:r>
              <a:rPr lang="en-US" sz="4400" dirty="0">
                <a:solidFill>
                  <a:schemeClr val="tx1"/>
                </a:solidFill>
              </a:rPr>
              <a:t>(9), 1689–1699. https://doi.org/10.1017/CBO9781107415324.004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Hossain</a:t>
            </a:r>
            <a:r>
              <a:rPr lang="en-US" sz="4400" dirty="0">
                <a:solidFill>
                  <a:schemeClr val="tx1"/>
                </a:solidFill>
              </a:rPr>
              <a:t>, M. S., Zander, P. O., Kamal, M. S., &amp; </a:t>
            </a:r>
            <a:r>
              <a:rPr lang="en-US" sz="4400" dirty="0" err="1">
                <a:solidFill>
                  <a:schemeClr val="tx1"/>
                </a:solidFill>
              </a:rPr>
              <a:t>Chowdhury</a:t>
            </a:r>
            <a:r>
              <a:rPr lang="en-US" sz="4400" dirty="0">
                <a:solidFill>
                  <a:schemeClr val="tx1"/>
                </a:solidFill>
              </a:rPr>
              <a:t>, L. (2015). Belief-rule-based expert systems for evaluation of e-government: A case study. </a:t>
            </a:r>
            <a:r>
              <a:rPr lang="en-US" sz="4400" i="1" dirty="0">
                <a:solidFill>
                  <a:schemeClr val="tx1"/>
                </a:solidFill>
              </a:rPr>
              <a:t>Expert Systems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32</a:t>
            </a:r>
            <a:r>
              <a:rPr lang="en-US" sz="4400" dirty="0">
                <a:solidFill>
                  <a:schemeClr val="tx1"/>
                </a:solidFill>
              </a:rPr>
              <a:t>(5), 563–577. https://doi.org/10.1111/exsy.12110</a:t>
            </a:r>
          </a:p>
          <a:p>
            <a:r>
              <a:rPr lang="en-US" sz="4400" i="1" dirty="0">
                <a:solidFill>
                  <a:schemeClr val="tx1"/>
                </a:solidFill>
              </a:rPr>
              <a:t>i</a:t>
            </a:r>
            <a:r>
              <a:rPr lang="en-US" sz="4400" dirty="0">
                <a:solidFill>
                  <a:schemeClr val="tx1"/>
                </a:solidFill>
              </a:rPr>
              <a:t>. (</a:t>
            </a:r>
            <a:r>
              <a:rPr lang="en-US" sz="4400" dirty="0" err="1">
                <a:solidFill>
                  <a:schemeClr val="tx1"/>
                </a:solidFill>
              </a:rPr>
              <a:t>n.d.</a:t>
            </a:r>
            <a:r>
              <a:rPr lang="en-US" sz="4400" dirty="0">
                <a:solidFill>
                  <a:schemeClr val="tx1"/>
                </a:solidFill>
              </a:rPr>
              <a:t>).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Jafarian</a:t>
            </a:r>
            <a:r>
              <a:rPr lang="en-US" sz="4400" dirty="0">
                <a:solidFill>
                  <a:schemeClr val="tx1"/>
                </a:solidFill>
              </a:rPr>
              <a:t>, A., </a:t>
            </a:r>
            <a:r>
              <a:rPr lang="en-US" sz="4400" dirty="0" err="1">
                <a:solidFill>
                  <a:schemeClr val="tx1"/>
                </a:solidFill>
              </a:rPr>
              <a:t>Nikabadi</a:t>
            </a:r>
            <a:r>
              <a:rPr lang="en-US" sz="4400" dirty="0">
                <a:solidFill>
                  <a:schemeClr val="tx1"/>
                </a:solidFill>
              </a:rPr>
              <a:t>, M. S., &amp; </a:t>
            </a:r>
            <a:r>
              <a:rPr lang="en-US" sz="4400" dirty="0" err="1">
                <a:solidFill>
                  <a:schemeClr val="tx1"/>
                </a:solidFill>
              </a:rPr>
              <a:t>Amiri</a:t>
            </a:r>
            <a:r>
              <a:rPr lang="en-US" sz="4400" dirty="0">
                <a:solidFill>
                  <a:schemeClr val="tx1"/>
                </a:solidFill>
              </a:rPr>
              <a:t>, M. (2014). Framework for prioritizing and allocating six sigma projects using fuzzy TOPSIS and fuzzy expert system. </a:t>
            </a:r>
            <a:r>
              <a:rPr lang="en-US" sz="4400" i="1" dirty="0" err="1">
                <a:solidFill>
                  <a:schemeClr val="tx1"/>
                </a:solidFill>
              </a:rPr>
              <a:t>Scientia</a:t>
            </a:r>
            <a:r>
              <a:rPr lang="en-US" sz="4400" i="1" dirty="0">
                <a:solidFill>
                  <a:schemeClr val="tx1"/>
                </a:solidFill>
              </a:rPr>
              <a:t> </a:t>
            </a:r>
            <a:r>
              <a:rPr lang="en-US" sz="4400" i="1" dirty="0" err="1">
                <a:solidFill>
                  <a:schemeClr val="tx1"/>
                </a:solidFill>
              </a:rPr>
              <a:t>Iranica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21</a:t>
            </a:r>
            <a:r>
              <a:rPr lang="en-US" sz="4400" dirty="0">
                <a:solidFill>
                  <a:schemeClr val="tx1"/>
                </a:solidFill>
              </a:rPr>
              <a:t>(6), 2281–2294.</a:t>
            </a:r>
          </a:p>
          <a:p>
            <a:r>
              <a:rPr lang="en-US" sz="4400" dirty="0">
                <a:solidFill>
                  <a:schemeClr val="tx1"/>
                </a:solidFill>
              </a:rPr>
              <a:t>Journal, I. (2018). </a:t>
            </a:r>
            <a:r>
              <a:rPr lang="en-US" sz="4400" i="1" dirty="0">
                <a:solidFill>
                  <a:schemeClr val="tx1"/>
                </a:solidFill>
              </a:rPr>
              <a:t>GIVEN NAME : DR . SAYEL FAMILY NAME : SABHA AUTHOR ADDRESS : MENA COLLEGE OF MANAGEMENT AIMS AND OBJECTIVES :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i="1" dirty="0">
                <a:solidFill>
                  <a:schemeClr val="tx1"/>
                </a:solidFill>
              </a:rPr>
              <a:t>6</a:t>
            </a:r>
            <a:r>
              <a:rPr lang="en-US" sz="4400" dirty="0">
                <a:solidFill>
                  <a:schemeClr val="tx1"/>
                </a:solidFill>
              </a:rPr>
              <a:t>(4), 47–52.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2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334000"/>
          </a:xfrm>
        </p:spPr>
        <p:txBody>
          <a:bodyPr>
            <a:normAutofit fontScale="25000" lnSpcReduction="20000"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Kharola</a:t>
            </a:r>
            <a:r>
              <a:rPr lang="en-US" sz="4400" dirty="0">
                <a:solidFill>
                  <a:schemeClr val="tx1"/>
                </a:solidFill>
              </a:rPr>
              <a:t>, A., </a:t>
            </a:r>
            <a:r>
              <a:rPr lang="en-US" sz="4400" dirty="0" err="1">
                <a:solidFill>
                  <a:schemeClr val="tx1"/>
                </a:solidFill>
              </a:rPr>
              <a:t>Kunwar</a:t>
            </a:r>
            <a:r>
              <a:rPr lang="en-US" sz="4400" dirty="0">
                <a:solidFill>
                  <a:schemeClr val="tx1"/>
                </a:solidFill>
              </a:rPr>
              <a:t>, S., </a:t>
            </a:r>
            <a:r>
              <a:rPr lang="en-US" sz="4400" dirty="0" err="1">
                <a:solidFill>
                  <a:schemeClr val="tx1"/>
                </a:solidFill>
              </a:rPr>
              <a:t>Choudhury</a:t>
            </a:r>
            <a:r>
              <a:rPr lang="en-US" sz="4400" dirty="0">
                <a:solidFill>
                  <a:schemeClr val="tx1"/>
                </a:solidFill>
              </a:rPr>
              <a:t>, G. B., </a:t>
            </a:r>
            <a:r>
              <a:rPr lang="en-US" sz="4400" dirty="0" err="1">
                <a:solidFill>
                  <a:schemeClr val="tx1"/>
                </a:solidFill>
              </a:rPr>
              <a:t>Kharola</a:t>
            </a:r>
            <a:r>
              <a:rPr lang="en-US" sz="4400" dirty="0">
                <a:solidFill>
                  <a:schemeClr val="tx1"/>
                </a:solidFill>
              </a:rPr>
              <a:t>, A., </a:t>
            </a:r>
            <a:r>
              <a:rPr lang="en-US" sz="4400" dirty="0" err="1">
                <a:solidFill>
                  <a:schemeClr val="tx1"/>
                </a:solidFill>
              </a:rPr>
              <a:t>Kunwar</a:t>
            </a:r>
            <a:r>
              <a:rPr lang="en-US" sz="4400" dirty="0">
                <a:solidFill>
                  <a:schemeClr val="tx1"/>
                </a:solidFill>
              </a:rPr>
              <a:t>, S., &amp; </a:t>
            </a:r>
            <a:r>
              <a:rPr lang="en-US" sz="4400" dirty="0" err="1">
                <a:solidFill>
                  <a:schemeClr val="tx1"/>
                </a:solidFill>
              </a:rPr>
              <a:t>Choudhury</a:t>
            </a:r>
            <a:r>
              <a:rPr lang="en-US" sz="4400" dirty="0">
                <a:solidFill>
                  <a:schemeClr val="tx1"/>
                </a:solidFill>
              </a:rPr>
              <a:t>, G. B. (2015). Students Performance Evaluation: A fuzzy logic reasoning approach. </a:t>
            </a:r>
            <a:r>
              <a:rPr lang="en-US" sz="4400" i="1" dirty="0">
                <a:solidFill>
                  <a:schemeClr val="tx1"/>
                </a:solidFill>
              </a:rPr>
              <a:t>PM World Journal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IV</a:t>
            </a:r>
            <a:r>
              <a:rPr lang="en-US" sz="4400" dirty="0">
                <a:solidFill>
                  <a:schemeClr val="tx1"/>
                </a:solidFill>
              </a:rPr>
              <a:t>(Ix), 1–11. Retrieved from www.pmworldlibrary.net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Kilincci</a:t>
            </a:r>
            <a:r>
              <a:rPr lang="en-US" sz="4400" dirty="0">
                <a:solidFill>
                  <a:schemeClr val="tx1"/>
                </a:solidFill>
              </a:rPr>
              <a:t>, O., &amp; </a:t>
            </a:r>
            <a:r>
              <a:rPr lang="en-US" sz="4400" dirty="0" err="1">
                <a:solidFill>
                  <a:schemeClr val="tx1"/>
                </a:solidFill>
              </a:rPr>
              <a:t>Onal</a:t>
            </a:r>
            <a:r>
              <a:rPr lang="en-US" sz="4400" dirty="0">
                <a:solidFill>
                  <a:schemeClr val="tx1"/>
                </a:solidFill>
              </a:rPr>
              <a:t>, S. A. (2011). Fuzzy AHP approach for supplier selection in a washing machine company. </a:t>
            </a:r>
            <a:r>
              <a:rPr lang="en-US" sz="4400" i="1" dirty="0">
                <a:solidFill>
                  <a:schemeClr val="tx1"/>
                </a:solidFill>
              </a:rPr>
              <a:t>Expert Systems with Applications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38</a:t>
            </a:r>
            <a:r>
              <a:rPr lang="en-US" sz="4400" dirty="0">
                <a:solidFill>
                  <a:schemeClr val="tx1"/>
                </a:solidFill>
              </a:rPr>
              <a:t>(8), 9656–9664. https://doi.org/10.1016/j.eswa.2011.01.159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Komariah</a:t>
            </a:r>
            <a:r>
              <a:rPr lang="en-US" sz="4400" dirty="0">
                <a:solidFill>
                  <a:schemeClr val="tx1"/>
                </a:solidFill>
              </a:rPr>
              <a:t>, I., &amp; Matsumoto, T. (2017). Application. </a:t>
            </a:r>
            <a:r>
              <a:rPr lang="en-US" sz="4400" i="1" dirty="0">
                <a:solidFill>
                  <a:schemeClr val="tx1"/>
                </a:solidFill>
              </a:rPr>
              <a:t>Pollution Research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36</a:t>
            </a:r>
            <a:r>
              <a:rPr lang="en-US" sz="4400" dirty="0">
                <a:solidFill>
                  <a:schemeClr val="tx1"/>
                </a:solidFill>
              </a:rPr>
              <a:t>(3), 504–512.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Kosfeld</a:t>
            </a:r>
            <a:r>
              <a:rPr lang="en-US" sz="4400" dirty="0">
                <a:solidFill>
                  <a:schemeClr val="tx1"/>
                </a:solidFill>
              </a:rPr>
              <a:t>, M., &amp; </a:t>
            </a:r>
            <a:r>
              <a:rPr lang="en-US" sz="4400" dirty="0" err="1">
                <a:solidFill>
                  <a:schemeClr val="tx1"/>
                </a:solidFill>
              </a:rPr>
              <a:t>Neckermann</a:t>
            </a:r>
            <a:r>
              <a:rPr lang="en-US" sz="4400" dirty="0">
                <a:solidFill>
                  <a:schemeClr val="tx1"/>
                </a:solidFill>
              </a:rPr>
              <a:t>, S. (2011). Getting more work for nothing? Symbolic awards and worker performance. </a:t>
            </a:r>
            <a:r>
              <a:rPr lang="en-US" sz="4400" i="1" dirty="0">
                <a:solidFill>
                  <a:schemeClr val="tx1"/>
                </a:solidFill>
              </a:rPr>
              <a:t>American Economic Journal: Microeconomics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3</a:t>
            </a:r>
            <a:r>
              <a:rPr lang="en-US" sz="4400" dirty="0">
                <a:solidFill>
                  <a:schemeClr val="tx1"/>
                </a:solidFill>
              </a:rPr>
              <a:t>(3), 86–99. https://doi.org/10.1257/mic.3.3.86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Kousalya</a:t>
            </a:r>
            <a:r>
              <a:rPr lang="en-US" sz="4400" dirty="0">
                <a:solidFill>
                  <a:schemeClr val="tx1"/>
                </a:solidFill>
              </a:rPr>
              <a:t>, P., &amp; Reddy, G. M. (2011). Selection of a student for all round excellence award using Fuzzy AHP and TOPSIS methods. </a:t>
            </a:r>
            <a:r>
              <a:rPr lang="en-US" sz="4400" i="1" dirty="0">
                <a:solidFill>
                  <a:schemeClr val="tx1"/>
                </a:solidFill>
              </a:rPr>
              <a:t>International Journal of Engineering Research and Applications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1</a:t>
            </a:r>
            <a:r>
              <a:rPr lang="en-US" sz="4400" dirty="0">
                <a:solidFill>
                  <a:schemeClr val="tx1"/>
                </a:solidFill>
              </a:rPr>
              <a:t>(4), 1993–2002.</a:t>
            </a:r>
          </a:p>
          <a:p>
            <a:r>
              <a:rPr lang="en-US" sz="4400" i="1" dirty="0">
                <a:solidFill>
                  <a:schemeClr val="tx1"/>
                </a:solidFill>
              </a:rPr>
              <a:t>Lecture 5 Fuzzy expert systems : Fuzzy inference</a:t>
            </a:r>
            <a:r>
              <a:rPr lang="en-US" sz="4400" dirty="0">
                <a:solidFill>
                  <a:schemeClr val="tx1"/>
                </a:solidFill>
              </a:rPr>
              <a:t>. (</a:t>
            </a:r>
            <a:r>
              <a:rPr lang="en-US" sz="4400" dirty="0" err="1">
                <a:solidFill>
                  <a:schemeClr val="tx1"/>
                </a:solidFill>
              </a:rPr>
              <a:t>n.d.</a:t>
            </a:r>
            <a:r>
              <a:rPr lang="en-US" sz="4400" dirty="0">
                <a:solidFill>
                  <a:schemeClr val="tx1"/>
                </a:solidFill>
              </a:rPr>
              <a:t>). 1–51.</a:t>
            </a:r>
          </a:p>
          <a:p>
            <a:r>
              <a:rPr lang="en-US" sz="4400" dirty="0">
                <a:solidFill>
                  <a:schemeClr val="tx1"/>
                </a:solidFill>
              </a:rPr>
              <a:t>Logic, F. (1965). </a:t>
            </a:r>
            <a:r>
              <a:rPr lang="en-US" sz="4400" i="1" dirty="0">
                <a:solidFill>
                  <a:schemeClr val="tx1"/>
                </a:solidFill>
              </a:rPr>
              <a:t>Chapter 6</a:t>
            </a:r>
            <a:r>
              <a:rPr lang="en-US" sz="4400" dirty="0">
                <a:solidFill>
                  <a:schemeClr val="tx1"/>
                </a:solidFill>
              </a:rPr>
              <a:t>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Luu</a:t>
            </a:r>
            <a:r>
              <a:rPr lang="en-US" sz="4400" dirty="0">
                <a:solidFill>
                  <a:schemeClr val="tx1"/>
                </a:solidFill>
              </a:rPr>
              <a:t>, D., &amp; </a:t>
            </a:r>
            <a:r>
              <a:rPr lang="en-US" sz="4400" dirty="0" err="1">
                <a:solidFill>
                  <a:schemeClr val="tx1"/>
                </a:solidFill>
              </a:rPr>
              <a:t>Sher</a:t>
            </a:r>
            <a:r>
              <a:rPr lang="en-US" sz="4400" dirty="0">
                <a:solidFill>
                  <a:schemeClr val="tx1"/>
                </a:solidFill>
              </a:rPr>
              <a:t>, W. (2012). Construction Tender Subcontract Selection using Case-based Reasoning. </a:t>
            </a:r>
            <a:r>
              <a:rPr lang="en-US" sz="4400" i="1" dirty="0">
                <a:solidFill>
                  <a:schemeClr val="tx1"/>
                </a:solidFill>
              </a:rPr>
              <a:t>Construction Economics and Building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6</a:t>
            </a:r>
            <a:r>
              <a:rPr lang="en-US" sz="4400" dirty="0">
                <a:solidFill>
                  <a:schemeClr val="tx1"/>
                </a:solidFill>
              </a:rPr>
              <a:t>(2), 32–43. https://doi.org/10.5130/ajceb.v6i2.2982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Milani</a:t>
            </a:r>
            <a:r>
              <a:rPr lang="en-US" sz="4400" dirty="0">
                <a:solidFill>
                  <a:schemeClr val="tx1"/>
                </a:solidFill>
              </a:rPr>
              <a:t>, A. A., &amp; </a:t>
            </a:r>
            <a:r>
              <a:rPr lang="en-US" sz="4400" dirty="0" err="1">
                <a:solidFill>
                  <a:schemeClr val="tx1"/>
                </a:solidFill>
              </a:rPr>
              <a:t>Hamedi</a:t>
            </a:r>
            <a:r>
              <a:rPr lang="en-US" sz="4400" dirty="0">
                <a:solidFill>
                  <a:schemeClr val="tx1"/>
                </a:solidFill>
              </a:rPr>
              <a:t>, M. (2008). A knowledge-based system for selecting </a:t>
            </a:r>
            <a:r>
              <a:rPr lang="en-US" sz="4400" dirty="0" smtClean="0">
                <a:solidFill>
                  <a:schemeClr val="tx1"/>
                </a:solidFill>
              </a:rPr>
              <a:t>fastening </a:t>
            </a:r>
            <a:r>
              <a:rPr lang="en-US" sz="4400" dirty="0">
                <a:solidFill>
                  <a:schemeClr val="tx1"/>
                </a:solidFill>
              </a:rPr>
              <a:t>tools in automobile assembly lines. </a:t>
            </a:r>
            <a:r>
              <a:rPr lang="en-US" sz="4400" i="1" dirty="0">
                <a:solidFill>
                  <a:schemeClr val="tx1"/>
                </a:solidFill>
              </a:rPr>
              <a:t>Proceedings of the IEEE International Conference on Industrial Technology</a:t>
            </a:r>
            <a:r>
              <a:rPr lang="en-US" sz="4400" dirty="0">
                <a:solidFill>
                  <a:schemeClr val="tx1"/>
                </a:solidFill>
              </a:rPr>
              <a:t>, (May 2008). </a:t>
            </a:r>
            <a:r>
              <a:rPr lang="en-US" sz="44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4400" dirty="0" smtClean="0">
                <a:solidFill>
                  <a:schemeClr val="tx1"/>
                </a:solidFill>
                <a:hlinkClick r:id="rId2"/>
              </a:rPr>
              <a:t>doi.org/10.1109/ICIT.2008.4608541</a:t>
            </a:r>
            <a:endParaRPr lang="en-US" sz="4400" dirty="0" smtClean="0">
              <a:solidFill>
                <a:schemeClr val="tx1"/>
              </a:solidFill>
            </a:endParaRPr>
          </a:p>
          <a:p>
            <a:r>
              <a:rPr lang="en-US" sz="4400" dirty="0" err="1">
                <a:solidFill>
                  <a:schemeClr val="tx1"/>
                </a:solidFill>
              </a:rPr>
              <a:t>Özyol</a:t>
            </a:r>
            <a:r>
              <a:rPr lang="en-US" sz="4400" dirty="0">
                <a:solidFill>
                  <a:schemeClr val="tx1"/>
                </a:solidFill>
              </a:rPr>
              <a:t>, M., &amp; </a:t>
            </a:r>
            <a:r>
              <a:rPr lang="en-US" sz="4400" dirty="0" err="1">
                <a:solidFill>
                  <a:schemeClr val="tx1"/>
                </a:solidFill>
              </a:rPr>
              <a:t>Albayrak</a:t>
            </a:r>
            <a:r>
              <a:rPr lang="en-US" sz="4400" dirty="0">
                <a:solidFill>
                  <a:schemeClr val="tx1"/>
                </a:solidFill>
              </a:rPr>
              <a:t>, Y. E. (2006). The fuzzy AHP process for choice of knowledge-based management styles. </a:t>
            </a:r>
            <a:r>
              <a:rPr lang="en-US" sz="4400" i="1" dirty="0">
                <a:solidFill>
                  <a:schemeClr val="tx1"/>
                </a:solidFill>
              </a:rPr>
              <a:t>IFAC Proceedings Volumes (IFAC-</a:t>
            </a:r>
            <a:r>
              <a:rPr lang="en-US" sz="4400" i="1" dirty="0" err="1">
                <a:solidFill>
                  <a:schemeClr val="tx1"/>
                </a:solidFill>
              </a:rPr>
              <a:t>PapersOnline</a:t>
            </a:r>
            <a:r>
              <a:rPr lang="en-US" sz="4400" i="1" dirty="0">
                <a:solidFill>
                  <a:schemeClr val="tx1"/>
                </a:solidFill>
              </a:rPr>
              <a:t>)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9</a:t>
            </a:r>
            <a:r>
              <a:rPr lang="en-US" sz="4400" dirty="0">
                <a:solidFill>
                  <a:schemeClr val="tx1"/>
                </a:solidFill>
              </a:rPr>
              <a:t>(PART 1), 442–447. https://doi.org/10.3182/20060522-3-fr-2904.00071</a:t>
            </a:r>
          </a:p>
          <a:p>
            <a:r>
              <a:rPr lang="en-US" sz="4400" dirty="0">
                <a:solidFill>
                  <a:schemeClr val="tx1"/>
                </a:solidFill>
              </a:rPr>
              <a:t>Pal, K. (2018). </a:t>
            </a:r>
            <a:r>
              <a:rPr lang="en-US" sz="4400" i="1" dirty="0">
                <a:solidFill>
                  <a:schemeClr val="tx1"/>
                </a:solidFill>
              </a:rPr>
              <a:t>An Application of Rule-Based and Reasoning within a Single Legal Based System</a:t>
            </a:r>
            <a:r>
              <a:rPr lang="en-US" sz="4400" dirty="0">
                <a:solidFill>
                  <a:schemeClr val="tx1"/>
                </a:solidFill>
              </a:rPr>
              <a:t>. (May). https://doi.org/10.1145/277339.277344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Patil</a:t>
            </a:r>
            <a:r>
              <a:rPr lang="en-US" sz="4400" dirty="0">
                <a:solidFill>
                  <a:schemeClr val="tx1"/>
                </a:solidFill>
              </a:rPr>
              <a:t>, S. M. (2014). </a:t>
            </a:r>
            <a:r>
              <a:rPr lang="en-US" sz="4400" i="1" dirty="0">
                <a:solidFill>
                  <a:schemeClr val="tx1"/>
                </a:solidFill>
              </a:rPr>
              <a:t>BEST STUDENT AWARD – A FUZZY EVALUATION APPROACH</a:t>
            </a:r>
            <a:r>
              <a:rPr lang="en-US" sz="4400" dirty="0">
                <a:solidFill>
                  <a:schemeClr val="tx1"/>
                </a:solidFill>
              </a:rPr>
              <a:t>. (May).</a:t>
            </a:r>
          </a:p>
          <a:p>
            <a:r>
              <a:rPr lang="en-US" sz="4400" dirty="0">
                <a:solidFill>
                  <a:schemeClr val="tx1"/>
                </a:solidFill>
              </a:rPr>
              <a:t>Perlis, U. (2015). Evaluation of pre-diploma students using fuzzy approach. </a:t>
            </a:r>
            <a:r>
              <a:rPr lang="en-US" sz="4400" i="1" dirty="0" err="1">
                <a:solidFill>
                  <a:schemeClr val="tx1"/>
                </a:solidFill>
              </a:rPr>
              <a:t>Jurnal</a:t>
            </a:r>
            <a:r>
              <a:rPr lang="en-US" sz="4400" i="1" dirty="0">
                <a:solidFill>
                  <a:schemeClr val="tx1"/>
                </a:solidFill>
              </a:rPr>
              <a:t> </a:t>
            </a:r>
            <a:r>
              <a:rPr lang="en-US" sz="4400" i="1" dirty="0" err="1">
                <a:solidFill>
                  <a:schemeClr val="tx1"/>
                </a:solidFill>
              </a:rPr>
              <a:t>Intelek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10</a:t>
            </a:r>
            <a:r>
              <a:rPr lang="en-US" sz="4400" dirty="0">
                <a:solidFill>
                  <a:schemeClr val="tx1"/>
                </a:solidFill>
              </a:rPr>
              <a:t>(1), 37–41.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Prentzas</a:t>
            </a:r>
            <a:r>
              <a:rPr lang="en-US" sz="4400" dirty="0">
                <a:solidFill>
                  <a:schemeClr val="tx1"/>
                </a:solidFill>
              </a:rPr>
              <a:t>, J., &amp; </a:t>
            </a:r>
            <a:r>
              <a:rPr lang="en-US" sz="4400" dirty="0" err="1">
                <a:solidFill>
                  <a:schemeClr val="tx1"/>
                </a:solidFill>
              </a:rPr>
              <a:t>Hatzilygeroudis</a:t>
            </a:r>
            <a:r>
              <a:rPr lang="en-US" sz="4400" dirty="0">
                <a:solidFill>
                  <a:schemeClr val="tx1"/>
                </a:solidFill>
              </a:rPr>
              <a:t>, I. (2003). Integrations of Rule-Based and Case-Based Reasoning. </a:t>
            </a:r>
            <a:r>
              <a:rPr lang="en-US" sz="4400" i="1" dirty="0">
                <a:solidFill>
                  <a:schemeClr val="tx1"/>
                </a:solidFill>
              </a:rPr>
              <a:t>Proceedings of the International Conference on Computer, Communication and Control Technologies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4</a:t>
            </a:r>
            <a:r>
              <a:rPr lang="en-US" sz="4400" dirty="0">
                <a:solidFill>
                  <a:schemeClr val="tx1"/>
                </a:solidFill>
              </a:rPr>
              <a:t>, 81–85.</a:t>
            </a:r>
          </a:p>
          <a:p>
            <a:r>
              <a:rPr lang="en-US" sz="4400" dirty="0" err="1">
                <a:solidFill>
                  <a:schemeClr val="tx1"/>
                </a:solidFill>
              </a:rPr>
              <a:t>Rahman</a:t>
            </a:r>
            <a:r>
              <a:rPr lang="en-US" sz="4400" dirty="0">
                <a:solidFill>
                  <a:schemeClr val="tx1"/>
                </a:solidFill>
              </a:rPr>
              <a:t>, A., </a:t>
            </a:r>
            <a:r>
              <a:rPr lang="en-US" sz="4400" dirty="0" err="1">
                <a:solidFill>
                  <a:schemeClr val="tx1"/>
                </a:solidFill>
              </a:rPr>
              <a:t>Slamet</a:t>
            </a:r>
            <a:r>
              <a:rPr lang="en-US" sz="4400" dirty="0">
                <a:solidFill>
                  <a:schemeClr val="tx1"/>
                </a:solidFill>
              </a:rPr>
              <a:t>, C., </a:t>
            </a:r>
            <a:r>
              <a:rPr lang="en-US" sz="4400" dirty="0" err="1">
                <a:solidFill>
                  <a:schemeClr val="tx1"/>
                </a:solidFill>
              </a:rPr>
              <a:t>Darmalaksana</a:t>
            </a:r>
            <a:r>
              <a:rPr lang="en-US" sz="4400" dirty="0">
                <a:solidFill>
                  <a:schemeClr val="tx1"/>
                </a:solidFill>
              </a:rPr>
              <a:t>, W., </a:t>
            </a:r>
            <a:r>
              <a:rPr lang="en-US" sz="4400" dirty="0" err="1">
                <a:solidFill>
                  <a:schemeClr val="tx1"/>
                </a:solidFill>
              </a:rPr>
              <a:t>Gerhana</a:t>
            </a:r>
            <a:r>
              <a:rPr lang="en-US" sz="4400" dirty="0">
                <a:solidFill>
                  <a:schemeClr val="tx1"/>
                </a:solidFill>
              </a:rPr>
              <a:t>, Y. A., &amp; </a:t>
            </a:r>
            <a:r>
              <a:rPr lang="en-US" sz="4400" dirty="0" err="1">
                <a:solidFill>
                  <a:schemeClr val="tx1"/>
                </a:solidFill>
              </a:rPr>
              <a:t>Ramdhani</a:t>
            </a:r>
            <a:r>
              <a:rPr lang="en-US" sz="4400" dirty="0">
                <a:solidFill>
                  <a:schemeClr val="tx1"/>
                </a:solidFill>
              </a:rPr>
              <a:t>, M. A. (2018). Expert System for Deciding a Solution of Mechanical Failure in a Car using Case-based Reasoning. </a:t>
            </a:r>
            <a:r>
              <a:rPr lang="en-US" sz="4400" i="1" dirty="0">
                <a:solidFill>
                  <a:schemeClr val="tx1"/>
                </a:solidFill>
              </a:rPr>
              <a:t>IOP Conference Series: Materials Science and Engineering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288</a:t>
            </a:r>
            <a:r>
              <a:rPr lang="en-US" sz="4400" dirty="0">
                <a:solidFill>
                  <a:schemeClr val="tx1"/>
                </a:solidFill>
              </a:rPr>
              <a:t>(1), 0–6. https://doi.org/10.1088/1757-899X/288/1/012011</a:t>
            </a:r>
          </a:p>
          <a:p>
            <a:r>
              <a:rPr lang="en-US" sz="4400" dirty="0">
                <a:solidFill>
                  <a:schemeClr val="tx1"/>
                </a:solidFill>
              </a:rPr>
              <a:t>Rani, R. (2016). </a:t>
            </a:r>
            <a:r>
              <a:rPr lang="en-US" sz="4400" i="1" dirty="0">
                <a:solidFill>
                  <a:schemeClr val="tx1"/>
                </a:solidFill>
              </a:rPr>
              <a:t>E – RECRUITMENT AND ITS IMPACT UPON ON JOB SEEKERS : A CONTEMPORARY APPROACH .</a:t>
            </a:r>
            <a:r>
              <a:rPr lang="en-US" sz="4400" dirty="0">
                <a:solidFill>
                  <a:schemeClr val="tx1"/>
                </a:solidFill>
              </a:rPr>
              <a:t> (4), 335–339.</a:t>
            </a:r>
          </a:p>
          <a:p>
            <a:r>
              <a:rPr lang="en-US" sz="4400" dirty="0">
                <a:solidFill>
                  <a:schemeClr val="tx1"/>
                </a:solidFill>
              </a:rPr>
              <a:t>Rashid, A., </a:t>
            </a:r>
            <a:r>
              <a:rPr lang="en-US" sz="4400" dirty="0" err="1">
                <a:solidFill>
                  <a:schemeClr val="tx1"/>
                </a:solidFill>
              </a:rPr>
              <a:t>Ullah</a:t>
            </a:r>
            <a:r>
              <a:rPr lang="en-US" sz="4400" dirty="0">
                <a:solidFill>
                  <a:schemeClr val="tx1"/>
                </a:solidFill>
              </a:rPr>
              <a:t>, H., &amp; Ur, Z. (2011). Application of Expert System with Fuzzy Logic in Teachers’ Performance Evaluation. </a:t>
            </a:r>
            <a:r>
              <a:rPr lang="en-US" sz="4400" i="1" dirty="0">
                <a:solidFill>
                  <a:schemeClr val="tx1"/>
                </a:solidFill>
              </a:rPr>
              <a:t>International Journal of Advanced Computer Science and Applications</a:t>
            </a:r>
            <a:r>
              <a:rPr lang="en-US" sz="4400" dirty="0">
                <a:solidFill>
                  <a:schemeClr val="tx1"/>
                </a:solidFill>
              </a:rPr>
              <a:t>, </a:t>
            </a:r>
            <a:r>
              <a:rPr lang="en-US" sz="4400" i="1" dirty="0">
                <a:solidFill>
                  <a:schemeClr val="tx1"/>
                </a:solidFill>
              </a:rPr>
              <a:t>2</a:t>
            </a:r>
            <a:r>
              <a:rPr lang="en-US" sz="4400" dirty="0">
                <a:solidFill>
                  <a:schemeClr val="tx1"/>
                </a:solidFill>
              </a:rPr>
              <a:t>(2). https://doi.org/10.14569/ijacsa.2011.020210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4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6019800" cy="533400"/>
          </a:xfrm>
        </p:spPr>
        <p:txBody>
          <a:bodyPr/>
          <a:lstStyle/>
          <a:p>
            <a:pPr algn="ctr"/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sz="2400" dirty="0">
              <a:effectLst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19200" y="1219200"/>
            <a:ext cx="7010400" cy="685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ms-MY" dirty="0" smtClean="0">
              <a:solidFill>
                <a:schemeClr val="tx1"/>
              </a:solidFill>
            </a:endParaRPr>
          </a:p>
          <a:p>
            <a:pPr lvl="0" algn="ctr"/>
            <a:r>
              <a:rPr lang="ms-MY" dirty="0" smtClean="0">
                <a:solidFill>
                  <a:schemeClr val="tx1"/>
                </a:solidFill>
              </a:rPr>
              <a:t>To </a:t>
            </a:r>
            <a:r>
              <a:rPr lang="ms-MY" dirty="0">
                <a:solidFill>
                  <a:schemeClr val="tx1"/>
                </a:solidFill>
              </a:rPr>
              <a:t>identify the problem in selection of the best students awards .</a:t>
            </a:r>
          </a:p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205344" y="2514600"/>
            <a:ext cx="7024256" cy="838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ms-MY" dirty="0" smtClean="0">
              <a:solidFill>
                <a:schemeClr val="tx1"/>
              </a:solidFill>
            </a:endParaRPr>
          </a:p>
          <a:p>
            <a:pPr algn="ctr"/>
            <a:r>
              <a:rPr lang="ms-MY" dirty="0" smtClean="0">
                <a:solidFill>
                  <a:schemeClr val="tx1"/>
                </a:solidFill>
              </a:rPr>
              <a:t>To </a:t>
            </a:r>
            <a:r>
              <a:rPr lang="ms-MY" dirty="0">
                <a:solidFill>
                  <a:schemeClr val="tx1"/>
                </a:solidFill>
              </a:rPr>
              <a:t>develop a system for determine the best student by using fuzzy expert system.</a:t>
            </a:r>
            <a:endParaRPr lang="en-US" dirty="0">
              <a:solidFill>
                <a:schemeClr val="tx1"/>
              </a:solidFill>
            </a:endParaRPr>
          </a:p>
          <a:p>
            <a:pPr lvl="0"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177635" y="4038600"/>
            <a:ext cx="7024256" cy="838200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To </a:t>
            </a:r>
            <a:r>
              <a:rPr lang="en-US" dirty="0"/>
              <a:t>evaluate the </a:t>
            </a:r>
            <a:r>
              <a:rPr lang="en-US" dirty="0" smtClean="0"/>
              <a:t>functionality in selection of the best student.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09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609600"/>
            <a:ext cx="3733800" cy="533400"/>
          </a:xfrm>
        </p:spPr>
        <p:txBody>
          <a:bodyPr/>
          <a:lstStyle/>
          <a:p>
            <a:pPr algn="ctr"/>
            <a:r>
              <a:rPr lang="en-US" sz="2400" dirty="0">
                <a:effectLst/>
              </a:rPr>
              <a:t>SCOPE</a:t>
            </a:r>
            <a:r>
              <a:rPr lang="en-US" sz="3200" dirty="0"/>
              <a:t>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4648201"/>
            <a:ext cx="7239000" cy="15240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ms-MY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155092"/>
              </p:ext>
            </p:extLst>
          </p:nvPr>
        </p:nvGraphicFramePr>
        <p:xfrm>
          <a:off x="838201" y="1397000"/>
          <a:ext cx="7391399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399"/>
                <a:gridCol w="2057400"/>
                <a:gridCol w="32766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Data used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Target User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Algorithm used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ms-MY" dirty="0" smtClean="0"/>
                        <a:t>Primary data - done by the interview of the expert</a:t>
                      </a:r>
                    </a:p>
                    <a:p>
                      <a:endParaRPr lang="ms-MY" dirty="0" smtClean="0"/>
                    </a:p>
                    <a:p>
                      <a:r>
                        <a:rPr lang="ms-MY" dirty="0" smtClean="0"/>
                        <a:t>Secondary data - obtains by articles, journals and website.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Main user will be the expert and teacher to select a best student.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s-MY" dirty="0" smtClean="0"/>
                        <a:t>Fuzzy expert system - </a:t>
                      </a:r>
                      <a:r>
                        <a:rPr lang="en-US" dirty="0" smtClean="0"/>
                        <a:t>Fuzzy generally involved uncertainty and it is important to corporate with expert system to get results in any proposed method (</a:t>
                      </a:r>
                      <a:r>
                        <a:rPr lang="en-US" dirty="0" err="1" smtClean="0"/>
                        <a:t>Rasmani,Shahari,Garibaldi</a:t>
                      </a:r>
                      <a:r>
                        <a:rPr lang="en-US" dirty="0" smtClean="0"/>
                        <a:t> &amp; </a:t>
                      </a:r>
                      <a:r>
                        <a:rPr lang="en-US" dirty="0" err="1" smtClean="0"/>
                        <a:t>Shen</a:t>
                      </a:r>
                      <a:r>
                        <a:rPr lang="en-US" dirty="0" smtClean="0"/>
                        <a:t>, 2013)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04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686800" cy="304800"/>
          </a:xfrm>
        </p:spPr>
        <p:txBody>
          <a:bodyPr/>
          <a:lstStyle/>
          <a:p>
            <a:r>
              <a:rPr lang="en-US" sz="2400" dirty="0" smtClean="0">
                <a:effectLst/>
              </a:rPr>
              <a:t>RELATED WORKS(Similar application)</a:t>
            </a:r>
            <a:endParaRPr lang="en-US" sz="2400" dirty="0"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 t="25455" r="22055" b="9698"/>
          <a:stretch/>
        </p:blipFill>
        <p:spPr bwMode="auto">
          <a:xfrm>
            <a:off x="1295400" y="1143000"/>
            <a:ext cx="7032567" cy="4743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79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9941" t="6239" r="12798"/>
          <a:stretch/>
        </p:blipFill>
        <p:spPr bwMode="auto">
          <a:xfrm>
            <a:off x="838200" y="1330036"/>
            <a:ext cx="7620000" cy="5100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lowchart: Magnetic Disk 1"/>
          <p:cNvSpPr/>
          <p:nvPr/>
        </p:nvSpPr>
        <p:spPr>
          <a:xfrm>
            <a:off x="1143000" y="1524000"/>
            <a:ext cx="1676400" cy="1375893"/>
          </a:xfrm>
          <a:prstGeom prst="flowChartMagneticDisk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Criteria of student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Academics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Soft skill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Disciplinary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7200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BEST STUDENT’S AWARDS CONCEPTUAL FRAMEWORK 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4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/>
        </p:nvSpPr>
        <p:spPr>
          <a:xfrm>
            <a:off x="76200" y="711786"/>
            <a:ext cx="1752600" cy="891727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Preliminary study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152400" y="1848196"/>
            <a:ext cx="1676400" cy="93310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Knowledge acquisition</a:t>
            </a:r>
            <a:endParaRPr lang="en-US" dirty="0"/>
          </a:p>
        </p:txBody>
      </p:sp>
      <p:sp>
        <p:nvSpPr>
          <p:cNvPr id="7" name="Pentagon 6"/>
          <p:cNvSpPr/>
          <p:nvPr/>
        </p:nvSpPr>
        <p:spPr>
          <a:xfrm>
            <a:off x="109450" y="5723524"/>
            <a:ext cx="2100349" cy="92458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Implementation and evaluation</a:t>
            </a:r>
            <a:endParaRPr lang="en-US" dirty="0"/>
          </a:p>
        </p:txBody>
      </p:sp>
      <p:sp>
        <p:nvSpPr>
          <p:cNvPr id="8" name="Pentagon 7"/>
          <p:cNvSpPr/>
          <p:nvPr/>
        </p:nvSpPr>
        <p:spPr>
          <a:xfrm>
            <a:off x="133004" y="2920644"/>
            <a:ext cx="1518458" cy="933104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Algorithm Design</a:t>
            </a:r>
            <a:endParaRPr lang="en-US" dirty="0"/>
          </a:p>
        </p:txBody>
      </p:sp>
      <p:sp>
        <p:nvSpPr>
          <p:cNvPr id="9" name="Pentagon 8"/>
          <p:cNvSpPr/>
          <p:nvPr/>
        </p:nvSpPr>
        <p:spPr>
          <a:xfrm>
            <a:off x="109451" y="4267200"/>
            <a:ext cx="1957646" cy="1161704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</a:t>
            </a:r>
          </a:p>
          <a:p>
            <a:pPr algn="ctr"/>
            <a:r>
              <a:rPr lang="en-US" dirty="0" smtClean="0"/>
              <a:t> Design and development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6735" y="355346"/>
            <a:ext cx="115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Phase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21373" y="722762"/>
            <a:ext cx="2714105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Identify problems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Obtain information by reading journal, article, website.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8449" y="684024"/>
            <a:ext cx="243840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Problem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statement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Scope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Significance of the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161" y="1638131"/>
            <a:ext cx="267461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Reading journal, article and website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Data of collection: Interview expert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1522" y="1756753"/>
            <a:ext cx="24384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Study of criteria of student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Interview expert to get accurate overview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Get data from expert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7485" y="2732335"/>
            <a:ext cx="2687781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Define linguistic variable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Determine fuzzy sets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Elicit and construct fuzzy rules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Encode fuzzy to perform fuzzy inference into expert 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Evaluate and tune system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16282" y="2962552"/>
            <a:ext cx="2460567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Fuzzy expert system for selection of best student awards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67097" y="4259352"/>
            <a:ext cx="2681544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Design user interface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Design system using JAVA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Apply MATLAB Fuzzy Logic Toolbox  or Fuzzy Knowledge Builder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1522" y="5571734"/>
            <a:ext cx="2445327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Working engine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Successful program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Final project report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67098" y="5510180"/>
            <a:ext cx="2681544" cy="11695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Implement  fuzzy expert 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Coding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Debugging and system testing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Evaluate and tune system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2912" y="4342014"/>
            <a:ext cx="2443937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User interface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Inference engine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27865" y="711786"/>
            <a:ext cx="1463736" cy="19990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Objective 1 :</a:t>
            </a:r>
          </a:p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To identify a problem in selection of best student awards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58345" y="2962552"/>
            <a:ext cx="1463736" cy="1154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Objective 2 :</a:t>
            </a:r>
          </a:p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To develop a system by using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Fuzzy expert system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27865" y="4311324"/>
            <a:ext cx="1463736" cy="19990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Objective 3 :</a:t>
            </a:r>
          </a:p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To evaluate a functionality in selection of the best student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8643" y="350844"/>
            <a:ext cx="115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410200" y="305060"/>
            <a:ext cx="115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52400" y="-315159"/>
            <a:ext cx="8610600" cy="850669"/>
          </a:xfrm>
        </p:spPr>
        <p:txBody>
          <a:bodyPr>
            <a:normAutofit/>
          </a:bodyPr>
          <a:lstStyle/>
          <a:p>
            <a:r>
              <a:rPr lang="en-US" sz="2000" dirty="0"/>
              <a:t>BEST STUDENT’S AWARDS </a:t>
            </a:r>
            <a:r>
              <a:rPr lang="en-US" sz="2000" dirty="0" smtClean="0"/>
              <a:t>METHODOLOGY FRAMEWORK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734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788877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ANALYSIS PHASE : DATA COLLECTION</a:t>
            </a:r>
            <a:endParaRPr 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237308"/>
              </p:ext>
            </p:extLst>
          </p:nvPr>
        </p:nvGraphicFramePr>
        <p:xfrm>
          <a:off x="2057400" y="1828800"/>
          <a:ext cx="5105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22250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dirty="0" smtClean="0"/>
                        <a:t>Criteria of student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Academic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Soft skill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Disciplinary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r>
                        <a:rPr lang="en-US" baseline="0" dirty="0" smtClean="0"/>
                        <a:t> of student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Percentage</a:t>
                      </a:r>
                      <a:r>
                        <a:rPr lang="en-US" baseline="0" dirty="0" smtClean="0"/>
                        <a:t> of being a best student(</a:t>
                      </a:r>
                      <a:r>
                        <a:rPr lang="en-US" baseline="0" dirty="0" err="1" smtClean="0"/>
                        <a:t>good,average,best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5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53788"/>
            <a:ext cx="7086600" cy="60960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effectLst/>
                <a:cs typeface="Times New Roman" pitchFamily="18" charset="0"/>
              </a:rPr>
              <a:t>ANALYSIS PHASE : DATA PREPARATION </a:t>
            </a:r>
            <a:endParaRPr lang="en-US" sz="2400" dirty="0">
              <a:effectLst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685800"/>
            <a:ext cx="777239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LINGUISTIC VARIABLE</a:t>
            </a: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Academics				Soft skill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Disciplinary 		                  Output of best student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		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040992"/>
              </p:ext>
            </p:extLst>
          </p:nvPr>
        </p:nvGraphicFramePr>
        <p:xfrm>
          <a:off x="4607858" y="4191000"/>
          <a:ext cx="4064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77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Linguistic 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Range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[0.1-4.0]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[4.0</a:t>
                      </a:r>
                      <a:r>
                        <a:rPr lang="en-US" sz="1800" baseline="0" dirty="0" smtClean="0"/>
                        <a:t> – 7.0</a:t>
                      </a:r>
                      <a:r>
                        <a:rPr lang="en-US" sz="1800" dirty="0" smtClean="0"/>
                        <a:t>]</a:t>
                      </a:r>
                      <a:endParaRPr lang="en-MY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[7.0</a:t>
                      </a:r>
                      <a:r>
                        <a:rPr lang="en-US" sz="1800" baseline="0" dirty="0" smtClean="0"/>
                        <a:t> – 10.0</a:t>
                      </a:r>
                      <a:r>
                        <a:rPr lang="en-US" sz="1800" dirty="0" smtClean="0"/>
                        <a:t>]</a:t>
                      </a:r>
                      <a:endParaRPr lang="en-MY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582796"/>
              </p:ext>
            </p:extLst>
          </p:nvPr>
        </p:nvGraphicFramePr>
        <p:xfrm>
          <a:off x="152400" y="1752600"/>
          <a:ext cx="4185285" cy="1121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5095"/>
                <a:gridCol w="1395095"/>
                <a:gridCol w="139509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Input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Fuzzy sets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Range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Academic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Poor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[0.1-0.3]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[0.4 – 0.6]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Excellent</a:t>
                      </a:r>
                      <a:endParaRPr lang="en-US" sz="16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[0.7 – 1.0]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892548"/>
              </p:ext>
            </p:extLst>
          </p:nvPr>
        </p:nvGraphicFramePr>
        <p:xfrm>
          <a:off x="4571999" y="1752600"/>
          <a:ext cx="4185285" cy="1121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1"/>
                <a:gridCol w="1570989"/>
                <a:gridCol w="139509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Input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Fuzzy sets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Range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Soft skill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Poor active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[0.1-0.6]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Average active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[0.7 – 0.8]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Excellent active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[0.9 – 1.0]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252285"/>
              </p:ext>
            </p:extLst>
          </p:nvPr>
        </p:nvGraphicFramePr>
        <p:xfrm>
          <a:off x="228600" y="4191000"/>
          <a:ext cx="4185285" cy="1121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5095"/>
                <a:gridCol w="1395095"/>
                <a:gridCol w="139509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Input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Fuzzy sets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Range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Disciplinary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Poor 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[0.1-0.3]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Average 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[0.4– 0.8]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Free</a:t>
                      </a:r>
                      <a:endParaRPr lang="en-US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[0.9 – 1.0]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41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1102</TotalTime>
  <Words>1664</Words>
  <Application>Microsoft Office PowerPoint</Application>
  <PresentationFormat>On-screen Show (4:3)</PresentationFormat>
  <Paragraphs>258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Executive</vt:lpstr>
      <vt:lpstr>PowerPoint Presentation</vt:lpstr>
      <vt:lpstr>PROBLEM STATEMENT</vt:lpstr>
      <vt:lpstr>OBJECTIVE</vt:lpstr>
      <vt:lpstr>SCOPE </vt:lpstr>
      <vt:lpstr>RELATED WORKS(Similar application)</vt:lpstr>
      <vt:lpstr>PowerPoint Presentation</vt:lpstr>
      <vt:lpstr>BEST STUDENT’S AWARDS METHODOLOGY FRAMEWORK</vt:lpstr>
      <vt:lpstr>PowerPoint Presentation</vt:lpstr>
      <vt:lpstr>ANALYSIS PHASE : DATA PREPARATION </vt:lpstr>
      <vt:lpstr>ALGORITHM DESIGN</vt:lpstr>
      <vt:lpstr>Technique method</vt:lpstr>
      <vt:lpstr>PowerPoint Presentation</vt:lpstr>
      <vt:lpstr>PowerPoint Presentation</vt:lpstr>
      <vt:lpstr>RESULT ANALYSIS</vt:lpstr>
      <vt:lpstr>PROJECT TESTING AND EVALUATION</vt:lpstr>
      <vt:lpstr>PowerPoint Presentation</vt:lpstr>
      <vt:lpstr>PowerPoint Presentation</vt:lpstr>
      <vt:lpstr>SYSTEM DEMO</vt:lpstr>
      <vt:lpstr>CONCLUSION</vt:lpstr>
      <vt:lpstr>REFERENCES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77</cp:revision>
  <dcterms:created xsi:type="dcterms:W3CDTF">2020-03-07T10:11:20Z</dcterms:created>
  <dcterms:modified xsi:type="dcterms:W3CDTF">2020-08-05T01:05:55Z</dcterms:modified>
</cp:coreProperties>
</file>