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81" r:id="rId12"/>
    <p:sldId id="282" r:id="rId13"/>
    <p:sldId id="283" r:id="rId14"/>
    <p:sldId id="284" r:id="rId15"/>
    <p:sldId id="267" r:id="rId16"/>
    <p:sldId id="268" r:id="rId17"/>
    <p:sldId id="269" r:id="rId18"/>
    <p:sldId id="270" r:id="rId19"/>
    <p:sldId id="274" r:id="rId20"/>
    <p:sldId id="275" r:id="rId21"/>
    <p:sldId id="276" r:id="rId22"/>
    <p:sldId id="277" r:id="rId23"/>
    <p:sldId id="271" r:id="rId24"/>
    <p:sldId id="272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124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2481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2596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8321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8026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86492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1733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5071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9033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3431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260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9E88A028-6597-441D-9190-4E42892418AD}" type="datetimeFigureOut">
              <a:rPr lang="en-MY" smtClean="0"/>
              <a:t>3/8/2020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A35694E3-0E00-4B3E-AC76-CF4D7FFC681D}" type="slidenum">
              <a:rPr lang="en-MY" smtClean="0"/>
              <a:t>‹#›</a:t>
            </a:fld>
            <a:endParaRPr lang="en-MY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03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bmcoralhealth.biomedcentral.com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bmcoralhealth.biomedcentral.com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dataclusteringalgorithms/" TargetMode="External"/><Relationship Id="rId2" Type="http://schemas.openxmlformats.org/officeDocument/2006/relationships/hyperlink" Target="https://knowpapa.com/sd-freq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dfs.semanticscholar.org/9805/154482ba62c1d38a09fd2418d78be43e1c9d.pdf" TargetMode="External"/><Relationship Id="rId2" Type="http://schemas.openxmlformats.org/officeDocument/2006/relationships/hyperlink" Target="https://doi.org/10.1016/j.bspc.2017.07.00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figure/Clustering-procedure-The-typical-cluster-analysis-consists-of-four-steps-with-a-feedback_fig1_330353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3ACB8-3D7E-4D9D-96AD-3FC2CF933A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913" y="1694439"/>
            <a:ext cx="10146934" cy="2927666"/>
          </a:xfrm>
        </p:spPr>
        <p:txBody>
          <a:bodyPr>
            <a:normAutofit/>
          </a:bodyPr>
          <a:lstStyle/>
          <a:p>
            <a:pPr algn="ctr"/>
            <a:r>
              <a:rPr lang="en-MY" sz="5400" i="0" dirty="0">
                <a:latin typeface="+mn-lt"/>
              </a:rPr>
              <a:t>Caries detection system in dental x-ray images using fuzzy c-means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0DFFCC-4A0A-4A46-B606-139B8D485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45199" y="5008351"/>
            <a:ext cx="7034362" cy="70635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MY" i="0" dirty="0"/>
              <a:t>By: Nur Sarah </a:t>
            </a:r>
            <a:r>
              <a:rPr lang="en-MY" i="0" dirty="0" err="1"/>
              <a:t>Balqis</a:t>
            </a:r>
            <a:r>
              <a:rPr lang="en-MY" i="0" dirty="0"/>
              <a:t> Binti Mohamad </a:t>
            </a:r>
            <a:r>
              <a:rPr lang="en-MY" i="0" dirty="0" err="1"/>
              <a:t>Adib</a:t>
            </a:r>
            <a:endParaRPr lang="en-MY" i="0" dirty="0"/>
          </a:p>
          <a:p>
            <a:pPr algn="ctr"/>
            <a:r>
              <a:rPr lang="en-MY" i="0"/>
              <a:t>Supervisor: </a:t>
            </a:r>
            <a:r>
              <a:rPr lang="en-MY" i="0" dirty="0"/>
              <a:t>Ts. Dr Rajeswari Raju</a:t>
            </a:r>
          </a:p>
        </p:txBody>
      </p:sp>
    </p:spTree>
    <p:extLst>
      <p:ext uri="{BB962C8B-B14F-4D97-AF65-F5344CB8AC3E}">
        <p14:creationId xmlns:p14="http://schemas.microsoft.com/office/powerpoint/2010/main" val="185945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A40C2F5-9FEC-410A-8E55-CBE76E42D7C0}"/>
              </a:ext>
            </a:extLst>
          </p:cNvPr>
          <p:cNvSpPr/>
          <p:nvPr/>
        </p:nvSpPr>
        <p:spPr>
          <a:xfrm>
            <a:off x="4960307" y="889223"/>
            <a:ext cx="6361407" cy="40209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4D24A-24D3-447F-8FBB-AF2CF5F15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2" y="2268162"/>
            <a:ext cx="3833906" cy="1401469"/>
          </a:xfrm>
        </p:spPr>
        <p:txBody>
          <a:bodyPr>
            <a:normAutofit fontScale="90000"/>
          </a:bodyPr>
          <a:lstStyle/>
          <a:p>
            <a:pPr algn="ctr"/>
            <a:r>
              <a:rPr lang="en-MY" i="0" dirty="0">
                <a:solidFill>
                  <a:schemeClr val="bg1"/>
                </a:solidFill>
                <a:latin typeface="+mn-lt"/>
              </a:rPr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BAB6F-2E7B-4803-8085-478EFD68D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3316" y="889223"/>
            <a:ext cx="5937062" cy="4159345"/>
          </a:xfrm>
        </p:spPr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</a:pPr>
            <a:r>
              <a:rPr lang="en-MY" altLang="en-US" dirty="0"/>
              <a:t>Limitations of dental x-ray images – image not clear due to noise, poor contrast and low resolution.</a:t>
            </a:r>
          </a:p>
          <a:p>
            <a:pPr algn="just">
              <a:lnSpc>
                <a:spcPct val="200000"/>
              </a:lnSpc>
            </a:pPr>
            <a:r>
              <a:rPr lang="en-MY" altLang="en-US" dirty="0"/>
              <a:t>Dentists hard to analyse and obtain accurate result of caries presence in dental x-ray images.</a:t>
            </a:r>
          </a:p>
          <a:p>
            <a:pPr algn="just">
              <a:lnSpc>
                <a:spcPct val="200000"/>
              </a:lnSpc>
            </a:pPr>
            <a:r>
              <a:rPr lang="en-MY" altLang="en-US" dirty="0"/>
              <a:t>Can lead to mistake in detection of caries and consume longer time to detect dental caries of a patient.</a:t>
            </a:r>
          </a:p>
          <a:p>
            <a:endParaRPr lang="en-MY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7B9AA61-E7A7-4A41-9174-3ADD20C222AE}"/>
              </a:ext>
            </a:extLst>
          </p:cNvPr>
          <p:cNvSpPr/>
          <p:nvPr/>
        </p:nvSpPr>
        <p:spPr>
          <a:xfrm>
            <a:off x="5649239" y="5518471"/>
            <a:ext cx="5549030" cy="105383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Caries detection system using FCM that will show the caries or no caries images to the dentists.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869599-B20B-49D2-9D95-DC0DF258D986}"/>
              </a:ext>
            </a:extLst>
          </p:cNvPr>
          <p:cNvSpPr/>
          <p:nvPr/>
        </p:nvSpPr>
        <p:spPr>
          <a:xfrm>
            <a:off x="5323560" y="5310458"/>
            <a:ext cx="3578269" cy="4160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Proposed solution</a:t>
            </a:r>
          </a:p>
        </p:txBody>
      </p:sp>
    </p:spTree>
    <p:extLst>
      <p:ext uri="{BB962C8B-B14F-4D97-AF65-F5344CB8AC3E}">
        <p14:creationId xmlns:p14="http://schemas.microsoft.com/office/powerpoint/2010/main" val="2020189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1D45E-3A34-4A65-B617-344B3D5842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221277" cy="755555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Objectives </a:t>
            </a:r>
          </a:p>
        </p:txBody>
      </p:sp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8E40790F-E1E2-4EC2-B57F-27C99034EB83}"/>
              </a:ext>
            </a:extLst>
          </p:cNvPr>
          <p:cNvSpPr/>
          <p:nvPr/>
        </p:nvSpPr>
        <p:spPr>
          <a:xfrm>
            <a:off x="663879" y="1979112"/>
            <a:ext cx="2041743" cy="3018773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To identify requirements in detecting caries that presence in dental x-ray images.</a:t>
            </a:r>
          </a:p>
          <a:p>
            <a:pPr algn="ctr"/>
            <a:endParaRPr lang="en-MY" dirty="0"/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23E2AADA-4772-4AA6-8B7F-9DE9CE46E8EA}"/>
              </a:ext>
            </a:extLst>
          </p:cNvPr>
          <p:cNvSpPr/>
          <p:nvPr/>
        </p:nvSpPr>
        <p:spPr>
          <a:xfrm>
            <a:off x="5075128" y="1979112"/>
            <a:ext cx="2041743" cy="3018773"/>
          </a:xfrm>
          <a:prstGeom prst="flowChartOffpageConnector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To develop an effective Dental Caries Detection System using Fuzzy c-means.</a:t>
            </a:r>
          </a:p>
          <a:p>
            <a:pPr algn="ctr"/>
            <a:endParaRPr lang="en-MY" dirty="0"/>
          </a:p>
        </p:txBody>
      </p:sp>
      <p:sp>
        <p:nvSpPr>
          <p:cNvPr id="6" name="Flowchart: Off-page Connector 5">
            <a:extLst>
              <a:ext uri="{FF2B5EF4-FFF2-40B4-BE49-F238E27FC236}">
                <a16:creationId xmlns:a16="http://schemas.microsoft.com/office/drawing/2014/main" id="{96E9723C-788F-4891-8F95-606CFC3205A3}"/>
              </a:ext>
            </a:extLst>
          </p:cNvPr>
          <p:cNvSpPr/>
          <p:nvPr/>
        </p:nvSpPr>
        <p:spPr>
          <a:xfrm>
            <a:off x="9224845" y="1979112"/>
            <a:ext cx="2041743" cy="3018773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To test the effectiveness of the proposed Caries Detection System in dental x-ray images.</a:t>
            </a:r>
          </a:p>
          <a:p>
            <a:pPr algn="ctr"/>
            <a:endParaRPr lang="en-MY" dirty="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BA926735-0683-4EC1-AED5-C379CDD9F62A}"/>
              </a:ext>
            </a:extLst>
          </p:cNvPr>
          <p:cNvSpPr/>
          <p:nvPr/>
        </p:nvSpPr>
        <p:spPr>
          <a:xfrm>
            <a:off x="1282403" y="4665945"/>
            <a:ext cx="713984" cy="66388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1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E6DDC9BB-0CE2-4B21-A616-7331E1858ED5}"/>
              </a:ext>
            </a:extLst>
          </p:cNvPr>
          <p:cNvSpPr/>
          <p:nvPr/>
        </p:nvSpPr>
        <p:spPr>
          <a:xfrm>
            <a:off x="5739007" y="4665945"/>
            <a:ext cx="713984" cy="66388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2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47848654-E4D6-461C-BEE4-CC883037B64D}"/>
              </a:ext>
            </a:extLst>
          </p:cNvPr>
          <p:cNvSpPr/>
          <p:nvPr/>
        </p:nvSpPr>
        <p:spPr>
          <a:xfrm>
            <a:off x="9888724" y="4665945"/>
            <a:ext cx="713984" cy="663880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/>
              <a:t>3</a:t>
            </a:r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E326005C-4CFD-4C13-A192-F1ECB25608AE}"/>
              </a:ext>
            </a:extLst>
          </p:cNvPr>
          <p:cNvSpPr/>
          <p:nvPr/>
        </p:nvSpPr>
        <p:spPr>
          <a:xfrm>
            <a:off x="388307" y="1828799"/>
            <a:ext cx="11227496" cy="30062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3540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AF551-CC58-407E-9172-0B137B9F0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Scope</a:t>
            </a:r>
            <a:r>
              <a:rPr lang="en-MY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7D694F-729C-49A0-9F5A-260C50720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55580"/>
              </p:ext>
            </p:extLst>
          </p:nvPr>
        </p:nvGraphicFramePr>
        <p:xfrm>
          <a:off x="1422562" y="1755058"/>
          <a:ext cx="9346875" cy="37571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6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69375">
                  <a:extLst>
                    <a:ext uri="{9D8B030D-6E8A-4147-A177-3AD203B41FA5}">
                      <a16:colId xmlns:a16="http://schemas.microsoft.com/office/drawing/2014/main" val="2761569553"/>
                    </a:ext>
                  </a:extLst>
                </a:gridCol>
              </a:tblGrid>
              <a:tr h="6102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dirty="0"/>
                        <a:t>Data</a:t>
                      </a:r>
                      <a:endParaRPr lang="en-MY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dirty="0"/>
                        <a:t>Target User </a:t>
                      </a:r>
                      <a:endParaRPr lang="en-MY" dirty="0"/>
                    </a:p>
                    <a:p>
                      <a:pPr algn="ctr"/>
                      <a:endParaRPr lang="en-MY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Method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altLang="en-US" dirty="0"/>
                        <a:t>Process </a:t>
                      </a:r>
                      <a:endParaRPr lang="en-MY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dirty="0"/>
                        <a:t>Language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sz="2000" dirty="0"/>
                        <a:t>Dental X-ray image dataset  from </a:t>
                      </a:r>
                      <a:r>
                        <a:rPr lang="en-MY" sz="2000" dirty="0"/>
                        <a:t>BioMed Central Edition Website (</a:t>
                      </a:r>
                      <a:r>
                        <a:rPr lang="en-MY" sz="2000" dirty="0">
                          <a:hlinkClick r:id="rId2"/>
                        </a:rPr>
                        <a:t>https://bmcoralhealth.biomedcentral.com/</a:t>
                      </a:r>
                      <a:r>
                        <a:rPr lang="en-MY" sz="2000" dirty="0"/>
                        <a:t>)</a:t>
                      </a:r>
                    </a:p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sz="2000" dirty="0"/>
                        <a:t>Medical line (Dentists)</a:t>
                      </a:r>
                    </a:p>
                    <a:p>
                      <a:endParaRPr lang="en-MY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000" dirty="0"/>
                        <a:t>Fuzzy C-Means algorithm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sz="2000" dirty="0"/>
                        <a:t>This system is used to detect caries in the dental x-ray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altLang="en-US" sz="2000" dirty="0"/>
                        <a:t>Java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6643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61C7F-8058-45AC-9E7F-DC945D348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94" y="109302"/>
            <a:ext cx="5202072" cy="750507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Similar Applications</a:t>
            </a:r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130E9198-6C33-4E4B-9FD9-AB32052B90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1378900"/>
              </p:ext>
            </p:extLst>
          </p:nvPr>
        </p:nvGraphicFramePr>
        <p:xfrm>
          <a:off x="188794" y="859809"/>
          <a:ext cx="11556460" cy="5261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6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6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260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260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14657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Characteristic/</a:t>
                      </a:r>
                    </a:p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Features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MY" sz="120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Dental Image Segmentation Based on the Combination between Fuzzy Clustering and Semi-supervised Fuzzy Clustering Algorithms using Spatial Information 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Charan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Raj, &amp;Theresa, 2018).</a:t>
                      </a:r>
                      <a:endParaRPr lang="en-MY" sz="12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Deciduous Tooth Extraction in Dental X-ray using Adaptive Fuzzy c-means Clustering and Cavity Finding using SVM (Ali, Hoang, Khan, &amp; 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Thanh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2018).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Segmentation Teeth Area using Fuzzy c-means (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Informatika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Jember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Informatika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&amp; Indonesia, 2017).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Detection of Oral Cancer using Deep Neural Based Adaptive Fuzzy System in Data Mining Techniques (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Lalithamani&amp;Punitha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2019).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Segmentation of Dental X-ray Images in Medical Imaging using Fuzzy c-means and </a:t>
                      </a:r>
                      <a:r>
                        <a:rPr lang="en-MY" sz="1200" b="1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Neutrosophic</a:t>
                      </a:r>
                      <a:r>
                        <a:rPr lang="en-MY" sz="1200" b="1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Orthogonal Matrices (Ali et al., 2018).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665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Area of study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Vietnam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India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Indonesia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India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Vietnam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856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Dataset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Hanoi Medical University Hospital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Data from SRR Engineering College, India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2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Universiti</a:t>
                      </a:r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2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Teknologi</a:t>
                      </a:r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Malaysia (UTM)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Data from healthy patients and cancer patients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Vietnam National University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664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Model Analysis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Fuzzy c-means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Fuzzy c-means, SVM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Fuzzy c-means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Fuzzy c-means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Fuzzy c-means, </a:t>
                      </a:r>
                      <a:r>
                        <a:rPr lang="en-MY" altLang="en-US" sz="1200" dirty="0" err="1">
                          <a:latin typeface="Arial" pitchFamily="34" charset="0"/>
                          <a:cs typeface="Arial" pitchFamily="34" charset="0"/>
                        </a:rPr>
                        <a:t>neutrosophic</a:t>
                      </a: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 orthogonal matrices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0662">
                <a:tc>
                  <a:txBody>
                    <a:bodyPr/>
                    <a:lstStyle/>
                    <a:p>
                      <a:pPr algn="just"/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Result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Satisfactory prediction</a:t>
                      </a:r>
                    </a:p>
                    <a:p>
                      <a:pPr algn="l"/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accuracy is approximately at 98%.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Satisfactory prediction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altLang="en-US" sz="1200" dirty="0">
                          <a:latin typeface="Arial" pitchFamily="34" charset="0"/>
                          <a:cs typeface="Arial" pitchFamily="34" charset="0"/>
                        </a:rPr>
                        <a:t>91.04%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MY" sz="12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accuracy is approximately at 98%.</a:t>
                      </a:r>
                      <a:endParaRPr lang="en-MY" alt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032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E5477-FAC9-47BB-A699-2FB9CE26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20" y="108741"/>
            <a:ext cx="10561529" cy="743029"/>
          </a:xfrm>
        </p:spPr>
        <p:txBody>
          <a:bodyPr>
            <a:normAutofit/>
          </a:bodyPr>
          <a:lstStyle/>
          <a:p>
            <a:pPr algn="l"/>
            <a:r>
              <a:rPr lang="en-MY" sz="3600" i="0" dirty="0">
                <a:solidFill>
                  <a:schemeClr val="bg1"/>
                </a:solidFill>
                <a:latin typeface="+mn-lt"/>
              </a:rPr>
              <a:t>Caries Detection System Conceptual Framework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A2660E-5F01-4A6E-B2DD-297A6A32E2D0}"/>
              </a:ext>
            </a:extLst>
          </p:cNvPr>
          <p:cNvSpPr/>
          <p:nvPr/>
        </p:nvSpPr>
        <p:spPr>
          <a:xfrm>
            <a:off x="396339" y="1399735"/>
            <a:ext cx="2068500" cy="135751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B33139-9991-43D0-9A2A-79977042AA0F}"/>
              </a:ext>
            </a:extLst>
          </p:cNvPr>
          <p:cNvSpPr/>
          <p:nvPr/>
        </p:nvSpPr>
        <p:spPr>
          <a:xfrm>
            <a:off x="1207672" y="4500759"/>
            <a:ext cx="3872328" cy="15608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43B738-B1AC-4869-99E0-57D1BABAFE2A}"/>
              </a:ext>
            </a:extLst>
          </p:cNvPr>
          <p:cNvSpPr/>
          <p:nvPr/>
        </p:nvSpPr>
        <p:spPr>
          <a:xfrm>
            <a:off x="4020338" y="3072562"/>
            <a:ext cx="2075662" cy="11946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65D52-DF8B-484D-AC1B-394B2B18CF39}"/>
              </a:ext>
            </a:extLst>
          </p:cNvPr>
          <p:cNvSpPr/>
          <p:nvPr/>
        </p:nvSpPr>
        <p:spPr>
          <a:xfrm>
            <a:off x="7918475" y="2891691"/>
            <a:ext cx="2108963" cy="15749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9B900F-CD8B-4EC4-9811-C4C49BD3E719}"/>
              </a:ext>
            </a:extLst>
          </p:cNvPr>
          <p:cNvSpPr/>
          <p:nvPr/>
        </p:nvSpPr>
        <p:spPr>
          <a:xfrm>
            <a:off x="4020338" y="751958"/>
            <a:ext cx="6007100" cy="1790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E2604A-AC65-4423-8BFE-32BA66F3483C}"/>
              </a:ext>
            </a:extLst>
          </p:cNvPr>
          <p:cNvSpPr txBox="1"/>
          <p:nvPr/>
        </p:nvSpPr>
        <p:spPr>
          <a:xfrm>
            <a:off x="241227" y="975386"/>
            <a:ext cx="2944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Dental X-ray Images Dataset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5297D7-B078-489B-BEC3-CDA5AFDA30D7}"/>
              </a:ext>
            </a:extLst>
          </p:cNvPr>
          <p:cNvSpPr txBox="1"/>
          <p:nvPr/>
        </p:nvSpPr>
        <p:spPr>
          <a:xfrm>
            <a:off x="10015665" y="701240"/>
            <a:ext cx="191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 Processing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57EF98-7BEE-44A4-9CF5-670A6B6BA0A5}"/>
              </a:ext>
            </a:extLst>
          </p:cNvPr>
          <p:cNvSpPr txBox="1"/>
          <p:nvPr/>
        </p:nvSpPr>
        <p:spPr>
          <a:xfrm>
            <a:off x="4515119" y="2124080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Input image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59834E-F0E0-49A1-B102-76ED3F2D935B}"/>
              </a:ext>
            </a:extLst>
          </p:cNvPr>
          <p:cNvCxnSpPr>
            <a:cxnSpLocks/>
          </p:cNvCxnSpPr>
          <p:nvPr/>
        </p:nvCxnSpPr>
        <p:spPr>
          <a:xfrm>
            <a:off x="6440463" y="1315243"/>
            <a:ext cx="1447800" cy="71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5F05852-DE14-4508-981C-5DCCFCE09A5F}"/>
              </a:ext>
            </a:extLst>
          </p:cNvPr>
          <p:cNvSpPr txBox="1"/>
          <p:nvPr/>
        </p:nvSpPr>
        <p:spPr>
          <a:xfrm>
            <a:off x="6467475" y="945911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Filter Median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510425-6CA5-4299-B9E5-BFE51D2F5A3F}"/>
              </a:ext>
            </a:extLst>
          </p:cNvPr>
          <p:cNvSpPr txBox="1"/>
          <p:nvPr/>
        </p:nvSpPr>
        <p:spPr>
          <a:xfrm>
            <a:off x="7448538" y="2124080"/>
            <a:ext cx="257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dirty="0"/>
              <a:t>Enhanced Image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D89D64-F3D2-44AF-ABB8-0FEDA92A4F01}"/>
              </a:ext>
            </a:extLst>
          </p:cNvPr>
          <p:cNvSpPr txBox="1"/>
          <p:nvPr/>
        </p:nvSpPr>
        <p:spPr>
          <a:xfrm>
            <a:off x="6630976" y="4500759"/>
            <a:ext cx="556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 clustering and caries detection using FCM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79FF43A-C506-4E8D-8142-4F96396AC7E6}"/>
              </a:ext>
            </a:extLst>
          </p:cNvPr>
          <p:cNvCxnSpPr>
            <a:cxnSpLocks/>
          </p:cNvCxnSpPr>
          <p:nvPr/>
        </p:nvCxnSpPr>
        <p:spPr>
          <a:xfrm>
            <a:off x="9082066" y="2430225"/>
            <a:ext cx="7553" cy="4614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98E612C1-1512-4234-8176-9502383B82CA}"/>
              </a:ext>
            </a:extLst>
          </p:cNvPr>
          <p:cNvSpPr/>
          <p:nvPr/>
        </p:nvSpPr>
        <p:spPr>
          <a:xfrm>
            <a:off x="6845300" y="4966937"/>
            <a:ext cx="4445000" cy="1764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6B3F525-9EF2-4338-917D-0BB70F3F9F53}"/>
              </a:ext>
            </a:extLst>
          </p:cNvPr>
          <p:cNvSpPr/>
          <p:nvPr/>
        </p:nvSpPr>
        <p:spPr>
          <a:xfrm>
            <a:off x="7008385" y="5143701"/>
            <a:ext cx="4147362" cy="2448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Define parameters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3F48CA6-44FE-443A-B904-E56D7EFAF483}"/>
              </a:ext>
            </a:extLst>
          </p:cNvPr>
          <p:cNvSpPr/>
          <p:nvPr/>
        </p:nvSpPr>
        <p:spPr>
          <a:xfrm>
            <a:off x="7008385" y="5453086"/>
            <a:ext cx="4147362" cy="2448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Calculate cluster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9777DDB-D34B-4FC9-9F40-67D4B475CDB5}"/>
              </a:ext>
            </a:extLst>
          </p:cNvPr>
          <p:cNvSpPr/>
          <p:nvPr/>
        </p:nvSpPr>
        <p:spPr>
          <a:xfrm>
            <a:off x="7015938" y="5762471"/>
            <a:ext cx="4147362" cy="2448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Calculate distance membership values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E6EC28-F163-4191-A84A-27CA733B914B}"/>
              </a:ext>
            </a:extLst>
          </p:cNvPr>
          <p:cNvSpPr/>
          <p:nvPr/>
        </p:nvSpPr>
        <p:spPr>
          <a:xfrm>
            <a:off x="6994119" y="6061666"/>
            <a:ext cx="4147362" cy="2448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Find minimal cluster pixels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E426D91-AFDF-4473-A98A-3B6B349CEE90}"/>
              </a:ext>
            </a:extLst>
          </p:cNvPr>
          <p:cNvSpPr/>
          <p:nvPr/>
        </p:nvSpPr>
        <p:spPr>
          <a:xfrm>
            <a:off x="7048048" y="6371051"/>
            <a:ext cx="4147362" cy="24486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Image clustering and caries detection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F7507C26-0C26-49D2-B797-FC14EE685074}"/>
              </a:ext>
            </a:extLst>
          </p:cNvPr>
          <p:cNvCxnSpPr>
            <a:stCxn id="7" idx="3"/>
            <a:endCxn id="22" idx="3"/>
          </p:cNvCxnSpPr>
          <p:nvPr/>
        </p:nvCxnSpPr>
        <p:spPr>
          <a:xfrm>
            <a:off x="10027438" y="3679157"/>
            <a:ext cx="1262862" cy="2169812"/>
          </a:xfrm>
          <a:prstGeom prst="bentConnector3">
            <a:avLst>
              <a:gd name="adj1" fmla="val 11810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63425337-1E2A-4899-B4DD-7A3D68BCECAF}"/>
              </a:ext>
            </a:extLst>
          </p:cNvPr>
          <p:cNvSpPr/>
          <p:nvPr/>
        </p:nvSpPr>
        <p:spPr>
          <a:xfrm>
            <a:off x="4175913" y="3310564"/>
            <a:ext cx="1800224" cy="73718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solidFill>
                  <a:schemeClr val="tx1"/>
                </a:solidFill>
              </a:rPr>
              <a:t>Detection Result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89B7EA-8243-411B-BC5A-AB1A61592CD8}"/>
              </a:ext>
            </a:extLst>
          </p:cNvPr>
          <p:cNvSpPr txBox="1"/>
          <p:nvPr/>
        </p:nvSpPr>
        <p:spPr>
          <a:xfrm>
            <a:off x="4168359" y="2725008"/>
            <a:ext cx="2023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Result Analysis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FF86C99A-A670-48DC-83DB-5450CCFF6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522" y="4685425"/>
            <a:ext cx="1508487" cy="101251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B870CA3-B212-4BA4-90E2-2AF8F97840E4}"/>
              </a:ext>
            </a:extLst>
          </p:cNvPr>
          <p:cNvSpPr txBox="1"/>
          <p:nvPr/>
        </p:nvSpPr>
        <p:spPr>
          <a:xfrm>
            <a:off x="1162792" y="5697948"/>
            <a:ext cx="1924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Affected by caries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A028B6-2810-454B-9200-E880E3E7472F}"/>
              </a:ext>
            </a:extLst>
          </p:cNvPr>
          <p:cNvSpPr txBox="1"/>
          <p:nvPr/>
        </p:nvSpPr>
        <p:spPr>
          <a:xfrm>
            <a:off x="3414090" y="5689481"/>
            <a:ext cx="1917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Normal teeth</a:t>
            </a: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FC1DECCF-E12C-42C6-BEFB-2F53C3E35CB9}"/>
              </a:ext>
            </a:extLst>
          </p:cNvPr>
          <p:cNvCxnSpPr>
            <a:stCxn id="6" idx="1"/>
            <a:endCxn id="5" idx="0"/>
          </p:cNvCxnSpPr>
          <p:nvPr/>
        </p:nvCxnSpPr>
        <p:spPr>
          <a:xfrm rot="10800000" flipV="1">
            <a:off x="3143836" y="3669875"/>
            <a:ext cx="876502" cy="830884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745F9F5-859B-425C-B13E-9E27E791F581}"/>
              </a:ext>
            </a:extLst>
          </p:cNvPr>
          <p:cNvSpPr txBox="1"/>
          <p:nvPr/>
        </p:nvSpPr>
        <p:spPr>
          <a:xfrm>
            <a:off x="6396689" y="1324858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Sharpen Image</a:t>
            </a:r>
          </a:p>
        </p:txBody>
      </p: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C40CB7F7-1123-43E4-B2EE-CF6DE27D0578}"/>
              </a:ext>
            </a:extLst>
          </p:cNvPr>
          <p:cNvCxnSpPr>
            <a:stCxn id="4" idx="3"/>
            <a:endCxn id="8" idx="1"/>
          </p:cNvCxnSpPr>
          <p:nvPr/>
        </p:nvCxnSpPr>
        <p:spPr>
          <a:xfrm flipV="1">
            <a:off x="2464839" y="1647304"/>
            <a:ext cx="1555499" cy="43118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014B65AA-7DDF-4D89-81E3-37012895A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912" y="1504362"/>
            <a:ext cx="1705981" cy="114825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044D1E6-89D9-434D-AB4F-38FEBAA1C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335" y="945548"/>
            <a:ext cx="1705981" cy="114825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1BAE294-EC5F-4D74-A67F-6A64522B49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847" y="3018815"/>
            <a:ext cx="1956831" cy="133681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7BAA840-E96E-46C7-877F-11B700040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949" y="4685425"/>
            <a:ext cx="1528536" cy="104422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F0EE0ED-22CB-48AB-A7B1-5A260B7AF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9965" y="939555"/>
            <a:ext cx="1705981" cy="1167730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31EB35EC-B3A3-4C5B-8C5F-AC867D13E474}"/>
              </a:ext>
            </a:extLst>
          </p:cNvPr>
          <p:cNvCxnSpPr>
            <a:stCxn id="22" idx="1"/>
            <a:endCxn id="6" idx="3"/>
          </p:cNvCxnSpPr>
          <p:nvPr/>
        </p:nvCxnSpPr>
        <p:spPr>
          <a:xfrm rot="10800000">
            <a:off x="6096000" y="3669875"/>
            <a:ext cx="749300" cy="2179094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502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5CF65-1E70-4719-ADB9-5D561B5C9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070123" cy="565737"/>
          </a:xfrm>
        </p:spPr>
        <p:txBody>
          <a:bodyPr>
            <a:normAutofit fontScale="90000"/>
          </a:bodyPr>
          <a:lstStyle/>
          <a:p>
            <a:pPr algn="l"/>
            <a:r>
              <a:rPr lang="en-MY" sz="2000" i="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Caries Detection System</a:t>
            </a:r>
            <a:br>
              <a:rPr lang="en-MY" sz="2000" i="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MY" sz="2000" i="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Methodology Framework</a:t>
            </a:r>
          </a:p>
        </p:txBody>
      </p:sp>
      <p:sp>
        <p:nvSpPr>
          <p:cNvPr id="239" name="TextBox 3">
            <a:extLst>
              <a:ext uri="{FF2B5EF4-FFF2-40B4-BE49-F238E27FC236}">
                <a16:creationId xmlns:a16="http://schemas.microsoft.com/office/drawing/2014/main" id="{F15A3041-9C9A-4511-9E72-2AE975F9B955}"/>
              </a:ext>
            </a:extLst>
          </p:cNvPr>
          <p:cNvSpPr txBox="1"/>
          <p:nvPr/>
        </p:nvSpPr>
        <p:spPr>
          <a:xfrm>
            <a:off x="277708" y="613703"/>
            <a:ext cx="2497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MY" sz="1600" dirty="0">
                <a:highlight>
                  <a:srgbClr val="8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Objective 1 :</a:t>
            </a:r>
          </a:p>
          <a:p>
            <a:pPr algn="just"/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identify requirements in detecting caries that presence in dental x-ray images.</a:t>
            </a:r>
          </a:p>
        </p:txBody>
      </p:sp>
      <p:sp>
        <p:nvSpPr>
          <p:cNvPr id="240" name="TextBox 4">
            <a:extLst>
              <a:ext uri="{FF2B5EF4-FFF2-40B4-BE49-F238E27FC236}">
                <a16:creationId xmlns:a16="http://schemas.microsoft.com/office/drawing/2014/main" id="{4577BC7B-8F1F-481C-89FF-813C41707ABE}"/>
              </a:ext>
            </a:extLst>
          </p:cNvPr>
          <p:cNvSpPr txBox="1"/>
          <p:nvPr/>
        </p:nvSpPr>
        <p:spPr>
          <a:xfrm>
            <a:off x="179310" y="3193531"/>
            <a:ext cx="20417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1600" dirty="0">
                <a:highlight>
                  <a:srgbClr val="8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Objective 2 :</a:t>
            </a:r>
          </a:p>
          <a:p>
            <a:r>
              <a:rPr lang="en-MY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develop Dental Caries Detection System using Fuzzy c-means.</a:t>
            </a:r>
          </a:p>
        </p:txBody>
      </p:sp>
      <p:sp>
        <p:nvSpPr>
          <p:cNvPr id="241" name="TextBox 5">
            <a:extLst>
              <a:ext uri="{FF2B5EF4-FFF2-40B4-BE49-F238E27FC236}">
                <a16:creationId xmlns:a16="http://schemas.microsoft.com/office/drawing/2014/main" id="{84406329-A9C8-4E7D-8436-88284748C564}"/>
              </a:ext>
            </a:extLst>
          </p:cNvPr>
          <p:cNvSpPr txBox="1"/>
          <p:nvPr/>
        </p:nvSpPr>
        <p:spPr>
          <a:xfrm>
            <a:off x="180910" y="5358123"/>
            <a:ext cx="2497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1600" dirty="0">
                <a:highlight>
                  <a:srgbClr val="8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Objective 3 :</a:t>
            </a:r>
          </a:p>
          <a:p>
            <a:pPr marL="457200" indent="-457200" algn="just"/>
            <a:r>
              <a:rPr lang="en-MY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test the efficiency of </a:t>
            </a:r>
          </a:p>
          <a:p>
            <a:pPr marL="457200" indent="-457200" algn="just"/>
            <a:r>
              <a:rPr lang="en-MY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proposed Caries </a:t>
            </a:r>
          </a:p>
          <a:p>
            <a:pPr marL="457200" indent="-457200" algn="just"/>
            <a:r>
              <a:rPr lang="en-MY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Detection System in Dental </a:t>
            </a:r>
          </a:p>
          <a:p>
            <a:pPr marL="457200" indent="-457200" algn="just"/>
            <a:r>
              <a:rPr lang="en-MY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X-ray Images.</a:t>
            </a:r>
          </a:p>
        </p:txBody>
      </p:sp>
      <p:sp>
        <p:nvSpPr>
          <p:cNvPr id="242" name="TextBox 6">
            <a:extLst>
              <a:ext uri="{FF2B5EF4-FFF2-40B4-BE49-F238E27FC236}">
                <a16:creationId xmlns:a16="http://schemas.microsoft.com/office/drawing/2014/main" id="{E9C497C3-12C4-4C51-B52B-D08F7F45203F}"/>
              </a:ext>
            </a:extLst>
          </p:cNvPr>
          <p:cNvSpPr txBox="1"/>
          <p:nvPr/>
        </p:nvSpPr>
        <p:spPr>
          <a:xfrm>
            <a:off x="3791191" y="116666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240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Phase</a:t>
            </a:r>
            <a:r>
              <a:rPr lang="en-MY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3" name="TextBox 7">
            <a:extLst>
              <a:ext uri="{FF2B5EF4-FFF2-40B4-BE49-F238E27FC236}">
                <a16:creationId xmlns:a16="http://schemas.microsoft.com/office/drawing/2014/main" id="{0DA92FF2-35A9-41FF-8859-0FC16196108C}"/>
              </a:ext>
            </a:extLst>
          </p:cNvPr>
          <p:cNvSpPr txBox="1"/>
          <p:nvPr/>
        </p:nvSpPr>
        <p:spPr>
          <a:xfrm>
            <a:off x="6479721" y="110369"/>
            <a:ext cx="1436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240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r>
              <a:rPr lang="en-MY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4" name="TextBox 8">
            <a:extLst>
              <a:ext uri="{FF2B5EF4-FFF2-40B4-BE49-F238E27FC236}">
                <a16:creationId xmlns:a16="http://schemas.microsoft.com/office/drawing/2014/main" id="{2EBFED6F-02B4-4222-84F4-CE8630FCCC24}"/>
              </a:ext>
            </a:extLst>
          </p:cNvPr>
          <p:cNvSpPr txBox="1"/>
          <p:nvPr/>
        </p:nvSpPr>
        <p:spPr>
          <a:xfrm>
            <a:off x="10070123" y="110369"/>
            <a:ext cx="1375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MY" sz="2400" dirty="0">
                <a:solidFill>
                  <a:schemeClr val="bg1"/>
                </a:solidFill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Outcome</a:t>
            </a:r>
            <a:r>
              <a:rPr lang="en-MY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C102F052-139F-4E00-B43B-6C9599AD0DD2}"/>
              </a:ext>
            </a:extLst>
          </p:cNvPr>
          <p:cNvSpPr/>
          <p:nvPr/>
        </p:nvSpPr>
        <p:spPr>
          <a:xfrm>
            <a:off x="3413888" y="703618"/>
            <a:ext cx="1714512" cy="135732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Initial Study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B52985D4-D340-4AB4-B55F-965DBFCF2B53}"/>
              </a:ext>
            </a:extLst>
          </p:cNvPr>
          <p:cNvSpPr/>
          <p:nvPr/>
        </p:nvSpPr>
        <p:spPr>
          <a:xfrm>
            <a:off x="5505439" y="706323"/>
            <a:ext cx="3071834" cy="13573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 journal and article of 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X-ray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 Processing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Similar Study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ECCA9554-0CE9-45D1-AAC2-841C38CE66DA}"/>
              </a:ext>
            </a:extLst>
          </p:cNvPr>
          <p:cNvSpPr/>
          <p:nvPr/>
        </p:nvSpPr>
        <p:spPr>
          <a:xfrm>
            <a:off x="9116642" y="718917"/>
            <a:ext cx="2919418" cy="13573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en-MY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in detecting caries</a:t>
            </a:r>
          </a:p>
          <a:p>
            <a:pPr algn="ctr"/>
            <a:endParaRPr lang="en-MY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58670681-B18D-4739-A1B5-47400DFA74C8}"/>
              </a:ext>
            </a:extLst>
          </p:cNvPr>
          <p:cNvSpPr/>
          <p:nvPr/>
        </p:nvSpPr>
        <p:spPr>
          <a:xfrm>
            <a:off x="3452794" y="2577213"/>
            <a:ext cx="1676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Collection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C3088DAB-759D-4569-950A-809E823CC840}"/>
              </a:ext>
            </a:extLst>
          </p:cNvPr>
          <p:cNvSpPr/>
          <p:nvPr/>
        </p:nvSpPr>
        <p:spPr>
          <a:xfrm>
            <a:off x="5595934" y="2575582"/>
            <a:ext cx="3143272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Obtain data from online website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n-MY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56D3C32-B31D-4303-8AC3-89BEC4EE2104}"/>
              </a:ext>
            </a:extLst>
          </p:cNvPr>
          <p:cNvSpPr/>
          <p:nvPr/>
        </p:nvSpPr>
        <p:spPr>
          <a:xfrm>
            <a:off x="9050265" y="2518175"/>
            <a:ext cx="2919418" cy="10715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x-ray images to be processed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AEF25C94-9A76-4C96-B458-E9A4A19971D0}"/>
              </a:ext>
            </a:extLst>
          </p:cNvPr>
          <p:cNvSpPr/>
          <p:nvPr/>
        </p:nvSpPr>
        <p:spPr>
          <a:xfrm>
            <a:off x="3462321" y="4015050"/>
            <a:ext cx="1676400" cy="11430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Design and Implementation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2515DE4D-067F-47C7-98DF-BC6DC98C7A59}"/>
              </a:ext>
            </a:extLst>
          </p:cNvPr>
          <p:cNvSpPr/>
          <p:nvPr/>
        </p:nvSpPr>
        <p:spPr>
          <a:xfrm>
            <a:off x="5683138" y="4019816"/>
            <a:ext cx="3143272" cy="11334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Design layout system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Pre-processing images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 Fuzzy c-means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Writing program using JAVA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02FFBF29-7B47-4356-B2BC-3DD6D7C794F2}"/>
              </a:ext>
            </a:extLst>
          </p:cNvPr>
          <p:cNvSpPr/>
          <p:nvPr/>
        </p:nvSpPr>
        <p:spPr>
          <a:xfrm>
            <a:off x="9095423" y="4010316"/>
            <a:ext cx="2919418" cy="114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Layout of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Fuzzy c-means clustering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414450C5-24F4-4444-86E3-37A8569FA5E3}"/>
              </a:ext>
            </a:extLst>
          </p:cNvPr>
          <p:cNvSpPr/>
          <p:nvPr/>
        </p:nvSpPr>
        <p:spPr>
          <a:xfrm>
            <a:off x="3452000" y="5558189"/>
            <a:ext cx="1676400" cy="10572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Findings and Conclusion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90F081E7-50D2-403F-B95F-523FAC96EEBC}"/>
              </a:ext>
            </a:extLst>
          </p:cNvPr>
          <p:cNvSpPr/>
          <p:nvPr/>
        </p:nvSpPr>
        <p:spPr>
          <a:xfrm>
            <a:off x="5607164" y="5553427"/>
            <a:ext cx="3143272" cy="106203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on efficiency and functionality of the system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19E221FF-DAD7-4A6F-84ED-02049C8B4767}"/>
              </a:ext>
            </a:extLst>
          </p:cNvPr>
          <p:cNvSpPr/>
          <p:nvPr/>
        </p:nvSpPr>
        <p:spPr>
          <a:xfrm>
            <a:off x="9024958" y="5558189"/>
            <a:ext cx="2919418" cy="10572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 and analysis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Dental Caries Detection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MY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Final Project Report</a:t>
            </a:r>
          </a:p>
        </p:txBody>
      </p:sp>
      <p:sp>
        <p:nvSpPr>
          <p:cNvPr id="257" name="Left Brace 256">
            <a:extLst>
              <a:ext uri="{FF2B5EF4-FFF2-40B4-BE49-F238E27FC236}">
                <a16:creationId xmlns:a16="http://schemas.microsoft.com/office/drawing/2014/main" id="{E6BAFC85-13D8-40D6-8BA0-1589A15D2CA0}"/>
              </a:ext>
            </a:extLst>
          </p:cNvPr>
          <p:cNvSpPr/>
          <p:nvPr/>
        </p:nvSpPr>
        <p:spPr>
          <a:xfrm>
            <a:off x="2926536" y="613703"/>
            <a:ext cx="71438" cy="135732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MY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8" name="Left Brace 257">
            <a:extLst>
              <a:ext uri="{FF2B5EF4-FFF2-40B4-BE49-F238E27FC236}">
                <a16:creationId xmlns:a16="http://schemas.microsoft.com/office/drawing/2014/main" id="{89CDC2E0-819E-44E5-B57E-46A719D5F0CB}"/>
              </a:ext>
            </a:extLst>
          </p:cNvPr>
          <p:cNvSpPr/>
          <p:nvPr/>
        </p:nvSpPr>
        <p:spPr>
          <a:xfrm>
            <a:off x="2767581" y="2570998"/>
            <a:ext cx="285752" cy="257176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MY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9" name="Left Brace 258">
            <a:extLst>
              <a:ext uri="{FF2B5EF4-FFF2-40B4-BE49-F238E27FC236}">
                <a16:creationId xmlns:a16="http://schemas.microsoft.com/office/drawing/2014/main" id="{5B660DA6-13C3-4A63-853F-679463891411}"/>
              </a:ext>
            </a:extLst>
          </p:cNvPr>
          <p:cNvSpPr/>
          <p:nvPr/>
        </p:nvSpPr>
        <p:spPr>
          <a:xfrm>
            <a:off x="2937517" y="5620099"/>
            <a:ext cx="71438" cy="92869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MY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58255557-2D05-4F19-A4FD-4B782F0F5C2F}"/>
              </a:ext>
            </a:extLst>
          </p:cNvPr>
          <p:cNvCxnSpPr>
            <a:stCxn id="248" idx="2"/>
            <a:endCxn id="251" idx="0"/>
          </p:cNvCxnSpPr>
          <p:nvPr/>
        </p:nvCxnSpPr>
        <p:spPr>
          <a:xfrm>
            <a:off x="4290994" y="3491613"/>
            <a:ext cx="9527" cy="5234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Arrow Connector 261">
            <a:extLst>
              <a:ext uri="{FF2B5EF4-FFF2-40B4-BE49-F238E27FC236}">
                <a16:creationId xmlns:a16="http://schemas.microsoft.com/office/drawing/2014/main" id="{D4944B8D-5048-4166-9DA6-3017A22349F5}"/>
              </a:ext>
            </a:extLst>
          </p:cNvPr>
          <p:cNvCxnSpPr>
            <a:stCxn id="251" idx="2"/>
            <a:endCxn id="254" idx="0"/>
          </p:cNvCxnSpPr>
          <p:nvPr/>
        </p:nvCxnSpPr>
        <p:spPr>
          <a:xfrm flipH="1">
            <a:off x="4290200" y="5158058"/>
            <a:ext cx="10321" cy="400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E15E2E1F-A2FF-42FF-8AF5-234CBB8B8122}"/>
              </a:ext>
            </a:extLst>
          </p:cNvPr>
          <p:cNvCxnSpPr>
            <a:cxnSpLocks/>
          </p:cNvCxnSpPr>
          <p:nvPr/>
        </p:nvCxnSpPr>
        <p:spPr>
          <a:xfrm>
            <a:off x="4271144" y="2063228"/>
            <a:ext cx="19850" cy="5162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6E5B72DA-3A0D-4C8F-853D-AF4229FBC453}"/>
              </a:ext>
            </a:extLst>
          </p:cNvPr>
          <p:cNvCxnSpPr>
            <a:stCxn id="245" idx="3"/>
            <a:endCxn id="246" idx="1"/>
          </p:cNvCxnSpPr>
          <p:nvPr/>
        </p:nvCxnSpPr>
        <p:spPr>
          <a:xfrm>
            <a:off x="5128400" y="1382279"/>
            <a:ext cx="377039" cy="27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>
            <a:extLst>
              <a:ext uri="{FF2B5EF4-FFF2-40B4-BE49-F238E27FC236}">
                <a16:creationId xmlns:a16="http://schemas.microsoft.com/office/drawing/2014/main" id="{7E3858C9-CE30-4C21-ABFC-33F19E62648E}"/>
              </a:ext>
            </a:extLst>
          </p:cNvPr>
          <p:cNvCxnSpPr>
            <a:stCxn id="246" idx="3"/>
            <a:endCxn id="247" idx="1"/>
          </p:cNvCxnSpPr>
          <p:nvPr/>
        </p:nvCxnSpPr>
        <p:spPr>
          <a:xfrm>
            <a:off x="8577273" y="1384984"/>
            <a:ext cx="539369" cy="125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0866B297-4E79-4888-83CA-42B1E3606BCF}"/>
              </a:ext>
            </a:extLst>
          </p:cNvPr>
          <p:cNvCxnSpPr>
            <a:stCxn id="248" idx="3"/>
            <a:endCxn id="249" idx="1"/>
          </p:cNvCxnSpPr>
          <p:nvPr/>
        </p:nvCxnSpPr>
        <p:spPr>
          <a:xfrm>
            <a:off x="5129194" y="3034413"/>
            <a:ext cx="466740" cy="55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>
            <a:extLst>
              <a:ext uri="{FF2B5EF4-FFF2-40B4-BE49-F238E27FC236}">
                <a16:creationId xmlns:a16="http://schemas.microsoft.com/office/drawing/2014/main" id="{561DC7EE-0C9E-4CAD-BFD5-1351B738E229}"/>
              </a:ext>
            </a:extLst>
          </p:cNvPr>
          <p:cNvCxnSpPr>
            <a:stCxn id="249" idx="3"/>
            <a:endCxn id="250" idx="1"/>
          </p:cNvCxnSpPr>
          <p:nvPr/>
        </p:nvCxnSpPr>
        <p:spPr>
          <a:xfrm>
            <a:off x="8739206" y="3039929"/>
            <a:ext cx="311059" cy="140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>
            <a:extLst>
              <a:ext uri="{FF2B5EF4-FFF2-40B4-BE49-F238E27FC236}">
                <a16:creationId xmlns:a16="http://schemas.microsoft.com/office/drawing/2014/main" id="{E265F00A-64BF-451B-A4CE-83EF4B1BF0B2}"/>
              </a:ext>
            </a:extLst>
          </p:cNvPr>
          <p:cNvCxnSpPr>
            <a:stCxn id="251" idx="3"/>
            <a:endCxn id="252" idx="1"/>
          </p:cNvCxnSpPr>
          <p:nvPr/>
        </p:nvCxnSpPr>
        <p:spPr>
          <a:xfrm>
            <a:off x="5138721" y="4586554"/>
            <a:ext cx="5444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830099F5-438F-40D0-AEEB-852A8DC94D23}"/>
              </a:ext>
            </a:extLst>
          </p:cNvPr>
          <p:cNvCxnSpPr>
            <a:stCxn id="252" idx="3"/>
            <a:endCxn id="253" idx="1"/>
          </p:cNvCxnSpPr>
          <p:nvPr/>
        </p:nvCxnSpPr>
        <p:spPr>
          <a:xfrm flipV="1">
            <a:off x="8826410" y="4581804"/>
            <a:ext cx="269013" cy="4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BAD76E74-BD0C-4A7D-A3A6-5C14AD226EF8}"/>
              </a:ext>
            </a:extLst>
          </p:cNvPr>
          <p:cNvCxnSpPr>
            <a:stCxn id="254" idx="3"/>
            <a:endCxn id="255" idx="1"/>
          </p:cNvCxnSpPr>
          <p:nvPr/>
        </p:nvCxnSpPr>
        <p:spPr>
          <a:xfrm flipV="1">
            <a:off x="5128400" y="6084446"/>
            <a:ext cx="478764" cy="2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>
            <a:extLst>
              <a:ext uri="{FF2B5EF4-FFF2-40B4-BE49-F238E27FC236}">
                <a16:creationId xmlns:a16="http://schemas.microsoft.com/office/drawing/2014/main" id="{EC36ABC0-B420-4B2A-8ED5-61D9CA568A1A}"/>
              </a:ext>
            </a:extLst>
          </p:cNvPr>
          <p:cNvCxnSpPr>
            <a:stCxn id="255" idx="3"/>
            <a:endCxn id="256" idx="1"/>
          </p:cNvCxnSpPr>
          <p:nvPr/>
        </p:nvCxnSpPr>
        <p:spPr>
          <a:xfrm>
            <a:off x="8750436" y="6084446"/>
            <a:ext cx="274522" cy="2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hape 108">
            <a:extLst>
              <a:ext uri="{FF2B5EF4-FFF2-40B4-BE49-F238E27FC236}">
                <a16:creationId xmlns:a16="http://schemas.microsoft.com/office/drawing/2014/main" id="{978A8AE5-8AEE-4D4B-AFFE-7F778A0F4069}"/>
              </a:ext>
            </a:extLst>
          </p:cNvPr>
          <p:cNvCxnSpPr>
            <a:cxnSpLocks/>
          </p:cNvCxnSpPr>
          <p:nvPr/>
        </p:nvCxnSpPr>
        <p:spPr>
          <a:xfrm rot="5400000">
            <a:off x="7269958" y="-868193"/>
            <a:ext cx="285752" cy="6174617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hape 110">
            <a:extLst>
              <a:ext uri="{FF2B5EF4-FFF2-40B4-BE49-F238E27FC236}">
                <a16:creationId xmlns:a16="http://schemas.microsoft.com/office/drawing/2014/main" id="{620BA50D-35AB-4638-9ED0-0A51A44B7B43}"/>
              </a:ext>
            </a:extLst>
          </p:cNvPr>
          <p:cNvCxnSpPr>
            <a:cxnSpLocks/>
          </p:cNvCxnSpPr>
          <p:nvPr/>
        </p:nvCxnSpPr>
        <p:spPr>
          <a:xfrm rot="5400000">
            <a:off x="7290201" y="598705"/>
            <a:ext cx="214315" cy="6174616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hape 113">
            <a:extLst>
              <a:ext uri="{FF2B5EF4-FFF2-40B4-BE49-F238E27FC236}">
                <a16:creationId xmlns:a16="http://schemas.microsoft.com/office/drawing/2014/main" id="{86DCB636-433E-481D-A312-A3BC0FA5CCA4}"/>
              </a:ext>
            </a:extLst>
          </p:cNvPr>
          <p:cNvCxnSpPr>
            <a:cxnSpLocks/>
          </p:cNvCxnSpPr>
          <p:nvPr/>
        </p:nvCxnSpPr>
        <p:spPr>
          <a:xfrm rot="5400000">
            <a:off x="7315493" y="2146563"/>
            <a:ext cx="214347" cy="617461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5" name="AutoShape 2" descr="Dental Background Hd - 1920x1080 Wallpaper - Ecopetit.cat">
            <a:extLst>
              <a:ext uri="{FF2B5EF4-FFF2-40B4-BE49-F238E27FC236}">
                <a16:creationId xmlns:a16="http://schemas.microsoft.com/office/drawing/2014/main" id="{623026E0-8C82-43AF-8C16-417AB596E5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90156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MY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414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1D46-9CDE-4423-8EA9-F702DEDC9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847091"/>
          </a:xfrm>
        </p:spPr>
        <p:txBody>
          <a:bodyPr/>
          <a:lstStyle/>
          <a:p>
            <a:pPr algn="l"/>
            <a:r>
              <a:rPr lang="en-MY" i="0" dirty="0">
                <a:latin typeface="+mn-lt"/>
              </a:rPr>
              <a:t>Data Analysis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B64359F-7A7C-4548-8D15-80067F290B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307412"/>
              </p:ext>
            </p:extLst>
          </p:nvPr>
        </p:nvGraphicFramePr>
        <p:xfrm>
          <a:off x="1392702" y="2547347"/>
          <a:ext cx="8915750" cy="2678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457875">
                  <a:extLst>
                    <a:ext uri="{9D8B030D-6E8A-4147-A177-3AD203B41FA5}">
                      <a16:colId xmlns:a16="http://schemas.microsoft.com/office/drawing/2014/main" val="3462495350"/>
                    </a:ext>
                  </a:extLst>
                </a:gridCol>
                <a:gridCol w="4457875">
                  <a:extLst>
                    <a:ext uri="{9D8B030D-6E8A-4147-A177-3AD203B41FA5}">
                      <a16:colId xmlns:a16="http://schemas.microsoft.com/office/drawing/2014/main" val="1886700151"/>
                    </a:ext>
                  </a:extLst>
                </a:gridCol>
              </a:tblGrid>
              <a:tr h="509680">
                <a:tc>
                  <a:txBody>
                    <a:bodyPr/>
                    <a:lstStyle/>
                    <a:p>
                      <a:r>
                        <a:rPr lang="en-MY" dirty="0"/>
                        <a:t>Data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Description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05323"/>
                  </a:ext>
                </a:extLst>
              </a:tr>
              <a:tr h="509680">
                <a:tc>
                  <a:txBody>
                    <a:bodyPr/>
                    <a:lstStyle/>
                    <a:p>
                      <a:r>
                        <a:rPr lang="en-MY" dirty="0"/>
                        <a:t>Name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Dental x-ray 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098866"/>
                  </a:ext>
                </a:extLst>
              </a:tr>
              <a:tr h="509680">
                <a:tc>
                  <a:txBody>
                    <a:bodyPr/>
                    <a:lstStyle/>
                    <a:p>
                      <a:r>
                        <a:rPr lang="en-MY" dirty="0"/>
                        <a:t>Image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jpeg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72985"/>
                  </a:ext>
                </a:extLst>
              </a:tr>
              <a:tr h="509680">
                <a:tc>
                  <a:txBody>
                    <a:bodyPr/>
                    <a:lstStyle/>
                    <a:p>
                      <a:r>
                        <a:rPr lang="en-MY" dirty="0"/>
                        <a:t>Number of 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120 images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08693"/>
                  </a:ext>
                </a:extLst>
              </a:tr>
              <a:tr h="509680">
                <a:tc>
                  <a:txBody>
                    <a:bodyPr/>
                    <a:lstStyle/>
                    <a:p>
                      <a:r>
                        <a:rPr lang="en-MY" dirty="0"/>
                        <a:t>Image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/>
                        <a:t>Biomed Central Edition Website (</a:t>
                      </a:r>
                      <a:r>
                        <a:rPr lang="en-MY" sz="1800" dirty="0">
                          <a:hlinkClick r:id="rId2"/>
                        </a:rPr>
                        <a:t>https://bmcoralhealth.biomedcentral.com/</a:t>
                      </a:r>
                      <a:r>
                        <a:rPr lang="en-MY" sz="1800" dirty="0"/>
                        <a:t>)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260576"/>
                  </a:ext>
                </a:extLst>
              </a:tr>
            </a:tbl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8DE98E4-D720-432C-B750-ED22B3140159}"/>
              </a:ext>
            </a:extLst>
          </p:cNvPr>
          <p:cNvSpPr/>
          <p:nvPr/>
        </p:nvSpPr>
        <p:spPr>
          <a:xfrm>
            <a:off x="1392702" y="1631853"/>
            <a:ext cx="4337538" cy="3516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Data collection</a:t>
            </a:r>
          </a:p>
        </p:txBody>
      </p:sp>
    </p:spTree>
    <p:extLst>
      <p:ext uri="{BB962C8B-B14F-4D97-AF65-F5344CB8AC3E}">
        <p14:creationId xmlns:p14="http://schemas.microsoft.com/office/powerpoint/2010/main" val="91940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81CB8E-861B-4371-B7E6-C895EE291430}"/>
              </a:ext>
            </a:extLst>
          </p:cNvPr>
          <p:cNvSpPr/>
          <p:nvPr/>
        </p:nvSpPr>
        <p:spPr>
          <a:xfrm>
            <a:off x="849739" y="1485955"/>
            <a:ext cx="4580390" cy="351692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Data preparation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4B26C6-570E-4153-A79D-2785E5468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59678"/>
            <a:ext cx="5104228" cy="847091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Data Analysis (cont.)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19952A-59C1-4D5D-A250-735D5229FA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5" y="2416215"/>
            <a:ext cx="4160335" cy="28099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1CBDED-BCB3-4BE4-818E-9F8C01B43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359" y="2441981"/>
            <a:ext cx="4421079" cy="2759742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73E1241F-D3BF-4550-A9F5-CAC48C9177F5}"/>
              </a:ext>
            </a:extLst>
          </p:cNvPr>
          <p:cNvSpPr/>
          <p:nvPr/>
        </p:nvSpPr>
        <p:spPr>
          <a:xfrm>
            <a:off x="4394345" y="3678703"/>
            <a:ext cx="2905530" cy="35169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48FBB1-9278-4240-851D-510CBE0EE131}"/>
              </a:ext>
            </a:extLst>
          </p:cNvPr>
          <p:cNvSpPr txBox="1"/>
          <p:nvPr/>
        </p:nvSpPr>
        <p:spPr>
          <a:xfrm>
            <a:off x="4608870" y="3309371"/>
            <a:ext cx="2309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Image enhancement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E9F43F-4F6A-41A6-AA31-A3C995EBBABB}"/>
              </a:ext>
            </a:extLst>
          </p:cNvPr>
          <p:cNvSpPr txBox="1"/>
          <p:nvPr/>
        </p:nvSpPr>
        <p:spPr>
          <a:xfrm>
            <a:off x="4627627" y="3997040"/>
            <a:ext cx="2309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Filtering 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Sharpen image</a:t>
            </a:r>
          </a:p>
        </p:txBody>
      </p:sp>
    </p:spTree>
    <p:extLst>
      <p:ext uri="{BB962C8B-B14F-4D97-AF65-F5344CB8AC3E}">
        <p14:creationId xmlns:p14="http://schemas.microsoft.com/office/powerpoint/2010/main" val="19075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B95D-744E-4BF1-9152-25560FEC8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27667"/>
            <a:ext cx="9950117" cy="466418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Fuzzy c-means process flow</a:t>
            </a:r>
          </a:p>
        </p:txBody>
      </p:sp>
      <p:sp>
        <p:nvSpPr>
          <p:cNvPr id="3" name="Flowchart: Data 2">
            <a:extLst>
              <a:ext uri="{FF2B5EF4-FFF2-40B4-BE49-F238E27FC236}">
                <a16:creationId xmlns:a16="http://schemas.microsoft.com/office/drawing/2014/main" id="{36315641-BC49-4A60-96A4-A63ADB91380C}"/>
              </a:ext>
            </a:extLst>
          </p:cNvPr>
          <p:cNvSpPr/>
          <p:nvPr/>
        </p:nvSpPr>
        <p:spPr>
          <a:xfrm>
            <a:off x="4734838" y="1252603"/>
            <a:ext cx="2906039" cy="288098"/>
          </a:xfrm>
          <a:prstGeom prst="flowChartInputOut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Input image</a:t>
            </a:r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B75A49EB-925B-4995-A8FE-6C204D8D8C52}"/>
              </a:ext>
            </a:extLst>
          </p:cNvPr>
          <p:cNvSpPr/>
          <p:nvPr/>
        </p:nvSpPr>
        <p:spPr>
          <a:xfrm>
            <a:off x="4448827" y="1791222"/>
            <a:ext cx="3294345" cy="801666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Random initialization of cluster </a:t>
            </a:r>
            <a:r>
              <a:rPr lang="en-MY" dirty="0" err="1"/>
              <a:t>center</a:t>
            </a:r>
            <a:endParaRPr lang="en-MY" dirty="0"/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336D5C92-D499-4141-9E42-35B1572FDF23}"/>
              </a:ext>
            </a:extLst>
          </p:cNvPr>
          <p:cNvSpPr/>
          <p:nvPr/>
        </p:nvSpPr>
        <p:spPr>
          <a:xfrm>
            <a:off x="4448827" y="2843409"/>
            <a:ext cx="3294345" cy="801666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Initialize membership values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8A0E5273-52ED-49B7-8ADF-4870111D4A95}"/>
              </a:ext>
            </a:extLst>
          </p:cNvPr>
          <p:cNvSpPr/>
          <p:nvPr/>
        </p:nvSpPr>
        <p:spPr>
          <a:xfrm>
            <a:off x="4448827" y="3864280"/>
            <a:ext cx="3294345" cy="801666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Calculate cluster</a:t>
            </a: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id="{074A33D0-34D4-40FB-8A4B-528263607427}"/>
              </a:ext>
            </a:extLst>
          </p:cNvPr>
          <p:cNvSpPr/>
          <p:nvPr/>
        </p:nvSpPr>
        <p:spPr>
          <a:xfrm>
            <a:off x="4448827" y="4885151"/>
            <a:ext cx="3294345" cy="801666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Calculate distance membership values</a:t>
            </a: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id="{1F6704F7-396E-408B-A59E-30F4EACCF06F}"/>
              </a:ext>
            </a:extLst>
          </p:cNvPr>
          <p:cNvSpPr/>
          <p:nvPr/>
        </p:nvSpPr>
        <p:spPr>
          <a:xfrm>
            <a:off x="4448827" y="5906022"/>
            <a:ext cx="3294345" cy="801666"/>
          </a:xfrm>
          <a:prstGeom prst="flowChartProcess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Find minimal cluster</a:t>
            </a:r>
          </a:p>
        </p:txBody>
      </p:sp>
      <p:sp>
        <p:nvSpPr>
          <p:cNvPr id="9" name="Flowchart: Data 8">
            <a:extLst>
              <a:ext uri="{FF2B5EF4-FFF2-40B4-BE49-F238E27FC236}">
                <a16:creationId xmlns:a16="http://schemas.microsoft.com/office/drawing/2014/main" id="{3E4B61B7-DBF9-4DFF-8051-3D38D94B642A}"/>
              </a:ext>
            </a:extLst>
          </p:cNvPr>
          <p:cNvSpPr/>
          <p:nvPr/>
        </p:nvSpPr>
        <p:spPr>
          <a:xfrm>
            <a:off x="8219161" y="5796419"/>
            <a:ext cx="2906039" cy="288098"/>
          </a:xfrm>
          <a:prstGeom prst="flowChartInputOut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return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B8A4DC3-70CE-4F27-AED3-E773871089B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095999" y="1540701"/>
            <a:ext cx="1" cy="250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8189718-DE83-4E2F-9996-25E135641D5A}"/>
              </a:ext>
            </a:extLst>
          </p:cNvPr>
          <p:cNvCxnSpPr>
            <a:stCxn id="4" idx="2"/>
            <a:endCxn id="5" idx="0"/>
          </p:cNvCxnSpPr>
          <p:nvPr/>
        </p:nvCxnSpPr>
        <p:spPr>
          <a:xfrm>
            <a:off x="6096000" y="2592888"/>
            <a:ext cx="0" cy="2505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9701943-0243-4C11-A2A6-6BBADB87FA47}"/>
              </a:ext>
            </a:extLst>
          </p:cNvPr>
          <p:cNvCxnSpPr>
            <a:stCxn id="5" idx="2"/>
            <a:endCxn id="6" idx="0"/>
          </p:cNvCxnSpPr>
          <p:nvPr/>
        </p:nvCxnSpPr>
        <p:spPr>
          <a:xfrm>
            <a:off x="6096000" y="3645075"/>
            <a:ext cx="0" cy="219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2BCF57-CEFD-4AFB-BDAC-017C85B0CAE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6096000" y="4665946"/>
            <a:ext cx="0" cy="219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7001950-5086-414E-A575-B4A9E8F6D3C0}"/>
              </a:ext>
            </a:extLst>
          </p:cNvPr>
          <p:cNvCxnSpPr>
            <a:stCxn id="7" idx="2"/>
            <a:endCxn id="8" idx="0"/>
          </p:cNvCxnSpPr>
          <p:nvPr/>
        </p:nvCxnSpPr>
        <p:spPr>
          <a:xfrm>
            <a:off x="6096000" y="5686817"/>
            <a:ext cx="0" cy="219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D48653C0-6686-4AF1-8F6F-1A552940C431}"/>
              </a:ext>
            </a:extLst>
          </p:cNvPr>
          <p:cNvCxnSpPr>
            <a:stCxn id="8" idx="3"/>
            <a:endCxn id="9" idx="4"/>
          </p:cNvCxnSpPr>
          <p:nvPr/>
        </p:nvCxnSpPr>
        <p:spPr>
          <a:xfrm flipV="1">
            <a:off x="7743172" y="6084517"/>
            <a:ext cx="1929009" cy="22233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521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50EB0E65-CE0D-41E1-871F-258306EBB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27666"/>
            <a:ext cx="9334399" cy="770461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Fuzzy c-means Implementation(cont.)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477B09-0385-4BD5-9676-629B970E17DD}"/>
              </a:ext>
            </a:extLst>
          </p:cNvPr>
          <p:cNvSpPr txBox="1"/>
          <p:nvPr/>
        </p:nvSpPr>
        <p:spPr>
          <a:xfrm>
            <a:off x="319414" y="1290180"/>
            <a:ext cx="10860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MY" dirty="0"/>
              <a:t>Randomly initialize cluster </a:t>
            </a:r>
            <a:r>
              <a:rPr lang="en-MY" dirty="0" err="1"/>
              <a:t>center</a:t>
            </a:r>
            <a:r>
              <a:rPr lang="en-MY" dirty="0"/>
              <a:t> and membership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is the average of all points that belong to that cluster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Points: pixels in the image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</a:t>
            </a:r>
            <a:r>
              <a:rPr lang="en-MY" dirty="0" err="1"/>
              <a:t>Center</a:t>
            </a:r>
            <a:r>
              <a:rPr lang="en-MY" dirty="0"/>
              <a:t> of cluster: pixels in the image with cluster </a:t>
            </a:r>
            <a:r>
              <a:rPr lang="en-MY" dirty="0" err="1"/>
              <a:t>center</a:t>
            </a:r>
            <a:r>
              <a:rPr lang="en-MY" dirty="0"/>
              <a:t> 3 and membership values at (0,0)                                       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72CE1B9-ECE9-46A7-91DC-AC3FB3C74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304" y="3429000"/>
            <a:ext cx="4469176" cy="110414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A99D98C6-150B-406D-94B1-89628A654147}"/>
              </a:ext>
            </a:extLst>
          </p:cNvPr>
          <p:cNvSpPr/>
          <p:nvPr/>
        </p:nvSpPr>
        <p:spPr>
          <a:xfrm>
            <a:off x="1615859" y="2868460"/>
            <a:ext cx="2542782" cy="23799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98C113E-3730-4FA3-8759-34AC5BF56CBC}"/>
              </a:ext>
            </a:extLst>
          </p:cNvPr>
          <p:cNvCxnSpPr/>
          <p:nvPr/>
        </p:nvCxnSpPr>
        <p:spPr>
          <a:xfrm>
            <a:off x="2091847" y="2868460"/>
            <a:ext cx="0" cy="2379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100B609-575B-4845-B5B5-B2148A4B6BE4}"/>
              </a:ext>
            </a:extLst>
          </p:cNvPr>
          <p:cNvCxnSpPr/>
          <p:nvPr/>
        </p:nvCxnSpPr>
        <p:spPr>
          <a:xfrm>
            <a:off x="2582449" y="2868460"/>
            <a:ext cx="0" cy="2379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1DF85F-FBAD-45CD-BEDE-00D02B7DD9ED}"/>
              </a:ext>
            </a:extLst>
          </p:cNvPr>
          <p:cNvCxnSpPr/>
          <p:nvPr/>
        </p:nvCxnSpPr>
        <p:spPr>
          <a:xfrm>
            <a:off x="3081403" y="2868460"/>
            <a:ext cx="0" cy="2379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49AC8F1-F36B-4DF3-9BE9-3132CC5AE7F8}"/>
              </a:ext>
            </a:extLst>
          </p:cNvPr>
          <p:cNvCxnSpPr/>
          <p:nvPr/>
        </p:nvCxnSpPr>
        <p:spPr>
          <a:xfrm>
            <a:off x="3659688" y="2868459"/>
            <a:ext cx="0" cy="2379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DBDE23D-3DE9-483D-A625-DAC55B5A0BE4}"/>
              </a:ext>
            </a:extLst>
          </p:cNvPr>
          <p:cNvCxnSpPr/>
          <p:nvPr/>
        </p:nvCxnSpPr>
        <p:spPr>
          <a:xfrm flipV="1">
            <a:off x="6663847" y="2793304"/>
            <a:ext cx="0" cy="75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317C640-3C50-41D5-9B69-A4B8C019C70C}"/>
              </a:ext>
            </a:extLst>
          </p:cNvPr>
          <p:cNvCxnSpPr/>
          <p:nvPr/>
        </p:nvCxnSpPr>
        <p:spPr>
          <a:xfrm>
            <a:off x="1615859" y="3281819"/>
            <a:ext cx="25427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F30E51F-B160-4017-ABC3-75FF323901CC}"/>
              </a:ext>
            </a:extLst>
          </p:cNvPr>
          <p:cNvCxnSpPr/>
          <p:nvPr/>
        </p:nvCxnSpPr>
        <p:spPr>
          <a:xfrm>
            <a:off x="1615859" y="3822525"/>
            <a:ext cx="25427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C81CCF8-0BC6-4F20-BD29-C8F6F6F290C9}"/>
              </a:ext>
            </a:extLst>
          </p:cNvPr>
          <p:cNvCxnSpPr/>
          <p:nvPr/>
        </p:nvCxnSpPr>
        <p:spPr>
          <a:xfrm>
            <a:off x="1615859" y="4311041"/>
            <a:ext cx="25427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CD9779D-6487-41DA-B252-C19ACAC1613C}"/>
              </a:ext>
            </a:extLst>
          </p:cNvPr>
          <p:cNvCxnSpPr/>
          <p:nvPr/>
        </p:nvCxnSpPr>
        <p:spPr>
          <a:xfrm>
            <a:off x="1615859" y="4824608"/>
            <a:ext cx="25427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ED6F757-E91C-4D41-818A-18A3EC2516B1}"/>
              </a:ext>
            </a:extLst>
          </p:cNvPr>
          <p:cNvSpPr txBox="1"/>
          <p:nvPr/>
        </p:nvSpPr>
        <p:spPr>
          <a:xfrm>
            <a:off x="1615859" y="2589848"/>
            <a:ext cx="2542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-2      -1         0         1         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602639-B07F-4614-BB56-9378F05D8137}"/>
              </a:ext>
            </a:extLst>
          </p:cNvPr>
          <p:cNvSpPr txBox="1"/>
          <p:nvPr/>
        </p:nvSpPr>
        <p:spPr>
          <a:xfrm>
            <a:off x="1089764" y="2946569"/>
            <a:ext cx="52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-2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7429EF-AEE1-4CB2-98AE-8891DF42FB55}"/>
              </a:ext>
            </a:extLst>
          </p:cNvPr>
          <p:cNvSpPr txBox="1"/>
          <p:nvPr/>
        </p:nvSpPr>
        <p:spPr>
          <a:xfrm>
            <a:off x="1064711" y="3402629"/>
            <a:ext cx="52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-1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29C70ED-2635-45EA-99FA-C02CAE9725CC}"/>
              </a:ext>
            </a:extLst>
          </p:cNvPr>
          <p:cNvSpPr txBox="1"/>
          <p:nvPr/>
        </p:nvSpPr>
        <p:spPr>
          <a:xfrm>
            <a:off x="1077237" y="3964014"/>
            <a:ext cx="52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EE3FCF5-923A-4169-9176-ECD1071E1637}"/>
              </a:ext>
            </a:extLst>
          </p:cNvPr>
          <p:cNvSpPr txBox="1"/>
          <p:nvPr/>
        </p:nvSpPr>
        <p:spPr>
          <a:xfrm>
            <a:off x="1075151" y="4470639"/>
            <a:ext cx="526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BB3FB9-8672-4D8A-9EED-3E220AF5831E}"/>
              </a:ext>
            </a:extLst>
          </p:cNvPr>
          <p:cNvSpPr txBox="1"/>
          <p:nvPr/>
        </p:nvSpPr>
        <p:spPr>
          <a:xfrm>
            <a:off x="1077237" y="4946538"/>
            <a:ext cx="436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2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D24EB37-10CF-4EB4-AD78-7C8E3F2790DA}"/>
              </a:ext>
            </a:extLst>
          </p:cNvPr>
          <p:cNvCxnSpPr>
            <a:endCxn id="24" idx="2"/>
          </p:cNvCxnSpPr>
          <p:nvPr/>
        </p:nvCxnSpPr>
        <p:spPr>
          <a:xfrm>
            <a:off x="2887241" y="3060196"/>
            <a:ext cx="9" cy="21882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D7ACE7F-5F03-4830-91F1-8B253F50D5B9}"/>
              </a:ext>
            </a:extLst>
          </p:cNvPr>
          <p:cNvCxnSpPr/>
          <p:nvPr/>
        </p:nvCxnSpPr>
        <p:spPr>
          <a:xfrm>
            <a:off x="1828795" y="4058431"/>
            <a:ext cx="208035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02598A8-1CF9-4425-AA2B-027915C09B6D}"/>
              </a:ext>
            </a:extLst>
          </p:cNvPr>
          <p:cNvCxnSpPr/>
          <p:nvPr/>
        </p:nvCxnSpPr>
        <p:spPr>
          <a:xfrm>
            <a:off x="1866378" y="3131235"/>
            <a:ext cx="2041743" cy="18153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DA67BD3-2689-4959-B3F4-671F450B03CA}"/>
              </a:ext>
            </a:extLst>
          </p:cNvPr>
          <p:cNvCxnSpPr/>
          <p:nvPr/>
        </p:nvCxnSpPr>
        <p:spPr>
          <a:xfrm flipV="1">
            <a:off x="1847590" y="3058519"/>
            <a:ext cx="2061561" cy="20726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Left Brace 53">
            <a:extLst>
              <a:ext uri="{FF2B5EF4-FFF2-40B4-BE49-F238E27FC236}">
                <a16:creationId xmlns:a16="http://schemas.microsoft.com/office/drawing/2014/main" id="{11C245CB-5767-4A0E-B5EE-DD98C62367FA}"/>
              </a:ext>
            </a:extLst>
          </p:cNvPr>
          <p:cNvSpPr/>
          <p:nvPr/>
        </p:nvSpPr>
        <p:spPr>
          <a:xfrm>
            <a:off x="7816241" y="237995"/>
            <a:ext cx="45719" cy="4571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3874162-21B4-411F-BC36-DB1C30806192}"/>
              </a:ext>
            </a:extLst>
          </p:cNvPr>
          <p:cNvCxnSpPr/>
          <p:nvPr/>
        </p:nvCxnSpPr>
        <p:spPr>
          <a:xfrm>
            <a:off x="4407074" y="3964014"/>
            <a:ext cx="190604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206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>
            <a:extLst>
              <a:ext uri="{FF2B5EF4-FFF2-40B4-BE49-F238E27FC236}">
                <a16:creationId xmlns:a16="http://schemas.microsoft.com/office/drawing/2014/main" id="{F4DF8008-E59D-4C64-9C02-4485C79F1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27666"/>
            <a:ext cx="9334399" cy="770461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Fuzzy c-means Implementation(cont.)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443771-8076-4835-89A9-FA7AF8BE0189}"/>
              </a:ext>
            </a:extLst>
          </p:cNvPr>
          <p:cNvSpPr txBox="1"/>
          <p:nvPr/>
        </p:nvSpPr>
        <p:spPr>
          <a:xfrm>
            <a:off x="613775" y="1315233"/>
            <a:ext cx="9177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2. Calculate cluster based on membership values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to find minimal or nearest cluster to group 3 partitions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to differentiate between background images, ground teeth region and caries region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C98DE6-4DEB-4C38-9EE2-E990F13CC0C5}"/>
              </a:ext>
            </a:extLst>
          </p:cNvPr>
          <p:cNvSpPr txBox="1"/>
          <p:nvPr/>
        </p:nvSpPr>
        <p:spPr>
          <a:xfrm>
            <a:off x="613775" y="2505671"/>
            <a:ext cx="5047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3. Find minimal cluster</a:t>
            </a:r>
          </a:p>
          <a:p>
            <a:endParaRPr lang="en-MY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Loop until all the cluster are stable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Convert to 2-dimensional image (grayscale)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7B3A4-F2B3-4160-8E35-9657982EE39A}"/>
              </a:ext>
            </a:extLst>
          </p:cNvPr>
          <p:cNvSpPr txBox="1"/>
          <p:nvPr/>
        </p:nvSpPr>
        <p:spPr>
          <a:xfrm>
            <a:off x="701458" y="3845490"/>
            <a:ext cx="5160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4. Output image is shown</a:t>
            </a:r>
          </a:p>
        </p:txBody>
      </p:sp>
    </p:spTree>
    <p:extLst>
      <p:ext uri="{BB962C8B-B14F-4D97-AF65-F5344CB8AC3E}">
        <p14:creationId xmlns:p14="http://schemas.microsoft.com/office/powerpoint/2010/main" val="3291015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2D3B4925-AB0A-46A8-98EB-5D753BE65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7666"/>
            <a:ext cx="4465530" cy="763783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Experiment setup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4D0305-4B75-41C5-AFA7-DB8939C29D46}"/>
              </a:ext>
            </a:extLst>
          </p:cNvPr>
          <p:cNvSpPr txBox="1"/>
          <p:nvPr/>
        </p:nvSpPr>
        <p:spPr>
          <a:xfrm>
            <a:off x="563671" y="1315233"/>
            <a:ext cx="979535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Test for 120 dental x-ray images</a:t>
            </a:r>
          </a:p>
          <a:p>
            <a:endParaRPr lang="en-MY" dirty="0"/>
          </a:p>
          <a:p>
            <a:pPr marL="342900" indent="-342900">
              <a:buAutoNum type="arabicPeriod"/>
            </a:pPr>
            <a:r>
              <a:rPr lang="en-MY" dirty="0"/>
              <a:t>Upload raw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	an x-ray image is upload to test whether the image has caries or not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/>
          </a:p>
          <a:p>
            <a:pPr marL="342900" indent="-342900">
              <a:buAutoNum type="arabicPeriod" startAt="2"/>
            </a:pPr>
            <a:r>
              <a:rPr lang="en-MY" dirty="0"/>
              <a:t>Perform pre-processing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Consists of two method to enhance the image using filter median and sharpen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dirty="0"/>
          </a:p>
          <a:p>
            <a:pPr marL="342900" indent="-342900">
              <a:buAutoNum type="arabicPeriod" startAt="3"/>
            </a:pPr>
            <a:r>
              <a:rPr lang="en-MY" dirty="0"/>
              <a:t>Apply FCM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To test whether the proposed algorithm can show the caries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If the image has caries, a dark region will show in the image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The output images all are in grayscale, people might confuse to see the dark region of the caries</a:t>
            </a:r>
          </a:p>
          <a:p>
            <a:r>
              <a:rPr lang="en-MY" dirty="0"/>
              <a:t>Therefore, the output images are converted to 2-dimensional images.</a:t>
            </a:r>
          </a:p>
        </p:txBody>
      </p:sp>
    </p:spTree>
    <p:extLst>
      <p:ext uri="{BB962C8B-B14F-4D97-AF65-F5344CB8AC3E}">
        <p14:creationId xmlns:p14="http://schemas.microsoft.com/office/powerpoint/2010/main" val="3349780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1BBADB3-7B54-4B61-92AB-8F1856A5B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27667"/>
            <a:ext cx="5993705" cy="611785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Experiment setup(cont.)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204F49-552C-4F2B-8D0F-E25333C0C3E5}"/>
              </a:ext>
            </a:extLst>
          </p:cNvPr>
          <p:cNvSpPr/>
          <p:nvPr/>
        </p:nvSpPr>
        <p:spPr>
          <a:xfrm>
            <a:off x="457199" y="1089764"/>
            <a:ext cx="4665946" cy="413359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System output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F9224E-CFD1-4D1D-81B1-5126D95996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57199" y="1859779"/>
            <a:ext cx="5219700" cy="28378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Flowchart: Connector 15">
            <a:extLst>
              <a:ext uri="{FF2B5EF4-FFF2-40B4-BE49-F238E27FC236}">
                <a16:creationId xmlns:a16="http://schemas.microsoft.com/office/drawing/2014/main" id="{88048997-9530-4F48-B991-FE05FF756327}"/>
              </a:ext>
            </a:extLst>
          </p:cNvPr>
          <p:cNvSpPr/>
          <p:nvPr/>
        </p:nvSpPr>
        <p:spPr>
          <a:xfrm>
            <a:off x="2480153" y="2104373"/>
            <a:ext cx="1164921" cy="1139868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CF48F5BF-F205-4F4D-96BF-C6587C29DE01}"/>
              </a:ext>
            </a:extLst>
          </p:cNvPr>
          <p:cNvCxnSpPr>
            <a:stCxn id="16" idx="7"/>
          </p:cNvCxnSpPr>
          <p:nvPr/>
        </p:nvCxnSpPr>
        <p:spPr>
          <a:xfrm rot="5400000" flipH="1" flipV="1">
            <a:off x="4578599" y="398999"/>
            <a:ext cx="768180" cy="2976429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4AB297B-A9DC-454A-A0EE-61881A45E6A8}"/>
              </a:ext>
            </a:extLst>
          </p:cNvPr>
          <p:cNvSpPr txBox="1"/>
          <p:nvPr/>
        </p:nvSpPr>
        <p:spPr>
          <a:xfrm>
            <a:off x="6677484" y="1394140"/>
            <a:ext cx="3046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Output image at the system:</a:t>
            </a:r>
          </a:p>
          <a:p>
            <a:endParaRPr lang="en-MY" dirty="0"/>
          </a:p>
          <a:p>
            <a:r>
              <a:rPr lang="en-MY" dirty="0"/>
              <a:t>Caries shown in a dark region compared to the other two regions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5B491E2B-58C1-44C6-BD62-123E6D8194A3}"/>
              </a:ext>
            </a:extLst>
          </p:cNvPr>
          <p:cNvSpPr/>
          <p:nvPr/>
        </p:nvSpPr>
        <p:spPr>
          <a:xfrm>
            <a:off x="1553226" y="2558276"/>
            <a:ext cx="1016631" cy="955108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81135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C0FDA37-02B6-4611-8A1A-BD118EA7E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196027"/>
              </p:ext>
            </p:extLst>
          </p:nvPr>
        </p:nvGraphicFramePr>
        <p:xfrm>
          <a:off x="1377863" y="2950602"/>
          <a:ext cx="8128000" cy="3388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889153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MY" dirty="0"/>
                        <a:t>Previous Research </a:t>
                      </a:r>
                      <a:r>
                        <a:rPr lang="en-MY"/>
                        <a:t>Papers                                                                                  </a:t>
                      </a:r>
                      <a:r>
                        <a:rPr lang="en-MY" dirty="0"/>
                        <a:t>Accuracy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2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Deciduous Tooth Extraction in Dental X-ray using Adaptive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Fuzzy c-means Clustering and Cavity Finding using SVM                                                    0.9800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(Ali, Hoang, Khan, &amp; Thanh, 2018).</a:t>
                      </a:r>
                      <a:endParaRPr lang="en-US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59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Detection of Oral Cancer using Deep Neural Based Adaptive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Fuzzy System in Data Mining Techniques                                                                               </a:t>
                      </a:r>
                      <a:r>
                        <a:rPr lang="en-MY" sz="1400" b="1" i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0.9104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MY" sz="14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Lalithamani&amp;Punitha</a:t>
                      </a: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2019).</a:t>
                      </a:r>
                      <a:endParaRPr lang="en-MY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2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Segmentation of Dental X-ray Images in Medical Imaging using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Fuzzy c-means and </a:t>
                      </a:r>
                      <a:r>
                        <a:rPr lang="en-MY" sz="14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Neutrosophic</a:t>
                      </a: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Orthogonal Matrices                                                        0.9800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(Ali et al., 2018).</a:t>
                      </a:r>
                      <a:endParaRPr lang="en-MY" altLang="en-US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4689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D67DF7D-3768-4864-BBBF-9AB2FCDA4E38}"/>
              </a:ext>
            </a:extLst>
          </p:cNvPr>
          <p:cNvSpPr txBox="1"/>
          <p:nvPr/>
        </p:nvSpPr>
        <p:spPr>
          <a:xfrm>
            <a:off x="1377863" y="1603332"/>
            <a:ext cx="615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Calculate the accuracy based on how many images contain caries and no caries after performed FCM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Compare accuracy with previous research papers to show efficiency of proposed algorithm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C34869-440B-40E3-9E88-E29F357474FD}"/>
              </a:ext>
            </a:extLst>
          </p:cNvPr>
          <p:cNvSpPr/>
          <p:nvPr/>
        </p:nvSpPr>
        <p:spPr>
          <a:xfrm>
            <a:off x="8455067" y="939452"/>
            <a:ext cx="3279733" cy="191021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Tested for all 120 dental x-ray images</a:t>
            </a:r>
          </a:p>
          <a:p>
            <a:pPr algn="ctr"/>
            <a:endParaRPr lang="en-MY" b="1" dirty="0">
              <a:solidFill>
                <a:schemeClr val="tx1"/>
              </a:solidFill>
            </a:endParaRPr>
          </a:p>
          <a:p>
            <a:pPr algn="ctr"/>
            <a:r>
              <a:rPr lang="en-MY" b="1" dirty="0">
                <a:solidFill>
                  <a:schemeClr val="tx1"/>
                </a:solidFill>
              </a:rPr>
              <a:t>Accuracy: 0.9023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D4E740-A2D3-4437-B5F4-63548092067F}"/>
              </a:ext>
            </a:extLst>
          </p:cNvPr>
          <p:cNvSpPr/>
          <p:nvPr/>
        </p:nvSpPr>
        <p:spPr>
          <a:xfrm>
            <a:off x="6638793" y="640513"/>
            <a:ext cx="4246323" cy="4509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b="1" dirty="0">
                <a:solidFill>
                  <a:schemeClr val="tx1"/>
                </a:solidFill>
              </a:rPr>
              <a:t>Caries Detection System in Dental X-ray Images using FCM</a:t>
            </a:r>
          </a:p>
        </p:txBody>
      </p:sp>
      <p:sp>
        <p:nvSpPr>
          <p:cNvPr id="11" name="Arrow: Curved Left 10">
            <a:extLst>
              <a:ext uri="{FF2B5EF4-FFF2-40B4-BE49-F238E27FC236}">
                <a16:creationId xmlns:a16="http://schemas.microsoft.com/office/drawing/2014/main" id="{3CC1CBA5-080F-4497-A2C9-ACB2FAD8A76A}"/>
              </a:ext>
            </a:extLst>
          </p:cNvPr>
          <p:cNvSpPr/>
          <p:nvPr/>
        </p:nvSpPr>
        <p:spPr>
          <a:xfrm rot="1718448">
            <a:off x="10089549" y="2610326"/>
            <a:ext cx="613775" cy="184132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2E8E97-617B-47ED-990A-C93DD992AABE}"/>
              </a:ext>
            </a:extLst>
          </p:cNvPr>
          <p:cNvSpPr txBox="1"/>
          <p:nvPr/>
        </p:nvSpPr>
        <p:spPr>
          <a:xfrm>
            <a:off x="10672175" y="3530989"/>
            <a:ext cx="1691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compare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3B4925-AB0A-46A8-98EB-5D753BE65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27667"/>
            <a:ext cx="5993705" cy="611785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Experiment setup(cont.)</a:t>
            </a:r>
          </a:p>
        </p:txBody>
      </p:sp>
    </p:spTree>
    <p:extLst>
      <p:ext uri="{BB962C8B-B14F-4D97-AF65-F5344CB8AC3E}">
        <p14:creationId xmlns:p14="http://schemas.microsoft.com/office/powerpoint/2010/main" val="3830163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20170-10A4-4C8D-AF0B-4A80B2EE1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15292"/>
            <a:ext cx="5863883" cy="790820"/>
          </a:xfrm>
        </p:spPr>
        <p:txBody>
          <a:bodyPr/>
          <a:lstStyle/>
          <a:p>
            <a:pPr algn="l"/>
            <a:r>
              <a:rPr lang="en-MY" i="0" dirty="0">
                <a:latin typeface="+mn-lt"/>
              </a:rPr>
              <a:t>Result Analysis</a:t>
            </a:r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E17EA533-683A-49DF-95F1-5D402B508C12}"/>
              </a:ext>
            </a:extLst>
          </p:cNvPr>
          <p:cNvSpPr/>
          <p:nvPr/>
        </p:nvSpPr>
        <p:spPr>
          <a:xfrm>
            <a:off x="2708033" y="4314806"/>
            <a:ext cx="1702192" cy="1677573"/>
          </a:xfrm>
          <a:prstGeom prst="flowChartOffpageConnector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46 images</a:t>
            </a:r>
          </a:p>
        </p:txBody>
      </p:sp>
      <p:sp>
        <p:nvSpPr>
          <p:cNvPr id="6" name="Flowchart: Off-page Connector 5">
            <a:extLst>
              <a:ext uri="{FF2B5EF4-FFF2-40B4-BE49-F238E27FC236}">
                <a16:creationId xmlns:a16="http://schemas.microsoft.com/office/drawing/2014/main" id="{4B0F7819-F453-42A8-AFF9-147D663074A4}"/>
              </a:ext>
            </a:extLst>
          </p:cNvPr>
          <p:cNvSpPr/>
          <p:nvPr/>
        </p:nvSpPr>
        <p:spPr>
          <a:xfrm>
            <a:off x="7296441" y="4353518"/>
            <a:ext cx="1702192" cy="1638861"/>
          </a:xfrm>
          <a:prstGeom prst="flowChartOffpageConnector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74 images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72499C5-DD67-46D8-A14F-D07919AC4BA8}"/>
              </a:ext>
            </a:extLst>
          </p:cNvPr>
          <p:cNvSpPr/>
          <p:nvPr/>
        </p:nvSpPr>
        <p:spPr>
          <a:xfrm>
            <a:off x="2482950" y="4139472"/>
            <a:ext cx="2152357" cy="42809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Caries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64C3EF8-D7E9-4CE6-A24D-0AAD29A14358}"/>
              </a:ext>
            </a:extLst>
          </p:cNvPr>
          <p:cNvSpPr/>
          <p:nvPr/>
        </p:nvSpPr>
        <p:spPr>
          <a:xfrm>
            <a:off x="7071358" y="4100760"/>
            <a:ext cx="2152357" cy="42809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No caries</a:t>
            </a:r>
          </a:p>
        </p:txBody>
      </p:sp>
      <p:sp>
        <p:nvSpPr>
          <p:cNvPr id="10" name="Flowchart: Off-page Connector 9">
            <a:extLst>
              <a:ext uri="{FF2B5EF4-FFF2-40B4-BE49-F238E27FC236}">
                <a16:creationId xmlns:a16="http://schemas.microsoft.com/office/drawing/2014/main" id="{74153BDD-F797-489C-B0C7-AE102F4AFF17}"/>
              </a:ext>
            </a:extLst>
          </p:cNvPr>
          <p:cNvSpPr/>
          <p:nvPr/>
        </p:nvSpPr>
        <p:spPr>
          <a:xfrm>
            <a:off x="2708032" y="1875869"/>
            <a:ext cx="1702192" cy="1677573"/>
          </a:xfrm>
          <a:prstGeom prst="flowChartOffpage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59 images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24156B-67CF-4493-A846-FC2A17A1E66C}"/>
              </a:ext>
            </a:extLst>
          </p:cNvPr>
          <p:cNvSpPr/>
          <p:nvPr/>
        </p:nvSpPr>
        <p:spPr>
          <a:xfrm>
            <a:off x="2482949" y="1634814"/>
            <a:ext cx="2152357" cy="42809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Caries </a:t>
            </a:r>
          </a:p>
        </p:txBody>
      </p:sp>
      <p:sp>
        <p:nvSpPr>
          <p:cNvPr id="13" name="Flowchart: Off-page Connector 12">
            <a:extLst>
              <a:ext uri="{FF2B5EF4-FFF2-40B4-BE49-F238E27FC236}">
                <a16:creationId xmlns:a16="http://schemas.microsoft.com/office/drawing/2014/main" id="{4AB53EC5-A595-4112-BC3A-33ECAB892B62}"/>
              </a:ext>
            </a:extLst>
          </p:cNvPr>
          <p:cNvSpPr/>
          <p:nvPr/>
        </p:nvSpPr>
        <p:spPr>
          <a:xfrm>
            <a:off x="7296441" y="2031347"/>
            <a:ext cx="1702192" cy="1522095"/>
          </a:xfrm>
          <a:prstGeom prst="flowChartOffpageConnector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61 images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EDC4041-8186-4F91-8C3C-E44A2CC76539}"/>
              </a:ext>
            </a:extLst>
          </p:cNvPr>
          <p:cNvSpPr/>
          <p:nvPr/>
        </p:nvSpPr>
        <p:spPr>
          <a:xfrm>
            <a:off x="7071358" y="1634814"/>
            <a:ext cx="2152357" cy="428091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No caries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289918-91C0-44A4-8421-969B7FA6FA7E}"/>
              </a:ext>
            </a:extLst>
          </p:cNvPr>
          <p:cNvCxnSpPr/>
          <p:nvPr/>
        </p:nvCxnSpPr>
        <p:spPr>
          <a:xfrm>
            <a:off x="5908431" y="1051586"/>
            <a:ext cx="0" cy="49407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950F07-E70D-4FF4-95FF-DD574CB97EC2}"/>
              </a:ext>
            </a:extLst>
          </p:cNvPr>
          <p:cNvCxnSpPr>
            <a:cxnSpLocks/>
          </p:cNvCxnSpPr>
          <p:nvPr/>
        </p:nvCxnSpPr>
        <p:spPr>
          <a:xfrm>
            <a:off x="422031" y="3657600"/>
            <a:ext cx="94816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A53B1CD-1FC8-4E95-84EF-FCC33B2D3D84}"/>
              </a:ext>
            </a:extLst>
          </p:cNvPr>
          <p:cNvSpPr txBox="1"/>
          <p:nvPr/>
        </p:nvSpPr>
        <p:spPr>
          <a:xfrm>
            <a:off x="422031" y="2031347"/>
            <a:ext cx="149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Actual data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43B21D-0724-47EB-863C-7C36D072F7AF}"/>
              </a:ext>
            </a:extLst>
          </p:cNvPr>
          <p:cNvSpPr txBox="1"/>
          <p:nvPr/>
        </p:nvSpPr>
        <p:spPr>
          <a:xfrm>
            <a:off x="410310" y="4382897"/>
            <a:ext cx="1491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Tested data</a:t>
            </a:r>
          </a:p>
        </p:txBody>
      </p:sp>
    </p:spTree>
    <p:extLst>
      <p:ext uri="{BB962C8B-B14F-4D97-AF65-F5344CB8AC3E}">
        <p14:creationId xmlns:p14="http://schemas.microsoft.com/office/powerpoint/2010/main" val="444818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1BC4EDE-6B3A-43D8-BCE6-A0AF64CFB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15292"/>
            <a:ext cx="5863883" cy="790820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Result Analysis (cont.)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64B550-C91F-4C1D-B315-F5C0AEE55D6A}"/>
              </a:ext>
            </a:extLst>
          </p:cNvPr>
          <p:cNvSpPr/>
          <p:nvPr/>
        </p:nvSpPr>
        <p:spPr>
          <a:xfrm>
            <a:off x="1477107" y="1574780"/>
            <a:ext cx="5331655" cy="1226919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Confusion matrix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MY" dirty="0"/>
              <a:t>To evaluate on system performance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41BE7E-5CA0-440A-A695-186433BA4A11}"/>
              </a:ext>
            </a:extLst>
          </p:cNvPr>
          <p:cNvSpPr/>
          <p:nvPr/>
        </p:nvSpPr>
        <p:spPr>
          <a:xfrm>
            <a:off x="555673" y="1335629"/>
            <a:ext cx="4572000" cy="478301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Computational Analysis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AEB2454E-DE00-4A8D-BC29-B5AD10D53F08}"/>
              </a:ext>
            </a:extLst>
          </p:cNvPr>
          <p:cNvSpPr/>
          <p:nvPr/>
        </p:nvSpPr>
        <p:spPr>
          <a:xfrm>
            <a:off x="7891975" y="1189447"/>
            <a:ext cx="4300025" cy="130322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(46+74)/(46+74+10+3)=0.9023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4CF62782-41F3-4935-9215-4BCDB60CBA74}"/>
              </a:ext>
            </a:extLst>
          </p:cNvPr>
          <p:cNvSpPr/>
          <p:nvPr/>
        </p:nvSpPr>
        <p:spPr>
          <a:xfrm>
            <a:off x="7891974" y="2460762"/>
            <a:ext cx="4300025" cy="1303228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46/(46+3)=0.9388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B07DC441-C542-48F7-B0F7-CC11BD711275}"/>
              </a:ext>
            </a:extLst>
          </p:cNvPr>
          <p:cNvSpPr/>
          <p:nvPr/>
        </p:nvSpPr>
        <p:spPr>
          <a:xfrm>
            <a:off x="7891975" y="3763990"/>
            <a:ext cx="4300025" cy="130322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84/(74+10)=0.8936</a:t>
            </a: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8DF0EB86-8315-40B7-9D67-EFBCAEF96679}"/>
              </a:ext>
            </a:extLst>
          </p:cNvPr>
          <p:cNvSpPr/>
          <p:nvPr/>
        </p:nvSpPr>
        <p:spPr>
          <a:xfrm>
            <a:off x="7891975" y="5044070"/>
            <a:ext cx="4300025" cy="1303228"/>
          </a:xfrm>
          <a:prstGeom prst="homePlat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>
                <a:latin typeface="Arial" panose="020B0604020202020204" pitchFamily="34" charset="0"/>
                <a:cs typeface="Arial" panose="020B0604020202020204" pitchFamily="34" charset="0"/>
              </a:rPr>
              <a:t>46/(46+10)=0.8214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5A3497-D5B5-4447-858B-267DE16B73E3}"/>
              </a:ext>
            </a:extLst>
          </p:cNvPr>
          <p:cNvSpPr txBox="1"/>
          <p:nvPr/>
        </p:nvSpPr>
        <p:spPr>
          <a:xfrm>
            <a:off x="7891974" y="1335629"/>
            <a:ext cx="1055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A8B17C5-EA46-42DE-99AA-347BF29518A2}"/>
              </a:ext>
            </a:extLst>
          </p:cNvPr>
          <p:cNvSpPr/>
          <p:nvPr/>
        </p:nvSpPr>
        <p:spPr>
          <a:xfrm>
            <a:off x="7891974" y="1189447"/>
            <a:ext cx="1266094" cy="2595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Accuracy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6EFF903-D8CA-40B0-9687-8FFE5CC66524}"/>
              </a:ext>
            </a:extLst>
          </p:cNvPr>
          <p:cNvSpPr/>
          <p:nvPr/>
        </p:nvSpPr>
        <p:spPr>
          <a:xfrm>
            <a:off x="7891974" y="3763990"/>
            <a:ext cx="1266094" cy="2595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Specificity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F551EE8-C8F6-4C39-9149-DD99A6F2168A}"/>
              </a:ext>
            </a:extLst>
          </p:cNvPr>
          <p:cNvSpPr/>
          <p:nvPr/>
        </p:nvSpPr>
        <p:spPr>
          <a:xfrm>
            <a:off x="7891974" y="2457226"/>
            <a:ext cx="1266094" cy="2595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Sensitivity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0E5C185-5EF5-468F-A49B-55635C69B7FC}"/>
              </a:ext>
            </a:extLst>
          </p:cNvPr>
          <p:cNvSpPr/>
          <p:nvPr/>
        </p:nvSpPr>
        <p:spPr>
          <a:xfrm>
            <a:off x="7891974" y="5044070"/>
            <a:ext cx="1266094" cy="25952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Precision</a:t>
            </a:r>
          </a:p>
        </p:txBody>
      </p:sp>
      <p:pic>
        <p:nvPicPr>
          <p:cNvPr id="1026" name="Picture 2" descr="Data Science and Machine Learning : Confusion Matrix">
            <a:extLst>
              <a:ext uri="{FF2B5EF4-FFF2-40B4-BE49-F238E27FC236}">
                <a16:creationId xmlns:a16="http://schemas.microsoft.com/office/drawing/2014/main" id="{87E91CB5-C82B-4785-B1D4-A1DFD8E8A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10" y="3142067"/>
            <a:ext cx="4439423" cy="250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C75D5E-F284-45D1-A5C8-5823CEBD3323}"/>
              </a:ext>
            </a:extLst>
          </p:cNvPr>
          <p:cNvSpPr txBox="1"/>
          <p:nvPr/>
        </p:nvSpPr>
        <p:spPr>
          <a:xfrm>
            <a:off x="5721752" y="3416968"/>
            <a:ext cx="14787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From tested data:</a:t>
            </a:r>
          </a:p>
          <a:p>
            <a:endParaRPr lang="en-MY" dirty="0"/>
          </a:p>
          <a:p>
            <a:r>
              <a:rPr lang="en-MY" dirty="0"/>
              <a:t>TP = 46</a:t>
            </a:r>
          </a:p>
          <a:p>
            <a:r>
              <a:rPr lang="en-MY" dirty="0"/>
              <a:t>TN = 74</a:t>
            </a:r>
          </a:p>
          <a:p>
            <a:r>
              <a:rPr lang="en-MY" dirty="0"/>
              <a:t>FP = 10</a:t>
            </a:r>
          </a:p>
          <a:p>
            <a:r>
              <a:rPr lang="en-MY" dirty="0"/>
              <a:t>FN = 3</a:t>
            </a:r>
          </a:p>
        </p:txBody>
      </p:sp>
    </p:spTree>
    <p:extLst>
      <p:ext uri="{BB962C8B-B14F-4D97-AF65-F5344CB8AC3E}">
        <p14:creationId xmlns:p14="http://schemas.microsoft.com/office/powerpoint/2010/main" val="3091993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5DE92D5-6506-440D-9CD3-ED01C27EAE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15292"/>
            <a:ext cx="7413674" cy="742837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Project Testing &amp; Evaluation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F9A6F8-CD94-4FA7-BF0A-BE55F3683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675" y="1568715"/>
            <a:ext cx="3825379" cy="4982081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0A9D26-D909-409A-B345-1DB88EE41CC8}"/>
              </a:ext>
            </a:extLst>
          </p:cNvPr>
          <p:cNvSpPr/>
          <p:nvPr/>
        </p:nvSpPr>
        <p:spPr>
          <a:xfrm>
            <a:off x="6701367" y="2960212"/>
            <a:ext cx="4647274" cy="11454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sz="1200" dirty="0"/>
              <a:t>Functions (or features) are tested by feeding them input and examining the output.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sz="1200" dirty="0"/>
              <a:t> ensures that the requirements are properly satisfied by the application.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MY" sz="1200" dirty="0"/>
              <a:t>Tested on respondents using video demonstration and evaluate on Google Form.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2AB656-904A-4287-8F27-C04D176BD461}"/>
              </a:ext>
            </a:extLst>
          </p:cNvPr>
          <p:cNvSpPr/>
          <p:nvPr/>
        </p:nvSpPr>
        <p:spPr>
          <a:xfrm>
            <a:off x="7397687" y="2663767"/>
            <a:ext cx="3254634" cy="344370"/>
          </a:xfrm>
          <a:prstGeom prst="round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Functionality Test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54AD6A-1569-42BA-846B-2FA9D1A3AB80}"/>
              </a:ext>
            </a:extLst>
          </p:cNvPr>
          <p:cNvSpPr/>
          <p:nvPr/>
        </p:nvSpPr>
        <p:spPr>
          <a:xfrm>
            <a:off x="595823" y="990752"/>
            <a:ext cx="3254634" cy="34437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dirty="0"/>
              <a:t>Sample questions</a:t>
            </a:r>
          </a:p>
        </p:txBody>
      </p:sp>
    </p:spTree>
    <p:extLst>
      <p:ext uri="{BB962C8B-B14F-4D97-AF65-F5344CB8AC3E}">
        <p14:creationId xmlns:p14="http://schemas.microsoft.com/office/powerpoint/2010/main" val="1989346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19EDD-6DC9-40DC-8956-87719F3E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115293"/>
            <a:ext cx="8822177" cy="611218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Project Testing &amp; Evaluation(c0nt.)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B97CB4-654A-4BE8-8854-E46162CC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197" y="1547403"/>
            <a:ext cx="4429743" cy="4153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D71D61-70E9-4311-912B-5AC449CC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770" y="1547403"/>
            <a:ext cx="4429743" cy="432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289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19EDD-6DC9-40DC-8956-87719F3E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115293"/>
            <a:ext cx="8822177" cy="611218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Project Testing &amp; Evaluation(c0nt.)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B31EC0-F8BA-4A21-B92F-F6CED3F94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29" y="1374160"/>
            <a:ext cx="5703571" cy="26274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61441E-023F-4FF2-9DA9-BBE0D5006F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1291" y="3039254"/>
            <a:ext cx="5841193" cy="30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409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3E19EDD-6DC9-40DC-8956-87719F3E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115293"/>
            <a:ext cx="8822177" cy="611218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solidFill>
                  <a:schemeClr val="bg1"/>
                </a:solidFill>
                <a:latin typeface="+mn-lt"/>
              </a:rPr>
              <a:t>Project Testing &amp; Evaluation(c0nt.)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06935-3EE5-4086-826D-E9A683010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30" y="894629"/>
            <a:ext cx="6954220" cy="31436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10F976-9658-4CD3-8AA3-BC7995D8B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2678" y="3429000"/>
            <a:ext cx="6916115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37E1982-EF1C-41FE-85F7-2835890D4259}"/>
              </a:ext>
            </a:extLst>
          </p:cNvPr>
          <p:cNvSpPr/>
          <p:nvPr/>
        </p:nvSpPr>
        <p:spPr>
          <a:xfrm>
            <a:off x="6096000" y="1407697"/>
            <a:ext cx="5101390" cy="21536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ED49DE4-FBF3-4A9F-86A6-514B9F39D432}"/>
              </a:ext>
            </a:extLst>
          </p:cNvPr>
          <p:cNvSpPr/>
          <p:nvPr/>
        </p:nvSpPr>
        <p:spPr>
          <a:xfrm>
            <a:off x="336884" y="1143000"/>
            <a:ext cx="4876800" cy="29958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E19EDD-6DC9-40DC-8956-87719F3E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115293"/>
            <a:ext cx="8822177" cy="611218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Project Testing &amp; Evaluation(c0nt.)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BD1903-9F3C-4A45-82EB-35DF5EB5D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231" y="4749568"/>
            <a:ext cx="4916169" cy="19308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D67467-58D7-4A87-9E56-0E030DF74986}"/>
              </a:ext>
            </a:extLst>
          </p:cNvPr>
          <p:cNvSpPr txBox="1"/>
          <p:nvPr/>
        </p:nvSpPr>
        <p:spPr>
          <a:xfrm>
            <a:off x="336884" y="1143000"/>
            <a:ext cx="510139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Respondent 1:</a:t>
            </a:r>
          </a:p>
          <a:p>
            <a:r>
              <a:rPr lang="en-MY" dirty="0"/>
              <a:t>Nurul </a:t>
            </a:r>
            <a:r>
              <a:rPr lang="en-MY" dirty="0" err="1"/>
              <a:t>Hazwani</a:t>
            </a:r>
            <a:r>
              <a:rPr lang="en-MY" dirty="0"/>
              <a:t> </a:t>
            </a:r>
            <a:r>
              <a:rPr lang="en-MY" dirty="0" err="1"/>
              <a:t>Husna</a:t>
            </a:r>
            <a:r>
              <a:rPr lang="en-MY" dirty="0"/>
              <a:t> Binti </a:t>
            </a:r>
            <a:r>
              <a:rPr lang="en-MY" dirty="0" err="1"/>
              <a:t>Kornain</a:t>
            </a:r>
            <a:endParaRPr lang="en-MY" dirty="0"/>
          </a:p>
          <a:p>
            <a:r>
              <a:rPr lang="en-MY" dirty="0"/>
              <a:t>Student</a:t>
            </a:r>
          </a:p>
          <a:p>
            <a:r>
              <a:rPr lang="en-MY" dirty="0"/>
              <a:t>School of Dental Sciences, USMKK</a:t>
            </a:r>
          </a:p>
          <a:p>
            <a:endParaRPr lang="en-MY" dirty="0"/>
          </a:p>
          <a:p>
            <a:r>
              <a:rPr lang="en-MY" dirty="0"/>
              <a:t>“</a:t>
            </a:r>
            <a:r>
              <a:rPr lang="en-MY" i="1" dirty="0"/>
              <a:t>some of the output (not in radiograph) not accurately copy the caries lesion shape and I don’t think it suitable to detect from normal picture”</a:t>
            </a:r>
          </a:p>
          <a:p>
            <a:endParaRPr lang="en-MY" i="1" dirty="0"/>
          </a:p>
          <a:p>
            <a:r>
              <a:rPr lang="en-MY" i="1" dirty="0"/>
              <a:t>“for the caries lesion colour, maybe can make it a bit less darker”</a:t>
            </a:r>
            <a:endParaRPr lang="en-MY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59857-46D8-4869-8723-E07AB5F65F67}"/>
              </a:ext>
            </a:extLst>
          </p:cNvPr>
          <p:cNvSpPr txBox="1"/>
          <p:nvPr/>
        </p:nvSpPr>
        <p:spPr>
          <a:xfrm>
            <a:off x="6096000" y="1493004"/>
            <a:ext cx="4876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dirty="0"/>
              <a:t>Respondent 2:</a:t>
            </a:r>
          </a:p>
          <a:p>
            <a:r>
              <a:rPr lang="en-MY" dirty="0" err="1"/>
              <a:t>Norabayah</a:t>
            </a:r>
            <a:r>
              <a:rPr lang="en-MY" dirty="0"/>
              <a:t> Binti Mohamed Najib</a:t>
            </a:r>
          </a:p>
          <a:p>
            <a:r>
              <a:rPr lang="en-MY" dirty="0"/>
              <a:t>System Test Manager</a:t>
            </a:r>
          </a:p>
          <a:p>
            <a:r>
              <a:rPr lang="en-MY" dirty="0"/>
              <a:t>Tenaga </a:t>
            </a:r>
            <a:r>
              <a:rPr lang="en-MY" dirty="0" err="1"/>
              <a:t>Nasional</a:t>
            </a:r>
            <a:r>
              <a:rPr lang="en-MY" dirty="0"/>
              <a:t> </a:t>
            </a:r>
            <a:r>
              <a:rPr lang="en-MY" dirty="0" err="1"/>
              <a:t>Berhad</a:t>
            </a:r>
            <a:r>
              <a:rPr lang="en-MY" dirty="0"/>
              <a:t>, TNB</a:t>
            </a:r>
          </a:p>
          <a:p>
            <a:endParaRPr lang="en-MY" dirty="0"/>
          </a:p>
          <a:p>
            <a:r>
              <a:rPr lang="en-MY" i="1" dirty="0"/>
              <a:t>“add some pop ups or alerts”</a:t>
            </a:r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08250457-1BF2-40E7-9220-69D02BC98733}"/>
              </a:ext>
            </a:extLst>
          </p:cNvPr>
          <p:cNvCxnSpPr>
            <a:stCxn id="2" idx="3"/>
          </p:cNvCxnSpPr>
          <p:nvPr/>
        </p:nvCxnSpPr>
        <p:spPr>
          <a:xfrm flipV="1">
            <a:off x="8433400" y="3646656"/>
            <a:ext cx="686537" cy="2068344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B178D193-5456-4298-BDF4-FC685C3D9EB0}"/>
              </a:ext>
            </a:extLst>
          </p:cNvPr>
          <p:cNvCxnSpPr>
            <a:stCxn id="2" idx="1"/>
          </p:cNvCxnSpPr>
          <p:nvPr/>
        </p:nvCxnSpPr>
        <p:spPr>
          <a:xfrm rot="10800000">
            <a:off x="2526633" y="4138864"/>
            <a:ext cx="990599" cy="1576137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473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D84C13-9B7A-4D5C-A2C3-A44AE3ED2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207" y="2686163"/>
            <a:ext cx="7413674" cy="742837"/>
          </a:xfrm>
        </p:spPr>
        <p:txBody>
          <a:bodyPr>
            <a:normAutofit fontScale="90000"/>
          </a:bodyPr>
          <a:lstStyle/>
          <a:p>
            <a:pPr algn="ctr"/>
            <a:r>
              <a:rPr lang="en-MY" i="0" dirty="0">
                <a:solidFill>
                  <a:schemeClr val="bg1"/>
                </a:solidFill>
                <a:latin typeface="+mn-lt"/>
              </a:rPr>
              <a:t>Caries Detection System Demonstration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2DDE6F-3504-4741-ABAF-3002BBB0E876}"/>
              </a:ext>
            </a:extLst>
          </p:cNvPr>
          <p:cNvSpPr txBox="1"/>
          <p:nvPr/>
        </p:nvSpPr>
        <p:spPr>
          <a:xfrm>
            <a:off x="5514535" y="4445391"/>
            <a:ext cx="1744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MY" sz="2400" dirty="0"/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4292429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D03EEF-9414-4941-B780-48BA57CBF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776" y="804609"/>
            <a:ext cx="3390314" cy="799108"/>
          </a:xfrm>
        </p:spPr>
        <p:txBody>
          <a:bodyPr>
            <a:normAutofit/>
          </a:bodyPr>
          <a:lstStyle/>
          <a:p>
            <a:pPr algn="l"/>
            <a:r>
              <a:rPr lang="en-MY" i="0" dirty="0">
                <a:latin typeface="+mn-lt"/>
              </a:rPr>
              <a:t>Conclusion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07E5B7-6BBE-4594-A502-56B20DEB4562}"/>
              </a:ext>
            </a:extLst>
          </p:cNvPr>
          <p:cNvSpPr txBox="1"/>
          <p:nvPr/>
        </p:nvSpPr>
        <p:spPr>
          <a:xfrm>
            <a:off x="1378634" y="2551837"/>
            <a:ext cx="8637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MY" dirty="0"/>
              <a:t>In conclusion, this study achieved its objectives. From the results, we can see that Fuzzy c-means can be used to cluster or segment the image to show there is no caries or not in the dental x-ray images based on the segmented region. The functionality of the system works well as expected except for several parts but it still show a good performance of the system based on the results showed previously. However, the system can be improved for future works using suitable and latest method.</a:t>
            </a:r>
          </a:p>
        </p:txBody>
      </p:sp>
    </p:spTree>
    <p:extLst>
      <p:ext uri="{BB962C8B-B14F-4D97-AF65-F5344CB8AC3E}">
        <p14:creationId xmlns:p14="http://schemas.microsoft.com/office/powerpoint/2010/main" val="6972011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353848-4421-41F8-8D4C-53C0EDC6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15292"/>
            <a:ext cx="7413674" cy="742837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Reference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141EF-3075-49F4-B405-11528026C58D}"/>
              </a:ext>
            </a:extLst>
          </p:cNvPr>
          <p:cNvSpPr txBox="1"/>
          <p:nvPr/>
        </p:nvSpPr>
        <p:spPr>
          <a:xfrm>
            <a:off x="422031" y="1070811"/>
            <a:ext cx="114411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100" dirty="0"/>
          </a:p>
          <a:p>
            <a:endParaRPr lang="en-MY" sz="1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25F063-4CF2-4E68-855A-19FAC6743336}"/>
              </a:ext>
            </a:extLst>
          </p:cNvPr>
          <p:cNvSpPr txBox="1"/>
          <p:nvPr/>
        </p:nvSpPr>
        <p:spPr>
          <a:xfrm>
            <a:off x="422031" y="1070811"/>
            <a:ext cx="1109940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Al-</a:t>
            </a:r>
            <a:r>
              <a:rPr lang="en-US" sz="1600" dirty="0" err="1"/>
              <a:t>augby</a:t>
            </a:r>
            <a:r>
              <a:rPr lang="en-US" sz="1600" dirty="0"/>
              <a:t>, S. H. M., </a:t>
            </a:r>
            <a:r>
              <a:rPr lang="en-US" sz="1600" dirty="0" err="1"/>
              <a:t>Nermend</a:t>
            </a:r>
            <a:r>
              <a:rPr lang="en-US" sz="1600" dirty="0"/>
              <a:t>, K., Majewski, S., &amp; Majewska, A. (2015). </a:t>
            </a:r>
            <a:r>
              <a:rPr lang="en-US" sz="1600" i="1" dirty="0"/>
              <a:t>A Comparison Of K-Means And Fuzzy C-Means Clustering Methods For A Sample Of Gulf Cooperation Council Stock Markets</a:t>
            </a:r>
            <a:r>
              <a:rPr lang="en-US" sz="1600" dirty="0"/>
              <a:t>. (June).</a:t>
            </a:r>
            <a:endParaRPr lang="en-MY" sz="1600" dirty="0"/>
          </a:p>
          <a:p>
            <a:r>
              <a:rPr lang="en-US" sz="1600" dirty="0"/>
              <a:t>Alireza, </a:t>
            </a:r>
            <a:r>
              <a:rPr lang="en-US" sz="1600" dirty="0" err="1"/>
              <a:t>Kashani</a:t>
            </a:r>
            <a:r>
              <a:rPr lang="en-US" sz="1600" dirty="0"/>
              <a:t>; </a:t>
            </a:r>
            <a:r>
              <a:rPr lang="en-US" sz="1600" dirty="0" err="1"/>
              <a:t>Kashani</a:t>
            </a:r>
            <a:r>
              <a:rPr lang="en-US" sz="1600" dirty="0"/>
              <a:t>, Amir; Milani, </a:t>
            </a:r>
            <a:r>
              <a:rPr lang="en-US" sz="1600" dirty="0" err="1"/>
              <a:t>Nargess</a:t>
            </a:r>
            <a:r>
              <a:rPr lang="en-US" sz="1600" dirty="0"/>
              <a:t>; </a:t>
            </a:r>
            <a:r>
              <a:rPr lang="en-US" sz="1600" dirty="0" err="1"/>
              <a:t>Akhlaghi</a:t>
            </a:r>
            <a:r>
              <a:rPr lang="en-US" sz="1600" dirty="0"/>
              <a:t>, Peyman; </a:t>
            </a:r>
            <a:r>
              <a:rPr lang="en-US" sz="1600" dirty="0" err="1"/>
              <a:t>Khezri</a:t>
            </a:r>
            <a:r>
              <a:rPr lang="en-US" sz="1600" dirty="0"/>
              <a:t>, Kaveh (2008). Robust Color Classification Using Fuzzy Reasoning and Genetic Algorithms in </a:t>
            </a:r>
            <a:r>
              <a:rPr lang="en-US" sz="1600" dirty="0" err="1"/>
              <a:t>RoboCup</a:t>
            </a:r>
            <a:r>
              <a:rPr lang="en-US" sz="1600" dirty="0"/>
              <a:t> Soccer Leagues. </a:t>
            </a:r>
            <a:r>
              <a:rPr lang="en-US" sz="1600" dirty="0" err="1"/>
              <a:t>Robocup</a:t>
            </a:r>
            <a:r>
              <a:rPr lang="en-US" sz="1600" dirty="0"/>
              <a:t>. Lecture Notes in Computer Science. 5001. pp. 548–555. doi:10.1007/978-3-540-68847-1_59. ISBN 978-3-540-68846-4.</a:t>
            </a:r>
            <a:endParaRPr lang="en-MY" sz="1600" dirty="0"/>
          </a:p>
          <a:p>
            <a:r>
              <a:rPr lang="en-US" sz="1600" dirty="0"/>
              <a:t>Bhaskar (2012). </a:t>
            </a:r>
            <a:r>
              <a:rPr lang="en-US" sz="1600" i="1" dirty="0"/>
              <a:t>Mean and Standard Deviation for Table and Grouped Data. </a:t>
            </a:r>
            <a:r>
              <a:rPr lang="en-US" sz="1600" dirty="0"/>
              <a:t>Retrieved from </a:t>
            </a:r>
            <a:r>
              <a:rPr lang="en-US" sz="1600" u="sng" dirty="0">
                <a:hlinkClick r:id="rId2"/>
              </a:rPr>
              <a:t>https://knowpapa.com/sd-freq/</a:t>
            </a:r>
            <a:endParaRPr lang="en-MY" sz="1600" dirty="0"/>
          </a:p>
          <a:p>
            <a:r>
              <a:rPr lang="en-US" sz="1600" dirty="0"/>
              <a:t>Camargo, S. J., Robertson, A. W., Gaffney, S. J., Smyth, P., &amp;</a:t>
            </a:r>
            <a:r>
              <a:rPr lang="en-US" sz="1600" dirty="0" err="1"/>
              <a:t>Ghil</a:t>
            </a:r>
            <a:r>
              <a:rPr lang="en-US" sz="1600" dirty="0"/>
              <a:t>, M. (2007). Cluster analysis of typhoon tracks. Part I. General properties. Journal of Climate, 20(14), 3635–3653.</a:t>
            </a:r>
            <a:br>
              <a:rPr lang="en-US" sz="1600" dirty="0"/>
            </a:br>
            <a:r>
              <a:rPr lang="en-US" sz="1600" dirty="0" err="1"/>
              <a:t>Charan</a:t>
            </a:r>
            <a:r>
              <a:rPr lang="en-US" sz="1600" dirty="0"/>
              <a:t>, K. L., Raj, P. V. A., &amp; Theresa, M. M. (2018). Deciduous Tooth Extraction In Dental X-Ray Using Adaptive Fuzzy C-Means Clustering And Cavity Finding Using SVM.</a:t>
            </a:r>
            <a:br>
              <a:rPr lang="en-US" sz="1600" dirty="0"/>
            </a:br>
            <a:r>
              <a:rPr lang="en-US" sz="1600" dirty="0"/>
              <a:t>Data Clustering (2019). Retrieved from </a:t>
            </a:r>
            <a:r>
              <a:rPr lang="en-US" sz="1600" u="sng" dirty="0">
                <a:hlinkClick r:id="rId3"/>
              </a:rPr>
              <a:t>https://sites.google.com/site/dataclusteringalgorithms/</a:t>
            </a:r>
            <a:br>
              <a:rPr lang="en-US" sz="1600" dirty="0"/>
            </a:br>
            <a:r>
              <a:rPr lang="en-US" sz="1600" dirty="0" err="1"/>
              <a:t>Etehadtavakol</a:t>
            </a:r>
            <a:r>
              <a:rPr lang="en-US" sz="1600" dirty="0"/>
              <a:t>, M., Sadri, S., &amp; Ng, E. Y. K. (2010). Application of K- and fuzzy c-means for color segmentation of thermal infrared breast images. Journal of Medical Systems, 34(1), 35–42.9.</a:t>
            </a:r>
            <a:br>
              <a:rPr lang="en-US" sz="1600" dirty="0"/>
            </a:br>
            <a:r>
              <a:rPr lang="en-US" sz="1600" dirty="0" err="1"/>
              <a:t>Farhang</a:t>
            </a:r>
            <a:r>
              <a:rPr lang="en-US" sz="1600" dirty="0"/>
              <a:t>, Y. (2017). Face Extraction from Image based on K-Means Clustering Algorithms. International Journal of Advanced Computer Science and Applications, 8(9), 96–107.</a:t>
            </a:r>
            <a:br>
              <a:rPr lang="en-US" sz="1600" dirty="0"/>
            </a:br>
            <a:r>
              <a:rPr lang="en-US" sz="1600" dirty="0" err="1"/>
              <a:t>Fariza</a:t>
            </a:r>
            <a:r>
              <a:rPr lang="en-US" sz="1600" dirty="0"/>
              <a:t>, A., Arifin, A., </a:t>
            </a:r>
            <a:r>
              <a:rPr lang="en-US" sz="1600" dirty="0" err="1"/>
              <a:t>Astuti</a:t>
            </a:r>
            <a:r>
              <a:rPr lang="en-US" sz="1600" dirty="0"/>
              <a:t>, E., &amp; Kurita, T. (2019). Segmenting Tooth Components in Dental X-Ray Images Using Gaussian Kernel- Based Conditional Spatial Fuzzy C-Means Clustering Algorithm. International Journal of Intelligent Engineering and Systems, 12(3), 108–117.</a:t>
            </a:r>
            <a:br>
              <a:rPr lang="en-US" sz="1600" dirty="0"/>
            </a:br>
            <a:endParaRPr lang="en-MY" sz="1600" dirty="0"/>
          </a:p>
        </p:txBody>
      </p:sp>
    </p:spTree>
    <p:extLst>
      <p:ext uri="{BB962C8B-B14F-4D97-AF65-F5344CB8AC3E}">
        <p14:creationId xmlns:p14="http://schemas.microsoft.com/office/powerpoint/2010/main" val="2584390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353848-4421-41F8-8D4C-53C0EDC64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1" y="115292"/>
            <a:ext cx="7413674" cy="742837"/>
          </a:xfrm>
        </p:spPr>
        <p:txBody>
          <a:bodyPr>
            <a:normAutofit fontScale="90000"/>
          </a:bodyPr>
          <a:lstStyle/>
          <a:p>
            <a:pPr algn="l"/>
            <a:r>
              <a:rPr lang="en-MY" i="0" dirty="0">
                <a:latin typeface="+mn-lt"/>
              </a:rPr>
              <a:t>Reference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2141EF-3075-49F4-B405-11528026C58D}"/>
              </a:ext>
            </a:extLst>
          </p:cNvPr>
          <p:cNvSpPr txBox="1"/>
          <p:nvPr/>
        </p:nvSpPr>
        <p:spPr>
          <a:xfrm>
            <a:off x="422031" y="1070811"/>
            <a:ext cx="1144110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Gagula-Palalic</a:t>
            </a:r>
            <a:r>
              <a:rPr lang="en-US" sz="1400" dirty="0"/>
              <a:t>, S. (2012). Fuzzy C-means Model and Algorithm for Data Clustering. Southeast Europe Journal of Soft Computing, 1(1).</a:t>
            </a:r>
            <a:br>
              <a:rPr lang="en-US" sz="1400" dirty="0"/>
            </a:br>
            <a:r>
              <a:rPr lang="en-US" sz="1400" dirty="0" err="1"/>
              <a:t>Göbel</a:t>
            </a:r>
            <a:r>
              <a:rPr lang="en-US" sz="1400" dirty="0"/>
              <a:t>, F., &amp; Martin, H. (2018). Unsupervised Clustering of Eye Tracking Data. Spatial Big Data and Machine Learning in </a:t>
            </a:r>
            <a:r>
              <a:rPr lang="en-US" sz="1400" dirty="0" err="1"/>
              <a:t>GIScience</a:t>
            </a:r>
            <a:r>
              <a:rPr lang="en-US" sz="1400" dirty="0"/>
              <a:t> (Workshop at </a:t>
            </a:r>
            <a:r>
              <a:rPr lang="en-US" sz="1400" dirty="0" err="1"/>
              <a:t>GIScience</a:t>
            </a:r>
            <a:r>
              <a:rPr lang="en-US" sz="1400" dirty="0"/>
              <a:t> 2018), 25–28.</a:t>
            </a:r>
            <a:br>
              <a:rPr lang="en-US" sz="1400" dirty="0"/>
            </a:br>
            <a:r>
              <a:rPr lang="en-US" sz="1400" dirty="0" err="1"/>
              <a:t>Informatika</a:t>
            </a:r>
            <a:r>
              <a:rPr lang="en-US" sz="1400" dirty="0"/>
              <a:t>, T., </a:t>
            </a:r>
            <a:r>
              <a:rPr lang="en-US" sz="1400" dirty="0" err="1"/>
              <a:t>Jember</a:t>
            </a:r>
            <a:r>
              <a:rPr lang="en-US" sz="1400" dirty="0"/>
              <a:t>, U. M., </a:t>
            </a:r>
            <a:r>
              <a:rPr lang="en-US" sz="1400" dirty="0" err="1"/>
              <a:t>Informatika</a:t>
            </a:r>
            <a:r>
              <a:rPr lang="en-US" sz="1400" dirty="0"/>
              <a:t>, T., &amp; Indonesia, U. I. (2017). HardianOktavianto1 ,</a:t>
            </a:r>
            <a:r>
              <a:rPr lang="en-US" sz="1400" dirty="0" err="1"/>
              <a:t>IzzatiMuhimmah</a:t>
            </a:r>
            <a:r>
              <a:rPr lang="en-US" sz="1400" dirty="0"/>
              <a:t> 2 , </a:t>
            </a:r>
            <a:r>
              <a:rPr lang="en-US" sz="1400" dirty="0" err="1"/>
              <a:t>TaufiqHidayat</a:t>
            </a:r>
            <a:r>
              <a:rPr lang="en-US" sz="1400" dirty="0"/>
              <a:t> 2 1. 04(02), 75–82.</a:t>
            </a:r>
            <a:br>
              <a:rPr lang="en-US" sz="1400" dirty="0"/>
            </a:br>
            <a:r>
              <a:rPr lang="en-US" sz="1400" dirty="0" err="1"/>
              <a:t>Lalithamani</a:t>
            </a:r>
            <a:r>
              <a:rPr lang="en-US" sz="1400" dirty="0"/>
              <a:t>, K., &amp;</a:t>
            </a:r>
            <a:r>
              <a:rPr lang="en-US" sz="1400" dirty="0" err="1"/>
              <a:t>Punitha</a:t>
            </a:r>
            <a:r>
              <a:rPr lang="en-US" sz="1400" dirty="0"/>
              <a:t>, A. (2019). Detection of Oral Cancer Using Deep Neural Based Adaptive Fuzzy System in Data Mining Techniques. (5), 397–404.</a:t>
            </a:r>
            <a:br>
              <a:rPr lang="en-US" sz="1400" dirty="0"/>
            </a:br>
            <a:r>
              <a:rPr lang="en-US" sz="1400" dirty="0" err="1"/>
              <a:t>Palle</a:t>
            </a:r>
            <a:r>
              <a:rPr lang="en-US" sz="1400" dirty="0"/>
              <a:t>, M. (2012). Dental X-Ray Image Analysis by Using Image Processing Techniques. 2(6), 184–189.</a:t>
            </a:r>
            <a:br>
              <a:rPr lang="en-US" sz="1400" dirty="0"/>
            </a:br>
            <a:r>
              <a:rPr lang="en-US" sz="1400" dirty="0" err="1"/>
              <a:t>Phon-Amnuaisuk</a:t>
            </a:r>
            <a:r>
              <a:rPr lang="en-US" sz="1400" dirty="0"/>
              <a:t>, S., &amp; Au, T. W. (2015). Computational Intelligence in Information Systems: Proceedings of the Fourth INNS Symposia Series on Computational Intelligence in Information Systems (INNS-CIIS 2014). Advances in Intelligent Systems and Computing, 331, 233–234.</a:t>
            </a:r>
            <a:br>
              <a:rPr lang="en-US" sz="1400" dirty="0"/>
            </a:br>
            <a:r>
              <a:rPr lang="en-US" sz="1400" dirty="0" err="1"/>
              <a:t>Rustempasic</a:t>
            </a:r>
            <a:r>
              <a:rPr lang="en-US" sz="1400" dirty="0"/>
              <a:t>, I., &amp; Can, M. (2013). Diagnosis of Parkinson’s Disease using Fuzzy C-Means Clustering and Pattern Recognition. Southeast Europe Journal of Soft Computing, 2(1), 42–49. </a:t>
            </a:r>
            <a:br>
              <a:rPr lang="en-US" sz="1400" dirty="0"/>
            </a:br>
            <a:r>
              <a:rPr lang="en-US" sz="1400" dirty="0"/>
              <a:t>Result of Clustered Data (2019). Retrieved from http://mathalytics.blogspot.com/2015/04/k-means-clustering-machine-learning.html</a:t>
            </a:r>
            <a:br>
              <a:rPr lang="en-US" sz="1400" dirty="0"/>
            </a:br>
            <a:r>
              <a:rPr lang="en-US" sz="1400" dirty="0"/>
              <a:t>Saxena, N., &amp; Kumar, P. M. (2018). A comprehensive study on data clustering for </a:t>
            </a:r>
            <a:r>
              <a:rPr lang="en-US" sz="1400" dirty="0" err="1"/>
              <a:t>breastcancer</a:t>
            </a:r>
            <a:r>
              <a:rPr lang="en-US" sz="1400" dirty="0"/>
              <a:t> prognosis and risk exposure. 118(24), 1–17.</a:t>
            </a:r>
            <a:br>
              <a:rPr lang="en-US" sz="1400" dirty="0"/>
            </a:br>
            <a:r>
              <a:rPr lang="en-US" sz="1400" dirty="0"/>
              <a:t>Son, L. H., Tuan, T. M., Fujita, H., Dey, N., Ashour, A. S., Ngoc, V. T. N., … Chu, D. T. (2018). Dental diagnosis from X-Ray images: An expert system based on fuzzy computing. Biomedical Signal Processing and Control, 39, 64–73. </a:t>
            </a:r>
            <a:r>
              <a:rPr lang="en-US" sz="1400" u="sng" dirty="0">
                <a:hlinkClick r:id="rId2"/>
              </a:rPr>
              <a:t>https://doi.org/10.1016/j.bspc.2017.07.005</a:t>
            </a:r>
            <a:br>
              <a:rPr lang="en-US" sz="1400" dirty="0"/>
            </a:br>
            <a:r>
              <a:rPr lang="en-US" sz="1400" dirty="0"/>
              <a:t>Steps of Clustering (2019). Retrieved from </a:t>
            </a:r>
            <a:r>
              <a:rPr lang="en-US" sz="1400" u="sng" dirty="0">
                <a:hlinkClick r:id="rId3"/>
              </a:rPr>
              <a:t>https://pdfs.semanticscholar.org/9805/154482ba62c1d38a09fd2418d78be43e1c9d.pdf</a:t>
            </a:r>
            <a:br>
              <a:rPr lang="en-US" sz="1400" dirty="0"/>
            </a:br>
            <a:r>
              <a:rPr lang="en-US" sz="1400" dirty="0"/>
              <a:t>Steps of Segmentation (2019). Retrieved from </a:t>
            </a:r>
            <a:r>
              <a:rPr lang="en-US" sz="1400" u="sng" dirty="0">
                <a:hlinkClick r:id="rId4"/>
              </a:rPr>
              <a:t>https://www.researchgate.net/figure/Clustering-procedure-The-typical-cluster-analysis-consists-of-four-steps-with-a-feedback_fig1_3303538</a:t>
            </a:r>
            <a:br>
              <a:rPr lang="en-US" sz="1400" dirty="0"/>
            </a:br>
            <a:r>
              <a:rPr lang="en-US" sz="1400" dirty="0"/>
              <a:t>Tuan, T. M., Ngan, T. T., </a:t>
            </a:r>
            <a:r>
              <a:rPr lang="en-US" sz="1400" dirty="0" err="1"/>
              <a:t>Hoa</a:t>
            </a:r>
            <a:r>
              <a:rPr lang="en-US" sz="1400" dirty="0"/>
              <a:t>, N. T., &amp;</a:t>
            </a:r>
            <a:r>
              <a:rPr lang="en-US" sz="1400" dirty="0" err="1"/>
              <a:t>Loi</a:t>
            </a:r>
            <a:r>
              <a:rPr lang="en-US" sz="1400" dirty="0"/>
              <a:t>, N. B. (2016). Between Fuzzy Clustering And Semi-Supervised Fuzzy. 18–23.</a:t>
            </a:r>
            <a:br>
              <a:rPr lang="en-US" sz="1400" dirty="0"/>
            </a:br>
            <a:r>
              <a:rPr lang="en-US" sz="1400" dirty="0"/>
              <a:t>V, B. S. (2012). Development of a Data Clustering Algorithm for Predicting Heart. 48(7), 8–13.</a:t>
            </a:r>
            <a:br>
              <a:rPr lang="en-US" sz="1400" dirty="0"/>
            </a:br>
            <a:r>
              <a:rPr lang="en-US" sz="1400" dirty="0" err="1"/>
              <a:t>Vasuda</a:t>
            </a:r>
            <a:r>
              <a:rPr lang="en-US" sz="1400" dirty="0"/>
              <a:t>, P., &amp;Satheesh, S. (2010). Improved Fuzzy C-Means Algorithm for MR Brain Image Segmentation. International Journal on Computer Science and Engineering, 2(5), 1713–1715.</a:t>
            </a:r>
            <a:br>
              <a:rPr lang="en-US" sz="1400" dirty="0"/>
            </a:br>
            <a:r>
              <a:rPr lang="en-MY" sz="1400" dirty="0"/>
              <a:t>Wang, X., Wang, Y., &amp; Wang, L. (2004). Improving fuzzy c-means clustering based on feature-weight learning. Pattern Recognition Letters, 25(10), 1123–1132. </a:t>
            </a:r>
            <a:br>
              <a:rPr lang="en-MY" sz="1400" dirty="0"/>
            </a:br>
            <a:r>
              <a:rPr lang="en-MY" sz="1400" dirty="0"/>
              <a:t>Yang, H. L., Peng, J. H., Xia, B. R., &amp; Zhang, D. X. (2013). Remote sensing classification using fuzzy C-means clustering with spatial constraints based on random field. European Journal of Remote Sensing, 46(1), 305–316.</a:t>
            </a:r>
          </a:p>
          <a:p>
            <a:pPr algn="just"/>
            <a:endParaRPr lang="en-US" sz="1400" dirty="0"/>
          </a:p>
          <a:p>
            <a:endParaRPr lang="en-MY" sz="1400" dirty="0"/>
          </a:p>
        </p:txBody>
      </p:sp>
    </p:spTree>
    <p:extLst>
      <p:ext uri="{BB962C8B-B14F-4D97-AF65-F5344CB8AC3E}">
        <p14:creationId xmlns:p14="http://schemas.microsoft.com/office/powerpoint/2010/main" val="2460254544"/>
      </p:ext>
    </p:extLst>
  </p:cSld>
  <p:clrMapOvr>
    <a:masterClrMapping/>
  </p:clrMapOvr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B2135"/>
      </a:dk2>
      <a:lt2>
        <a:srgbClr val="F4EFDF"/>
      </a:lt2>
      <a:accent1>
        <a:srgbClr val="33A485"/>
      </a:accent1>
      <a:accent2>
        <a:srgbClr val="EC6E39"/>
      </a:accent2>
      <a:accent3>
        <a:srgbClr val="D5A52C"/>
      </a:accent3>
      <a:accent4>
        <a:srgbClr val="909081"/>
      </a:accent4>
      <a:accent5>
        <a:srgbClr val="3BA1C1"/>
      </a:accent5>
      <a:accent6>
        <a:srgbClr val="916A8C"/>
      </a:accent6>
      <a:hlink>
        <a:srgbClr val="3BA1C1"/>
      </a:hlink>
      <a:folHlink>
        <a:srgbClr val="916A8C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0A845BBA-79DB-48B1-B20E-7DB1D922483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921</TotalTime>
  <Words>1384</Words>
  <Application>Microsoft Office PowerPoint</Application>
  <PresentationFormat>Widescreen</PresentationFormat>
  <Paragraphs>263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Century Schoolbook</vt:lpstr>
      <vt:lpstr>Corbel</vt:lpstr>
      <vt:lpstr>Times New Roman</vt:lpstr>
      <vt:lpstr>Headlines</vt:lpstr>
      <vt:lpstr>Caries detection system in dental x-ray images using fuzzy c-means</vt:lpstr>
      <vt:lpstr>Problem Statement</vt:lpstr>
      <vt:lpstr>Objectives </vt:lpstr>
      <vt:lpstr>Scope </vt:lpstr>
      <vt:lpstr>Similar Applications</vt:lpstr>
      <vt:lpstr>Caries Detection System Conceptual Framework</vt:lpstr>
      <vt:lpstr>Caries Detection System  Methodology Framework</vt:lpstr>
      <vt:lpstr>Data Analysis</vt:lpstr>
      <vt:lpstr>Data Analysis (cont.)</vt:lpstr>
      <vt:lpstr>Fuzzy c-means process flow</vt:lpstr>
      <vt:lpstr>Fuzzy c-means Implementation(cont.)</vt:lpstr>
      <vt:lpstr>Fuzzy c-means Implementation(cont.)</vt:lpstr>
      <vt:lpstr>Experiment setup</vt:lpstr>
      <vt:lpstr>Experiment setup(cont.)</vt:lpstr>
      <vt:lpstr>Experiment setup(cont.)</vt:lpstr>
      <vt:lpstr>Result Analysis</vt:lpstr>
      <vt:lpstr>Result Analysis (cont.)</vt:lpstr>
      <vt:lpstr>Project Testing &amp; Evaluation</vt:lpstr>
      <vt:lpstr>Project Testing &amp; Evaluation(c0nt.)</vt:lpstr>
      <vt:lpstr>Project Testing &amp; Evaluation(c0nt.)</vt:lpstr>
      <vt:lpstr>Project Testing &amp; Evaluation(c0nt.)</vt:lpstr>
      <vt:lpstr>Project Testing &amp; Evaluation(c0nt.)</vt:lpstr>
      <vt:lpstr>Caries Detection System Demonstration</vt:lpstr>
      <vt:lpstr>Conclusion </vt:lpstr>
      <vt:lpstr>Reference </vt:lpstr>
      <vt:lpstr>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Caries detection system in dental x-ray images using fuzzy c-means</dc:title>
  <dc:creator>NUR SARAH BALQIS BINTI MOHAMAD ADIB</dc:creator>
  <cp:lastModifiedBy>NUR SARAH BALQIS BINTI MOHAMAD ADIB</cp:lastModifiedBy>
  <cp:revision>96</cp:revision>
  <dcterms:created xsi:type="dcterms:W3CDTF">2020-07-23T14:00:09Z</dcterms:created>
  <dcterms:modified xsi:type="dcterms:W3CDTF">2020-08-03T15:11:48Z</dcterms:modified>
</cp:coreProperties>
</file>