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5" r:id="rId4"/>
  </p:sldMasterIdLst>
  <p:notesMasterIdLst>
    <p:notesMasterId r:id="rId25"/>
  </p:notesMasterIdLst>
  <p:handoutMasterIdLst>
    <p:handoutMasterId r:id="rId26"/>
  </p:handoutMasterIdLst>
  <p:sldIdLst>
    <p:sldId id="339" r:id="rId5"/>
    <p:sldId id="265" r:id="rId6"/>
    <p:sldId id="340" r:id="rId7"/>
    <p:sldId id="341" r:id="rId8"/>
    <p:sldId id="342" r:id="rId9"/>
    <p:sldId id="343" r:id="rId10"/>
    <p:sldId id="344" r:id="rId11"/>
    <p:sldId id="345" r:id="rId12"/>
    <p:sldId id="349" r:id="rId13"/>
    <p:sldId id="351" r:id="rId14"/>
    <p:sldId id="352" r:id="rId15"/>
    <p:sldId id="353" r:id="rId16"/>
    <p:sldId id="350" r:id="rId17"/>
    <p:sldId id="354" r:id="rId18"/>
    <p:sldId id="355" r:id="rId19"/>
    <p:sldId id="356" r:id="rId20"/>
    <p:sldId id="357" r:id="rId21"/>
    <p:sldId id="358" r:id="rId22"/>
    <p:sldId id="361" r:id="rId23"/>
    <p:sldId id="3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507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2438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50 x 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Theta* (grid)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3B0F8B8-5D17-4C24-B9AE-5DB9BDC579AC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698-4C81-BB10-AD9C067F45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7E14D90-3F7F-4957-BFA5-1A139285029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698-4C81-BB10-AD9C067F45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15.55</c:v>
                </c:pt>
                <c:pt idx="1">
                  <c:v>46.69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98-4C81-BB10-AD9C067F45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A* (grid)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EB9DF8D-7AA5-4C15-8A4B-84B443D07B3D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698-4C81-BB10-AD9C067F45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9B0E0DD-B99E-427E-AD18-B9411A7600C3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698-4C81-BB10-AD9C067F45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15.07</c:v>
                </c:pt>
                <c:pt idx="1">
                  <c:v>49.77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698-4C81-BB10-AD9C067F458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A* (NavMesh)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FD3D3D5-8103-4422-A21D-E4A136A12FF4}" type="VALUE">
                      <a: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698-4C81-BB10-AD9C067F458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43BA94C-27CC-49CD-B79C-2F4F5C8A6839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698-4C81-BB10-AD9C067F45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0.04</c:v>
                </c:pt>
                <c:pt idx="1">
                  <c:v>47.47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98-4C81-BB10-AD9C067F45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402511"/>
        <c:axId val="194412911"/>
      </c:barChart>
      <c:catAx>
        <c:axId val="194402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12911"/>
        <c:crosses val="autoZero"/>
        <c:auto val="1"/>
        <c:lblAlgn val="ctr"/>
        <c:lblOffset val="100"/>
        <c:noMultiLvlLbl val="0"/>
      </c:catAx>
      <c:valAx>
        <c:axId val="194412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02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100 x 100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Theta* (grid)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430AFD2-2D44-4724-AD8D-E5683F9FF30C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DB9-4224-BD98-971D14CFAA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6B57ED2-A204-456C-BDCF-C4FBE2CB7B3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DB9-4224-BD98-971D14CFAA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34.83</c:v>
                </c:pt>
                <c:pt idx="1">
                  <c:v>104.53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B9-4224-BD98-971D14CFAA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A* (grid)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F3517D0-3808-4E61-80B2-6930444C11E6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DB9-4224-BD98-971D14CFAA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D8C2CF4-E63D-4C05-89C7-431D1AFCF679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DB9-4224-BD98-971D14CFAA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31.95</c:v>
                </c:pt>
                <c:pt idx="1">
                  <c:v>108.54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B9-4224-BD98-971D14CFAA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A* (NavMesh)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FD3D3D5-8103-4422-A21D-E4A136A12FF4}" type="VALUE">
                      <a: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DB9-4224-BD98-971D14CFAA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60D9FE8-891F-4AFC-9EBE-35F8F0A31FF0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DB9-4224-BD98-971D14CFAA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0.16</c:v>
                </c:pt>
                <c:pt idx="1">
                  <c:v>105.51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B9-4224-BD98-971D14CFAA3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402511"/>
        <c:axId val="194412911"/>
      </c:barChart>
      <c:catAx>
        <c:axId val="194402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12911"/>
        <c:crosses val="autoZero"/>
        <c:auto val="1"/>
        <c:lblAlgn val="ctr"/>
        <c:lblOffset val="100"/>
        <c:noMultiLvlLbl val="0"/>
      </c:catAx>
      <c:valAx>
        <c:axId val="194412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02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/>
              <a:t>200 x 200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Theta* (grid)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27C0C1D-AFD5-4F65-85BC-A756FEA8B6C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608-45DD-9611-3D9544C8CD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839FBE2-4752-42D9-823D-A39D61CA1C34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608-45DD-9611-3D9544C8CD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111.71</c:v>
                </c:pt>
                <c:pt idx="1">
                  <c:v>174.56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08-45DD-9611-3D9544C8CD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A* (grid)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F80F9FF-389B-48C7-B79C-D9CC9184AAF2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608-45DD-9611-3D9544C8CD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D473D89-224B-4006-829B-DA80B3769061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608-45DD-9611-3D9544C8CD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106.08</c:v>
                </c:pt>
                <c:pt idx="1">
                  <c:v>203.86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08-45DD-9611-3D9544C8CD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A* (NavMesh)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748AA17-B777-4DBA-8A12-B5B48C829C07}" type="VALUE">
                      <a: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608-45DD-9611-3D9544C8CD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AAAF6F9-8CBA-492D-9570-4EB70A013A7D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MY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608-45DD-9611-3D9544C8CD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Computation Time (ms)</c:v>
                </c:pt>
                <c:pt idx="1">
                  <c:v>Path Length (unit)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0.12</c:v>
                </c:pt>
                <c:pt idx="1">
                  <c:v>209.32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08-45DD-9611-3D9544C8CD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402511"/>
        <c:axId val="194412911"/>
      </c:barChart>
      <c:catAx>
        <c:axId val="194402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12911"/>
        <c:crosses val="autoZero"/>
        <c:auto val="1"/>
        <c:lblAlgn val="ctr"/>
        <c:lblOffset val="100"/>
        <c:noMultiLvlLbl val="0"/>
      </c:catAx>
      <c:valAx>
        <c:axId val="194412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402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08916B-8145-4DD4-A4F0-4944307B25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868C6-14E0-456B-8627-6ED3D5EA25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7BDEB-D08A-4BCC-82C3-65677B6346BB}" type="datetimeFigureOut">
              <a:rPr lang="en-US" smtClean="0"/>
              <a:t>8/4/2020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B6480-DE26-42CA-B861-D6EFA45FC7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DB9B3-0030-40C0-AFA9-FACA7EA513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F12C2-4DB0-4437-81E7-A0C89F24A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9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182BB-4E27-4552-8EE4-33C8EF731305}" type="datetimeFigureOut">
              <a:rPr lang="en-US" smtClean="0"/>
              <a:t>8/4/2020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442E7-1E35-4707-8504-AE37222ED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8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1190" y="3085764"/>
            <a:ext cx="10993550" cy="333814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688E5B1-4139-AD48-BA45-9CE6A55A1ED0}"/>
              </a:ext>
            </a:extLst>
          </p:cNvPr>
          <p:cNvSpPr/>
          <p:nvPr userDrawn="1"/>
        </p:nvSpPr>
        <p:spPr>
          <a:xfrm>
            <a:off x="109259" y="456433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0804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60596E6-4DE9-A746-9D39-94401D2B4645}"/>
              </a:ext>
            </a:extLst>
          </p:cNvPr>
          <p:cNvSpPr/>
          <p:nvPr userDrawn="1"/>
        </p:nvSpPr>
        <p:spPr>
          <a:xfrm rot="16200000">
            <a:off x="3619401" y="2402840"/>
            <a:ext cx="1270001" cy="12701"/>
          </a:xfrm>
          <a:prstGeom prst="rect">
            <a:avLst/>
          </a:prstGeom>
          <a:solidFill>
            <a:srgbClr val="11111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4FCD294-AF1C-5E4C-A4DA-80CFCFA430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3138" y="917461"/>
            <a:ext cx="2205037" cy="4989627"/>
          </a:xfrm>
          <a:custGeom>
            <a:avLst/>
            <a:gdLst>
              <a:gd name="connsiteX0" fmla="*/ 0 w 2205037"/>
              <a:gd name="connsiteY0" fmla="*/ 0 h 4989627"/>
              <a:gd name="connsiteX1" fmla="*/ 2205037 w 2205037"/>
              <a:gd name="connsiteY1" fmla="*/ 0 h 4989627"/>
              <a:gd name="connsiteX2" fmla="*/ 2205037 w 2205037"/>
              <a:gd name="connsiteY2" fmla="*/ 4989627 h 4989627"/>
              <a:gd name="connsiteX3" fmla="*/ 0 w 2205037"/>
              <a:gd name="connsiteY3" fmla="*/ 4989627 h 4989627"/>
              <a:gd name="connsiteX4" fmla="*/ 0 w 2205037"/>
              <a:gd name="connsiteY4" fmla="*/ 4286290 h 4989627"/>
              <a:gd name="connsiteX5" fmla="*/ 809319 w 2205037"/>
              <a:gd name="connsiteY5" fmla="*/ 4286290 h 4989627"/>
              <a:gd name="connsiteX6" fmla="*/ 809319 w 2205037"/>
              <a:gd name="connsiteY6" fmla="*/ 3905289 h 4989627"/>
              <a:gd name="connsiteX7" fmla="*/ 0 w 2205037"/>
              <a:gd name="connsiteY7" fmla="*/ 3905289 h 498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05037" h="4989627">
                <a:moveTo>
                  <a:pt x="0" y="0"/>
                </a:moveTo>
                <a:lnTo>
                  <a:pt x="2205037" y="0"/>
                </a:lnTo>
                <a:lnTo>
                  <a:pt x="2205037" y="4989627"/>
                </a:lnTo>
                <a:lnTo>
                  <a:pt x="0" y="4989627"/>
                </a:lnTo>
                <a:lnTo>
                  <a:pt x="0" y="4286290"/>
                </a:lnTo>
                <a:lnTo>
                  <a:pt x="809319" y="4286290"/>
                </a:lnTo>
                <a:lnTo>
                  <a:pt x="809319" y="3905289"/>
                </a:lnTo>
                <a:lnTo>
                  <a:pt x="0" y="390528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8EDF2123-85B2-F547-8D7A-F0273E1E9E85}"/>
              </a:ext>
            </a:extLst>
          </p:cNvPr>
          <p:cNvSpPr/>
          <p:nvPr userDrawn="1"/>
        </p:nvSpPr>
        <p:spPr>
          <a:xfrm>
            <a:off x="764089" y="482459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DA15C9-6722-0B47-897A-7DC9AED35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8051" y="2945525"/>
            <a:ext cx="294549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5FFB748F-E999-9A4B-B9D8-B6E1C2AE01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05688" y="2005013"/>
            <a:ext cx="4510087" cy="40274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2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laceholder.jpg">
            <a:extLst>
              <a:ext uri="{FF2B5EF4-FFF2-40B4-BE49-F238E27FC236}">
                <a16:creationId xmlns:a16="http://schemas.microsoft.com/office/drawing/2014/main" id="{D447DA2F-5DA0-834C-9AFA-DC4F7B4ECC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28308" y="717550"/>
            <a:ext cx="2063601" cy="4953001"/>
          </a:xfrm>
          <a:prstGeom prst="rect">
            <a:avLst/>
          </a:prstGeom>
          <a:solidFill>
            <a:schemeClr val="tx2"/>
          </a:solidFill>
        </p:spPr>
        <p:txBody>
          <a:bodyPr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92654E-1088-3C42-A573-2CBF48FA33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4457" y="3168650"/>
            <a:ext cx="3367194" cy="3689350"/>
          </a:xfrm>
          <a:custGeom>
            <a:avLst/>
            <a:gdLst>
              <a:gd name="connsiteX0" fmla="*/ 0 w 3367194"/>
              <a:gd name="connsiteY0" fmla="*/ 0 h 3689350"/>
              <a:gd name="connsiteX1" fmla="*/ 3367194 w 3367194"/>
              <a:gd name="connsiteY1" fmla="*/ 0 h 3689350"/>
              <a:gd name="connsiteX2" fmla="*/ 3367194 w 3367194"/>
              <a:gd name="connsiteY2" fmla="*/ 3689350 h 3689350"/>
              <a:gd name="connsiteX3" fmla="*/ 0 w 3367194"/>
              <a:gd name="connsiteY3" fmla="*/ 3689350 h 3689350"/>
              <a:gd name="connsiteX4" fmla="*/ 0 w 3367194"/>
              <a:gd name="connsiteY4" fmla="*/ 2035101 h 3689350"/>
              <a:gd name="connsiteX5" fmla="*/ 508000 w 3367194"/>
              <a:gd name="connsiteY5" fmla="*/ 2035101 h 3689350"/>
              <a:gd name="connsiteX6" fmla="*/ 508000 w 3367194"/>
              <a:gd name="connsiteY6" fmla="*/ 1654100 h 3689350"/>
              <a:gd name="connsiteX7" fmla="*/ 0 w 3367194"/>
              <a:gd name="connsiteY7" fmla="*/ 1654100 h 368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67194" h="3689350">
                <a:moveTo>
                  <a:pt x="0" y="0"/>
                </a:moveTo>
                <a:lnTo>
                  <a:pt x="3367194" y="0"/>
                </a:lnTo>
                <a:lnTo>
                  <a:pt x="3367194" y="3689350"/>
                </a:lnTo>
                <a:lnTo>
                  <a:pt x="0" y="3689350"/>
                </a:lnTo>
                <a:lnTo>
                  <a:pt x="0" y="2035101"/>
                </a:lnTo>
                <a:lnTo>
                  <a:pt x="508000" y="2035101"/>
                </a:lnTo>
                <a:lnTo>
                  <a:pt x="508000" y="1654100"/>
                </a:lnTo>
                <a:lnTo>
                  <a:pt x="0" y="16541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7" name="placeholder.jpg">
            <a:extLst>
              <a:ext uri="{FF2B5EF4-FFF2-40B4-BE49-F238E27FC236}">
                <a16:creationId xmlns:a16="http://schemas.microsoft.com/office/drawing/2014/main" id="{098C8554-580A-2442-9906-28A71B624A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74457" y="0"/>
            <a:ext cx="3367194" cy="2667000"/>
          </a:xfrm>
          <a:prstGeom prst="rect">
            <a:avLst/>
          </a:prstGeom>
          <a:solidFill>
            <a:schemeClr val="tx2"/>
          </a:solidFill>
        </p:spPr>
        <p:txBody>
          <a:bodyPr lIns="91439" tIns="45719" rIns="91439" bIns="45719">
            <a:noAutofit/>
          </a:bodyPr>
          <a:lstStyle/>
          <a:p>
            <a:r>
              <a:rPr lang="en-US" noProof="0"/>
              <a:t>Click icon to add picture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DD41584-4B5C-2B41-B712-6810C565BC56}"/>
              </a:ext>
            </a:extLst>
          </p:cNvPr>
          <p:cNvSpPr/>
          <p:nvPr userDrawn="1"/>
        </p:nvSpPr>
        <p:spPr>
          <a:xfrm>
            <a:off x="766456" y="4822750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BCFE255A-D792-824C-B7BD-0F53CCBE9393}"/>
              </a:ext>
            </a:extLst>
          </p:cNvPr>
          <p:cNvSpPr/>
          <p:nvPr userDrawn="1"/>
        </p:nvSpPr>
        <p:spPr>
          <a:xfrm>
            <a:off x="9493307" y="29019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5F7BCC5-255A-E040-9CB6-55FC42CEBF16}"/>
              </a:ext>
            </a:extLst>
          </p:cNvPr>
          <p:cNvSpPr/>
          <p:nvPr userDrawn="1"/>
        </p:nvSpPr>
        <p:spPr>
          <a:xfrm rot="16200000">
            <a:off x="3519629" y="227330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15DDBE-BC7A-D046-BEA1-79A44722B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2484" y="3486000"/>
            <a:ext cx="3658324" cy="1613201"/>
          </a:xfrm>
        </p:spPr>
        <p:txBody>
          <a:bodyPr lIns="0" tIns="0" rIns="0" bIns="0" anchor="ctr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26791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6BDBD8F-0811-E743-8D29-95FBA6111DCA}"/>
              </a:ext>
            </a:extLst>
          </p:cNvPr>
          <p:cNvSpPr/>
          <p:nvPr userDrawn="1"/>
        </p:nvSpPr>
        <p:spPr>
          <a:xfrm>
            <a:off x="5216208" y="-1"/>
            <a:ext cx="6975793" cy="6858001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D8F780B-398B-314B-87F1-35307B42F72E}"/>
              </a:ext>
            </a:extLst>
          </p:cNvPr>
          <p:cNvSpPr/>
          <p:nvPr userDrawn="1"/>
        </p:nvSpPr>
        <p:spPr>
          <a:xfrm rot="16200000">
            <a:off x="797983" y="29400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1EE7A36-F988-7C4A-A854-1D7E6E70D021}"/>
              </a:ext>
            </a:extLst>
          </p:cNvPr>
          <p:cNvSpPr/>
          <p:nvPr userDrawn="1"/>
        </p:nvSpPr>
        <p:spPr>
          <a:xfrm>
            <a:off x="4673599" y="60404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9BAFF7-5B8A-F446-87E9-6B4851CC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6632" y="4035869"/>
            <a:ext cx="365832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663095-8E7E-6049-8528-84CCDFA93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16689" y="878177"/>
            <a:ext cx="5341775" cy="52518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0494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9E887ACE-210F-4A8A-A033-E24FD239D1BB}"/>
              </a:ext>
            </a:extLst>
          </p:cNvPr>
          <p:cNvSpPr/>
          <p:nvPr userDrawn="1"/>
        </p:nvSpPr>
        <p:spPr>
          <a:xfrm>
            <a:off x="0" y="-1"/>
            <a:ext cx="6975793" cy="6858001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663095-8E7E-6049-8528-84CCDFA93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4225" y="878177"/>
            <a:ext cx="5341775" cy="52518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D8F780B-398B-314B-87F1-35307B42F72E}"/>
              </a:ext>
            </a:extLst>
          </p:cNvPr>
          <p:cNvSpPr/>
          <p:nvPr userDrawn="1"/>
        </p:nvSpPr>
        <p:spPr>
          <a:xfrm rot="16200000">
            <a:off x="7326450" y="2940050"/>
            <a:ext cx="1270001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noProof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1EE7A36-F988-7C4A-A854-1D7E6E70D021}"/>
              </a:ext>
            </a:extLst>
          </p:cNvPr>
          <p:cNvSpPr/>
          <p:nvPr userDrawn="1"/>
        </p:nvSpPr>
        <p:spPr>
          <a:xfrm>
            <a:off x="6482401" y="604043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9BAFF7-5B8A-F446-87E9-6B4851CC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5099" y="4035869"/>
            <a:ext cx="3658324" cy="1613201"/>
          </a:xfrm>
        </p:spPr>
        <p:txBody>
          <a:bodyPr lIns="0" tIns="0" rIns="0" bIns="0" anchor="b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518009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t>8/4/2020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5C4D9A4-C8E3-4644-9D63-86142FA59A02}"/>
              </a:ext>
            </a:extLst>
          </p:cNvPr>
          <p:cNvSpPr/>
          <p:nvPr userDrawn="1"/>
        </p:nvSpPr>
        <p:spPr>
          <a:xfrm>
            <a:off x="952500" y="952500"/>
            <a:ext cx="10287000" cy="4953000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047AEE3-4D24-FE4F-BC8C-1050F33A970F}"/>
              </a:ext>
            </a:extLst>
          </p:cNvPr>
          <p:cNvSpPr/>
          <p:nvPr userDrawn="1"/>
        </p:nvSpPr>
        <p:spPr>
          <a:xfrm rot="16200000">
            <a:off x="5454650" y="1104900"/>
            <a:ext cx="1270000" cy="127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0433FF"/>
              </a:solidFill>
              <a:latin typeface="Helvetica Light"/>
              <a:sym typeface="Helvetica Light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B45386C-7F1B-4D47-959C-DE1A73B407E7}"/>
              </a:ext>
            </a:extLst>
          </p:cNvPr>
          <p:cNvSpPr/>
          <p:nvPr userDrawn="1"/>
        </p:nvSpPr>
        <p:spPr>
          <a:xfrm>
            <a:off x="431799" y="136524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B1C5AC5-B8E6-EC4F-8CB9-43E091C422EF}"/>
              </a:ext>
            </a:extLst>
          </p:cNvPr>
          <p:cNvSpPr/>
          <p:nvPr userDrawn="1"/>
        </p:nvSpPr>
        <p:spPr>
          <a:xfrm>
            <a:off x="10731499" y="506537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3ACFFFD-2D44-B943-8B58-CC9B7641E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3567" y="3019274"/>
            <a:ext cx="9304867" cy="1613201"/>
          </a:xfrm>
        </p:spPr>
        <p:txBody>
          <a:bodyPr lIns="0" tIns="0" rIns="0" bIns="0" anchor="ctr">
            <a:normAutofit/>
          </a:bodyPr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8E96E8CE-45C0-D643-B7F3-08C20CF5F76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437501" y="2348318"/>
            <a:ext cx="3316999" cy="269370"/>
          </a:xfrm>
        </p:spPr>
        <p:txBody>
          <a:bodyPr>
            <a:noAutofit/>
          </a:bodyPr>
          <a:lstStyle>
            <a:lvl1pPr marL="0" indent="0" algn="ctr">
              <a:lnSpc>
                <a:spcPct val="80000"/>
              </a:lnSpc>
              <a:buNone/>
              <a:defRPr sz="1600" cap="all" baseline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526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F70F810B-4DED-A045-A1D2-7605E821997B}"/>
              </a:ext>
            </a:extLst>
          </p:cNvPr>
          <p:cNvSpPr/>
          <p:nvPr userDrawn="1"/>
        </p:nvSpPr>
        <p:spPr>
          <a:xfrm>
            <a:off x="0" y="4735651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194DD3B-943C-8740-A545-0DA0E5FD2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6632" y="4651968"/>
            <a:ext cx="3658324" cy="997102"/>
          </a:xfrm>
        </p:spPr>
        <p:txBody>
          <a:bodyPr lIns="0" tIns="0" rIns="0" bIns="0"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93D5DD3F-FCDF-5945-9321-0FABA0771516}"/>
              </a:ext>
            </a:extLst>
          </p:cNvPr>
          <p:cNvSpPr/>
          <p:nvPr userDrawn="1"/>
        </p:nvSpPr>
        <p:spPr>
          <a:xfrm rot="16200000">
            <a:off x="5467350" y="2065417"/>
            <a:ext cx="1270000" cy="12701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0433FF"/>
              </a:solidFill>
              <a:latin typeface="Helvetica Light"/>
              <a:sym typeface="Helvetica Light"/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B8877488-477F-0041-88BE-F780F1C66A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6172" y="0"/>
            <a:ext cx="4994803" cy="6858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131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t>8/4/2020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640E59D-783A-C149-B212-716E0C4FE00D}"/>
              </a:ext>
            </a:extLst>
          </p:cNvPr>
          <p:cNvSpPr/>
          <p:nvPr userDrawn="1"/>
        </p:nvSpPr>
        <p:spPr>
          <a:xfrm rot="5400000">
            <a:off x="1660484" y="1257302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E9C988F-F5FE-BA4D-BDC5-02CCC5D68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6100" y="520700"/>
            <a:ext cx="4743450" cy="5816600"/>
          </a:xfrm>
          <a:custGeom>
            <a:avLst/>
            <a:gdLst>
              <a:gd name="connsiteX0" fmla="*/ 0 w 4743450"/>
              <a:gd name="connsiteY0" fmla="*/ 0 h 5816600"/>
              <a:gd name="connsiteX1" fmla="*/ 4743450 w 4743450"/>
              <a:gd name="connsiteY1" fmla="*/ 0 h 5816600"/>
              <a:gd name="connsiteX2" fmla="*/ 4743450 w 4743450"/>
              <a:gd name="connsiteY2" fmla="*/ 285838 h 5816600"/>
              <a:gd name="connsiteX3" fmla="*/ 4406308 w 4743450"/>
              <a:gd name="connsiteY3" fmla="*/ 285838 h 5816600"/>
              <a:gd name="connsiteX4" fmla="*/ 4406308 w 4743450"/>
              <a:gd name="connsiteY4" fmla="*/ 666839 h 5816600"/>
              <a:gd name="connsiteX5" fmla="*/ 4743450 w 4743450"/>
              <a:gd name="connsiteY5" fmla="*/ 666839 h 5816600"/>
              <a:gd name="connsiteX6" fmla="*/ 4743450 w 4743450"/>
              <a:gd name="connsiteY6" fmla="*/ 5816600 h 5816600"/>
              <a:gd name="connsiteX7" fmla="*/ 0 w 4743450"/>
              <a:gd name="connsiteY7" fmla="*/ 5816600 h 581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43450" h="5816600">
                <a:moveTo>
                  <a:pt x="0" y="0"/>
                </a:moveTo>
                <a:lnTo>
                  <a:pt x="4743450" y="0"/>
                </a:lnTo>
                <a:lnTo>
                  <a:pt x="4743450" y="285838"/>
                </a:lnTo>
                <a:lnTo>
                  <a:pt x="4406308" y="285838"/>
                </a:lnTo>
                <a:lnTo>
                  <a:pt x="4406308" y="666839"/>
                </a:lnTo>
                <a:lnTo>
                  <a:pt x="4743450" y="666839"/>
                </a:lnTo>
                <a:lnTo>
                  <a:pt x="4743450" y="5816600"/>
                </a:lnTo>
                <a:lnTo>
                  <a:pt x="0" y="58166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4E3F3D93-DB12-4C41-A747-8781702C120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C315ED-F22B-A649-80D5-44A63CE74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2156"/>
            <a:ext cx="6096000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87320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noProof="0" smtClean="0"/>
              <a:t>8/4/2020</a:t>
            </a:fld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640E59D-783A-C149-B212-716E0C4FE00D}"/>
              </a:ext>
            </a:extLst>
          </p:cNvPr>
          <p:cNvSpPr/>
          <p:nvPr userDrawn="1"/>
        </p:nvSpPr>
        <p:spPr>
          <a:xfrm rot="5400000">
            <a:off x="1660484" y="1257302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E9C988F-F5FE-BA4D-BDC5-02CCC5D68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6100" y="520700"/>
            <a:ext cx="4743450" cy="5816600"/>
          </a:xfrm>
          <a:custGeom>
            <a:avLst/>
            <a:gdLst>
              <a:gd name="connsiteX0" fmla="*/ 0 w 4743450"/>
              <a:gd name="connsiteY0" fmla="*/ 0 h 5816600"/>
              <a:gd name="connsiteX1" fmla="*/ 4743450 w 4743450"/>
              <a:gd name="connsiteY1" fmla="*/ 0 h 5816600"/>
              <a:gd name="connsiteX2" fmla="*/ 4743450 w 4743450"/>
              <a:gd name="connsiteY2" fmla="*/ 285838 h 5816600"/>
              <a:gd name="connsiteX3" fmla="*/ 4406308 w 4743450"/>
              <a:gd name="connsiteY3" fmla="*/ 285838 h 5816600"/>
              <a:gd name="connsiteX4" fmla="*/ 4406308 w 4743450"/>
              <a:gd name="connsiteY4" fmla="*/ 666839 h 5816600"/>
              <a:gd name="connsiteX5" fmla="*/ 4743450 w 4743450"/>
              <a:gd name="connsiteY5" fmla="*/ 666839 h 5816600"/>
              <a:gd name="connsiteX6" fmla="*/ 4743450 w 4743450"/>
              <a:gd name="connsiteY6" fmla="*/ 5816600 h 5816600"/>
              <a:gd name="connsiteX7" fmla="*/ 0 w 4743450"/>
              <a:gd name="connsiteY7" fmla="*/ 5816600 h 581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43450" h="5816600">
                <a:moveTo>
                  <a:pt x="0" y="0"/>
                </a:moveTo>
                <a:lnTo>
                  <a:pt x="4743450" y="0"/>
                </a:lnTo>
                <a:lnTo>
                  <a:pt x="4743450" y="285838"/>
                </a:lnTo>
                <a:lnTo>
                  <a:pt x="4406308" y="285838"/>
                </a:lnTo>
                <a:lnTo>
                  <a:pt x="4406308" y="666839"/>
                </a:lnTo>
                <a:lnTo>
                  <a:pt x="4743450" y="666839"/>
                </a:lnTo>
                <a:lnTo>
                  <a:pt x="4743450" y="5816600"/>
                </a:lnTo>
                <a:lnTo>
                  <a:pt x="0" y="58166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4E3F3D93-DB12-4C41-A747-8781702C120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C315ED-F22B-A649-80D5-44A63CE74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2156"/>
            <a:ext cx="6096000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EE6C881-74AA-8944-AD6A-BA0821ECDC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443038"/>
            <a:ext cx="5514975" cy="4894262"/>
          </a:xfrm>
        </p:spPr>
        <p:txBody>
          <a:bodyPr/>
          <a:lstStyle>
            <a:lvl1pPr>
              <a:spcBef>
                <a:spcPts val="1000"/>
              </a:spcBef>
              <a:spcAft>
                <a:spcPts val="1500"/>
              </a:spcAft>
              <a:defRPr/>
            </a:lvl1pPr>
            <a:lvl2pPr>
              <a:spcBef>
                <a:spcPts val="1000"/>
              </a:spcBef>
              <a:spcAft>
                <a:spcPts val="1500"/>
              </a:spcAft>
              <a:defRPr/>
            </a:lvl2pPr>
            <a:lvl3pPr>
              <a:spcBef>
                <a:spcPts val="1000"/>
              </a:spcBef>
              <a:spcAft>
                <a:spcPts val="1500"/>
              </a:spcAft>
              <a:defRPr/>
            </a:lvl3pPr>
            <a:lvl4pPr>
              <a:spcBef>
                <a:spcPts val="1000"/>
              </a:spcBef>
              <a:spcAft>
                <a:spcPts val="1500"/>
              </a:spcAft>
              <a:defRPr/>
            </a:lvl4pPr>
            <a:lvl5pPr>
              <a:spcBef>
                <a:spcPts val="1000"/>
              </a:spcBef>
              <a:spcAft>
                <a:spcPts val="1500"/>
              </a:spcAft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7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90876"/>
            <a:ext cx="11029615" cy="408447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8660979-B6F8-480C-AAC7-48903CC3ECFC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6164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90CC524-3900-1041-BDBF-D0ABD37D8E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524500" cy="6858000"/>
          </a:xfrm>
          <a:custGeom>
            <a:avLst/>
            <a:gdLst>
              <a:gd name="connsiteX0" fmla="*/ 0 w 5524500"/>
              <a:gd name="connsiteY0" fmla="*/ 0 h 6858000"/>
              <a:gd name="connsiteX1" fmla="*/ 5524500 w 5524500"/>
              <a:gd name="connsiteY1" fmla="*/ 0 h 6858000"/>
              <a:gd name="connsiteX2" fmla="*/ 5524500 w 5524500"/>
              <a:gd name="connsiteY2" fmla="*/ 806538 h 6858000"/>
              <a:gd name="connsiteX3" fmla="*/ 4952408 w 5524500"/>
              <a:gd name="connsiteY3" fmla="*/ 806538 h 6858000"/>
              <a:gd name="connsiteX4" fmla="*/ 4952408 w 5524500"/>
              <a:gd name="connsiteY4" fmla="*/ 1187539 h 6858000"/>
              <a:gd name="connsiteX5" fmla="*/ 5524500 w 5524500"/>
              <a:gd name="connsiteY5" fmla="*/ 1187539 h 6858000"/>
              <a:gd name="connsiteX6" fmla="*/ 5524500 w 5524500"/>
              <a:gd name="connsiteY6" fmla="*/ 6858000 h 6858000"/>
              <a:gd name="connsiteX7" fmla="*/ 0 w 55245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24500" h="6858000">
                <a:moveTo>
                  <a:pt x="0" y="0"/>
                </a:moveTo>
                <a:lnTo>
                  <a:pt x="5524500" y="0"/>
                </a:lnTo>
                <a:lnTo>
                  <a:pt x="5524500" y="806538"/>
                </a:lnTo>
                <a:lnTo>
                  <a:pt x="4952408" y="806538"/>
                </a:lnTo>
                <a:lnTo>
                  <a:pt x="4952408" y="1187539"/>
                </a:lnTo>
                <a:lnTo>
                  <a:pt x="5524500" y="1187539"/>
                </a:lnTo>
                <a:lnTo>
                  <a:pt x="55245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592" y="1890876"/>
            <a:ext cx="5387215" cy="408447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D49B377-6CF8-9E4B-8973-3F8057D7D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592" y="702156"/>
            <a:ext cx="5387215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E11F091D-EBC7-D743-82DA-0E177FD421D4}"/>
              </a:ext>
            </a:extLst>
          </p:cNvPr>
          <p:cNvSpPr/>
          <p:nvPr userDrawn="1"/>
        </p:nvSpPr>
        <p:spPr>
          <a:xfrm>
            <a:off x="4952408" y="806538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1183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581191" y="5141974"/>
            <a:ext cx="11029615" cy="125882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DC1E635-F6E7-F248-9B85-120581E81180}"/>
              </a:ext>
            </a:extLst>
          </p:cNvPr>
          <p:cNvSpPr/>
          <p:nvPr userDrawn="1"/>
        </p:nvSpPr>
        <p:spPr>
          <a:xfrm>
            <a:off x="109259" y="5552029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614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1956391"/>
            <a:ext cx="3863216" cy="446752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3599" y="1956391"/>
            <a:ext cx="6917210" cy="446752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75DA6C-B626-714A-8BBC-6FDDB6BE4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72B4D55A-70C8-E04B-B7E3-3355A1131891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166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1192" y="2847885"/>
            <a:ext cx="4757482" cy="557784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3523046"/>
            <a:ext cx="4757479" cy="2131499"/>
          </a:xfrm>
        </p:spPr>
        <p:txBody>
          <a:bodyPr anchor="t">
            <a:norm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604002" y="2847886"/>
            <a:ext cx="4757483" cy="55337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8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4001" y="3523046"/>
            <a:ext cx="4757484" cy="2131499"/>
          </a:xfrm>
        </p:spPr>
        <p:txBody>
          <a:bodyPr anchor="t">
            <a:normAutofit/>
          </a:bodyPr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CA278B-C101-7F4E-B11A-7B91B0C8E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FE5F6035-AACE-6847-8AF4-EB3C4D79EE95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914FC0-3771-6041-9E7C-1C624C85A803}"/>
              </a:ext>
            </a:extLst>
          </p:cNvPr>
          <p:cNvGrpSpPr/>
          <p:nvPr userDrawn="1"/>
        </p:nvGrpSpPr>
        <p:grpSpPr>
          <a:xfrm>
            <a:off x="5463336" y="2250891"/>
            <a:ext cx="1016001" cy="3839220"/>
            <a:chOff x="5510085" y="2250891"/>
            <a:chExt cx="1016001" cy="383922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AED3128-974C-7F4B-BF36-A3836D1725F6}"/>
                </a:ext>
              </a:extLst>
            </p:cNvPr>
            <p:cNvCxnSpPr/>
            <p:nvPr/>
          </p:nvCxnSpPr>
          <p:spPr>
            <a:xfrm>
              <a:off x="6018085" y="2340176"/>
              <a:ext cx="0" cy="374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">
              <a:extLst>
                <a:ext uri="{FF2B5EF4-FFF2-40B4-BE49-F238E27FC236}">
                  <a16:creationId xmlns:a16="http://schemas.microsoft.com/office/drawing/2014/main" id="{2D2224CB-5DFF-3D4B-816B-1A44228A23EE}"/>
                </a:ext>
              </a:extLst>
            </p:cNvPr>
            <p:cNvSpPr/>
            <p:nvPr/>
          </p:nvSpPr>
          <p:spPr>
            <a:xfrm>
              <a:off x="5510085" y="2250891"/>
              <a:ext cx="1016001" cy="381001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 hangingPunct="0">
                <a:defRPr sz="3200" spc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lang="en-US" sz="1600" kern="0" noProof="0">
                  <a:solidFill>
                    <a:srgbClr val="FFFFFF"/>
                  </a:solidFill>
                  <a:latin typeface="Helvetica Light"/>
                  <a:sym typeface="Helvetica Light"/>
                </a:rPr>
                <a:t>VS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825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F4516B-8A37-894B-82AE-60204E676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15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C16CE43-CB3C-7544-B05B-0A9F706D6FD8}"/>
              </a:ext>
            </a:extLst>
          </p:cNvPr>
          <p:cNvSpPr/>
          <p:nvPr userDrawn="1"/>
        </p:nvSpPr>
        <p:spPr>
          <a:xfrm>
            <a:off x="0" y="806538"/>
            <a:ext cx="453601" cy="36304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7010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45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EDEA7C-D9D3-5E4A-A0E6-B7A0ED5E0F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1599" y="0"/>
            <a:ext cx="7010400" cy="6858000"/>
          </a:xfrm>
          <a:custGeom>
            <a:avLst/>
            <a:gdLst>
              <a:gd name="connsiteX0" fmla="*/ 0 w 7010400"/>
              <a:gd name="connsiteY0" fmla="*/ 0 h 6858000"/>
              <a:gd name="connsiteX1" fmla="*/ 7010400 w 7010400"/>
              <a:gd name="connsiteY1" fmla="*/ 0 h 6858000"/>
              <a:gd name="connsiteX2" fmla="*/ 7010400 w 7010400"/>
              <a:gd name="connsiteY2" fmla="*/ 6858000 h 6858000"/>
              <a:gd name="connsiteX3" fmla="*/ 0 w 7010400"/>
              <a:gd name="connsiteY3" fmla="*/ 6858000 h 6858000"/>
              <a:gd name="connsiteX4" fmla="*/ 0 w 7010400"/>
              <a:gd name="connsiteY4" fmla="*/ 2620396 h 6858000"/>
              <a:gd name="connsiteX5" fmla="*/ 508001 w 7010400"/>
              <a:gd name="connsiteY5" fmla="*/ 2620396 h 6858000"/>
              <a:gd name="connsiteX6" fmla="*/ 508001 w 7010400"/>
              <a:gd name="connsiteY6" fmla="*/ 2239395 h 6858000"/>
              <a:gd name="connsiteX7" fmla="*/ 0 w 7010400"/>
              <a:gd name="connsiteY7" fmla="*/ 22393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10400" h="6858000">
                <a:moveTo>
                  <a:pt x="0" y="0"/>
                </a:moveTo>
                <a:lnTo>
                  <a:pt x="7010400" y="0"/>
                </a:lnTo>
                <a:lnTo>
                  <a:pt x="7010400" y="6858000"/>
                </a:lnTo>
                <a:lnTo>
                  <a:pt x="0" y="6858000"/>
                </a:lnTo>
                <a:lnTo>
                  <a:pt x="0" y="2620396"/>
                </a:lnTo>
                <a:lnTo>
                  <a:pt x="508001" y="2620396"/>
                </a:lnTo>
                <a:lnTo>
                  <a:pt x="508001" y="2239395"/>
                </a:lnTo>
                <a:lnTo>
                  <a:pt x="0" y="223939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EF358276-528D-1F4E-804A-4F9FDE93568A}"/>
              </a:ext>
            </a:extLst>
          </p:cNvPr>
          <p:cNvSpPr/>
          <p:nvPr userDrawn="1"/>
        </p:nvSpPr>
        <p:spPr>
          <a:xfrm>
            <a:off x="4673599" y="2239395"/>
            <a:ext cx="1016001" cy="381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600" kern="0" noProof="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A6817E56-9BF4-B245-9536-10F7E163D7D9}"/>
              </a:ext>
            </a:extLst>
          </p:cNvPr>
          <p:cNvSpPr/>
          <p:nvPr userDrawn="1"/>
        </p:nvSpPr>
        <p:spPr>
          <a:xfrm>
            <a:off x="581192" y="875830"/>
            <a:ext cx="2540001" cy="25400"/>
          </a:xfrm>
          <a:prstGeom prst="rect">
            <a:avLst/>
          </a:prstGeom>
          <a:solidFill>
            <a:srgbClr val="2428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defRPr sz="3200" spc="0">
                <a:solidFill>
                  <a:srgbClr val="0433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noProof="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2F758DC-4792-1D42-83A8-ED4E6CD5F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4" y="2720636"/>
            <a:ext cx="3863216" cy="3634317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859246A-0674-144E-84D6-29D5891C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2" y="1304660"/>
            <a:ext cx="3863216" cy="1415976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7182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4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5" r:id="rId3"/>
    <p:sldLayoutId id="2147483676" r:id="rId4"/>
    <p:sldLayoutId id="2147483677" r:id="rId5"/>
    <p:sldLayoutId id="2147483684" r:id="rId6"/>
    <p:sldLayoutId id="2147483678" r:id="rId7"/>
    <p:sldLayoutId id="2147483679" r:id="rId8"/>
    <p:sldLayoutId id="2147483698" r:id="rId9"/>
    <p:sldLayoutId id="2147483697" r:id="rId10"/>
    <p:sldLayoutId id="2147483696" r:id="rId11"/>
    <p:sldLayoutId id="2147483693" r:id="rId12"/>
    <p:sldLayoutId id="2147483694" r:id="rId13"/>
    <p:sldLayoutId id="2147483692" r:id="rId14"/>
    <p:sldLayoutId id="2147483691" r:id="rId15"/>
    <p:sldLayoutId id="2147483689" r:id="rId16"/>
    <p:sldLayoutId id="214748369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ECB34-6337-DE4D-8FD3-A3A0F5766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1537739"/>
            <a:ext cx="11029615" cy="2147467"/>
          </a:xfrm>
        </p:spPr>
        <p:txBody>
          <a:bodyPr/>
          <a:lstStyle/>
          <a:p>
            <a:r>
              <a:rPr lang="en-US" b="1" dirty="0"/>
              <a:t>MOBILE FIRST-PERSON SHOOTER GAME USING BASIC THETA* ALGORITHM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27EA9-DD4F-6245-9D17-591DCE0A8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2" y="3965171"/>
            <a:ext cx="11029615" cy="1176802"/>
          </a:xfrm>
        </p:spPr>
        <p:txBody>
          <a:bodyPr>
            <a:normAutofit/>
          </a:bodyPr>
          <a:lstStyle/>
          <a:p>
            <a:r>
              <a:rPr lang="en-US" dirty="0"/>
              <a:t>MUHAMMAD SYURAHBIL BIN ABD ROHAMAN</a:t>
            </a:r>
          </a:p>
          <a:p>
            <a:r>
              <a:rPr lang="en-US" dirty="0"/>
              <a:t>Sir ZAWAWI BIN ABDUL WAHAB</a:t>
            </a:r>
          </a:p>
        </p:txBody>
      </p:sp>
    </p:spTree>
    <p:extLst>
      <p:ext uri="{BB962C8B-B14F-4D97-AF65-F5344CB8AC3E}">
        <p14:creationId xmlns:p14="http://schemas.microsoft.com/office/powerpoint/2010/main" val="220308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52" y="675734"/>
            <a:ext cx="11029616" cy="740156"/>
          </a:xfrm>
        </p:spPr>
        <p:txBody>
          <a:bodyPr>
            <a:normAutofit/>
          </a:bodyPr>
          <a:lstStyle/>
          <a:p>
            <a:r>
              <a:rPr lang="en-US" dirty="0"/>
              <a:t>Experimental setup (1/3)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92" y="2030784"/>
            <a:ext cx="3330408" cy="16500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526" y="3059974"/>
            <a:ext cx="3578225" cy="17108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7400" y="3782374"/>
            <a:ext cx="313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Select walkable and nonwalkable </a:t>
            </a:r>
            <a:r>
              <a:rPr lang="en-MY" dirty="0" err="1"/>
              <a:t>gameobjects</a:t>
            </a:r>
            <a:endParaRPr lang="en-MY" dirty="0"/>
          </a:p>
        </p:txBody>
      </p:sp>
      <p:sp>
        <p:nvSpPr>
          <p:cNvPr id="9" name="TextBox 8"/>
          <p:cNvSpPr txBox="1"/>
          <p:nvPr/>
        </p:nvSpPr>
        <p:spPr>
          <a:xfrm>
            <a:off x="4757188" y="4830748"/>
            <a:ext cx="313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Assign them with their related options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4278" y="3932194"/>
            <a:ext cx="3149600" cy="2443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26978" y="6488668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Bake the map</a:t>
            </a:r>
          </a:p>
        </p:txBody>
      </p:sp>
      <p:cxnSp>
        <p:nvCxnSpPr>
          <p:cNvPr id="24" name="Elbow Connector 23"/>
          <p:cNvCxnSpPr>
            <a:stCxn id="3" idx="3"/>
            <a:endCxn id="7" idx="1"/>
          </p:cNvCxnSpPr>
          <p:nvPr/>
        </p:nvCxnSpPr>
        <p:spPr>
          <a:xfrm>
            <a:off x="3937000" y="2855811"/>
            <a:ext cx="599526" cy="105956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7" idx="3"/>
            <a:endCxn id="10" idx="1"/>
          </p:cNvCxnSpPr>
          <p:nvPr/>
        </p:nvCxnSpPr>
        <p:spPr>
          <a:xfrm>
            <a:off x="8114751" y="3915377"/>
            <a:ext cx="599527" cy="123853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31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92" y="688301"/>
            <a:ext cx="11029616" cy="740156"/>
          </a:xfrm>
        </p:spPr>
        <p:txBody>
          <a:bodyPr>
            <a:normAutofit/>
          </a:bodyPr>
          <a:lstStyle/>
          <a:p>
            <a:r>
              <a:rPr lang="en-US" dirty="0"/>
              <a:t>Experimental setup (2/3)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2" y="1895301"/>
            <a:ext cx="3575231" cy="19954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4317" y="4000858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Original map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01" y="3582785"/>
            <a:ext cx="3575231" cy="1995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431" y="3582785"/>
            <a:ext cx="3575231" cy="19954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15866" y="5628351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Grid map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9596" y="5628351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Navigation Mesh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330931" y="2701636"/>
            <a:ext cx="1005840" cy="648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30931" y="2485505"/>
            <a:ext cx="5594465" cy="864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603482" y="2435417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After baking process</a:t>
            </a:r>
          </a:p>
        </p:txBody>
      </p:sp>
    </p:spTree>
    <p:extLst>
      <p:ext uri="{BB962C8B-B14F-4D97-AF65-F5344CB8AC3E}">
        <p14:creationId xmlns:p14="http://schemas.microsoft.com/office/powerpoint/2010/main" val="240520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 (3/3)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68" y="2737835"/>
            <a:ext cx="3693965" cy="21748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2635" y="2224654"/>
            <a:ext cx="3350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Player’s location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12" y="2778546"/>
            <a:ext cx="3693965" cy="21341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28279" y="2245010"/>
            <a:ext cx="3350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Enemy’s location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668" y="5226281"/>
            <a:ext cx="4257675" cy="13525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6312" y="5207231"/>
            <a:ext cx="4257675" cy="1371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3701" y="1588554"/>
            <a:ext cx="634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Move the player and the enemy to any position on the map</a:t>
            </a:r>
          </a:p>
        </p:txBody>
      </p:sp>
    </p:spTree>
    <p:extLst>
      <p:ext uri="{BB962C8B-B14F-4D97-AF65-F5344CB8AC3E}">
        <p14:creationId xmlns:p14="http://schemas.microsoft.com/office/powerpoint/2010/main" val="2503900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RESULTS &amp;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1192" y="1543050"/>
            <a:ext cx="48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/>
              <a:t>Experiment 1: 50 x 50 map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12947123"/>
              </p:ext>
            </p:extLst>
          </p:nvPr>
        </p:nvGraphicFramePr>
        <p:xfrm>
          <a:off x="876300" y="2225845"/>
          <a:ext cx="5219700" cy="304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685967" y="2138532"/>
            <a:ext cx="5848183" cy="321945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7219950" y="2138532"/>
            <a:ext cx="426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/>
              <a:t>Path generated by Theta* is the shortest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/>
              <a:t>A* using NavMesh has the lowest computation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/>
              <a:t>Only small difference between Theta* and A* using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224363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RESULTS &amp;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1192" y="1543050"/>
            <a:ext cx="48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/>
              <a:t>Experiment 2: 100 x 100 map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967" y="2138532"/>
            <a:ext cx="5848183" cy="321945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7219950" y="2138532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/>
              <a:t>Theta* still produce the shortest path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/>
              <a:t>A* still the fastest computation time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806100603"/>
              </p:ext>
            </p:extLst>
          </p:nvPr>
        </p:nvGraphicFramePr>
        <p:xfrm>
          <a:off x="876300" y="2225844"/>
          <a:ext cx="5219700" cy="304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619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RESULTS &amp;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1192" y="1543050"/>
            <a:ext cx="48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/>
              <a:t>Experiment 3: 200 x 200 map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967" y="2138532"/>
            <a:ext cx="5848183" cy="321945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7239000" y="2138532"/>
            <a:ext cx="426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Still the same result as before for total path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Computation time increase a lot on algorithms that use grid map representation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No significant change of A* using NavMesh computation time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768000240"/>
              </p:ext>
            </p:extLst>
          </p:nvPr>
        </p:nvGraphicFramePr>
        <p:xfrm>
          <a:off x="876300" y="2225845"/>
          <a:ext cx="5219700" cy="304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7037614" y="4523014"/>
            <a:ext cx="45731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239000" y="4757817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Based on 3 experiments, Theta* perform the best in term of path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A* using NavMesh perform the best in term of computation time</a:t>
            </a:r>
          </a:p>
        </p:txBody>
      </p:sp>
    </p:spTree>
    <p:extLst>
      <p:ext uri="{BB962C8B-B14F-4D97-AF65-F5344CB8AC3E}">
        <p14:creationId xmlns:p14="http://schemas.microsoft.com/office/powerpoint/2010/main" val="4255702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17" y="688301"/>
            <a:ext cx="11029616" cy="740156"/>
          </a:xfrm>
        </p:spPr>
        <p:txBody>
          <a:bodyPr>
            <a:normAutofit/>
          </a:bodyPr>
          <a:lstStyle/>
          <a:p>
            <a:r>
              <a:rPr lang="en-US" dirty="0"/>
              <a:t>FUNCTIONALITY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1504950"/>
            <a:ext cx="3752850" cy="130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431" y="1933084"/>
            <a:ext cx="3414713" cy="4309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6665" y="1548635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Player’s registration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29446" y="1427673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/>
              <a:t>PlayerPrefs</a:t>
            </a:r>
            <a:r>
              <a:rPr lang="en-MY" dirty="0"/>
              <a:t> (Database)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0717" y="5497632"/>
            <a:ext cx="55845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Player is successfully registered and data are initialized inside the player database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56" y="2038144"/>
            <a:ext cx="6531769" cy="333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67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17" y="688301"/>
            <a:ext cx="11029616" cy="740156"/>
          </a:xfrm>
        </p:spPr>
        <p:txBody>
          <a:bodyPr>
            <a:normAutofit/>
          </a:bodyPr>
          <a:lstStyle/>
          <a:p>
            <a:r>
              <a:rPr lang="en-US" dirty="0"/>
              <a:t>FUNCTIONALITY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1504950"/>
            <a:ext cx="3752850" cy="130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MY" dirty="0"/>
          </a:p>
        </p:txBody>
      </p:sp>
      <p:sp>
        <p:nvSpPr>
          <p:cNvPr id="6" name="TextBox 5"/>
          <p:cNvSpPr txBox="1"/>
          <p:nvPr/>
        </p:nvSpPr>
        <p:spPr>
          <a:xfrm>
            <a:off x="476334" y="1504950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Player’s settings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96225" y="1504950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/>
              <a:t>PlayerPrefs</a:t>
            </a:r>
            <a:r>
              <a:rPr lang="en-MY" dirty="0"/>
              <a:t> (Database)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042" y="5715000"/>
            <a:ext cx="621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Settings that have been modified are properly stored inside the PlayerPrefs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17" y="2002950"/>
            <a:ext cx="7191208" cy="34823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762" y="2002950"/>
            <a:ext cx="4024313" cy="6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88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17" y="688301"/>
            <a:ext cx="11029616" cy="740156"/>
          </a:xfrm>
        </p:spPr>
        <p:txBody>
          <a:bodyPr>
            <a:normAutofit/>
          </a:bodyPr>
          <a:lstStyle/>
          <a:p>
            <a:r>
              <a:rPr lang="en-US" dirty="0"/>
              <a:t>FUNCTIONALITY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1504950"/>
            <a:ext cx="3752850" cy="130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MY" dirty="0"/>
          </a:p>
        </p:txBody>
      </p:sp>
      <p:sp>
        <p:nvSpPr>
          <p:cNvPr id="6" name="TextBox 5"/>
          <p:cNvSpPr txBox="1"/>
          <p:nvPr/>
        </p:nvSpPr>
        <p:spPr>
          <a:xfrm>
            <a:off x="476334" y="1598768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Player’s Profile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67471" y="1468847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/>
              <a:t>PlayerPrefs</a:t>
            </a:r>
            <a:r>
              <a:rPr lang="en-MY" dirty="0"/>
              <a:t> (Database)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042" y="5715000"/>
            <a:ext cx="621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Player’s information and weapon </a:t>
            </a:r>
            <a:r>
              <a:rPr lang="en-MY" dirty="0" err="1"/>
              <a:t>loadouts</a:t>
            </a:r>
            <a:r>
              <a:rPr lang="en-MY" dirty="0"/>
              <a:t> information are retrieved successfully from the PlayerPrefs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17" y="2087407"/>
            <a:ext cx="6651458" cy="3215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538" y="2087407"/>
            <a:ext cx="4128196" cy="412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51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824076"/>
            <a:ext cx="11029615" cy="4084474"/>
          </a:xfrm>
        </p:spPr>
        <p:txBody>
          <a:bodyPr>
            <a:normAutofit/>
          </a:bodyPr>
          <a:lstStyle/>
          <a:p>
            <a:r>
              <a:rPr lang="en-MY" sz="20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Basic Theta* algorithm produced shorter pathway compared to A*.</a:t>
            </a:r>
          </a:p>
          <a:p>
            <a:r>
              <a:rPr lang="en-MY" sz="20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A* still has advantage of faster computation time.</a:t>
            </a:r>
          </a:p>
          <a:p>
            <a:r>
              <a:rPr lang="en-MY" sz="20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A few optimizations can be made to decrease the computation time of Theta*.</a:t>
            </a:r>
          </a:p>
          <a:p>
            <a:r>
              <a:rPr lang="en-MY" sz="20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Basic Theta* is also implemented in the mini game inside the app and it </a:t>
            </a:r>
            <a:r>
              <a:rPr lang="en-MY" sz="2000">
                <a:latin typeface="Yu Gothic Medium" panose="020B0500000000000000" pitchFamily="34" charset="-128"/>
                <a:ea typeface="Yu Gothic Medium" panose="020B0500000000000000" pitchFamily="34" charset="-128"/>
              </a:rPr>
              <a:t>works nicely.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1898066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81193" y="1259109"/>
            <a:ext cx="11029615" cy="4084474"/>
          </a:xfrm>
        </p:spPr>
        <p:txBody>
          <a:bodyPr>
            <a:normAutofit/>
          </a:bodyPr>
          <a:lstStyle/>
          <a:p>
            <a:r>
              <a:rPr lang="en-MY" sz="2400" dirty="0"/>
              <a:t>The most common pathfinding in video games, A* doesn’t always produce the true shortest path</a:t>
            </a:r>
          </a:p>
          <a:p>
            <a:r>
              <a:rPr lang="en-MY" sz="2400" dirty="0"/>
              <a:t>If algorithm is badly optimized, it will take a lot of resources and the game would not run smoothly</a:t>
            </a:r>
          </a:p>
          <a:p>
            <a:r>
              <a:rPr lang="en-MY" sz="2400" dirty="0"/>
              <a:t>Unity Engine has its own pathfinding solution using A* algorithm, but it has a lot of bugs</a:t>
            </a:r>
          </a:p>
        </p:txBody>
      </p:sp>
    </p:spTree>
    <p:extLst>
      <p:ext uri="{BB962C8B-B14F-4D97-AF65-F5344CB8AC3E}">
        <p14:creationId xmlns:p14="http://schemas.microsoft.com/office/powerpoint/2010/main" val="3211941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/>
              <a:t>Duchon</a:t>
            </a:r>
            <a:r>
              <a:rPr lang="en-MY" dirty="0"/>
              <a:t>, F., </a:t>
            </a:r>
            <a:r>
              <a:rPr lang="en-MY" dirty="0" err="1"/>
              <a:t>Babinec</a:t>
            </a:r>
            <a:r>
              <a:rPr lang="en-MY" dirty="0"/>
              <a:t>, A., </a:t>
            </a:r>
            <a:r>
              <a:rPr lang="en-MY" dirty="0" err="1"/>
              <a:t>Kajan</a:t>
            </a:r>
            <a:r>
              <a:rPr lang="en-MY" dirty="0"/>
              <a:t>, M., </a:t>
            </a:r>
            <a:r>
              <a:rPr lang="en-MY" dirty="0" err="1"/>
              <a:t>Beno</a:t>
            </a:r>
            <a:r>
              <a:rPr lang="en-MY" dirty="0"/>
              <a:t>, P., </a:t>
            </a:r>
            <a:r>
              <a:rPr lang="en-MY" dirty="0" err="1"/>
              <a:t>Florek</a:t>
            </a:r>
            <a:r>
              <a:rPr lang="en-MY" dirty="0"/>
              <a:t>, M., Fico, T., &amp; </a:t>
            </a:r>
            <a:r>
              <a:rPr lang="en-MY" dirty="0" err="1"/>
              <a:t>Jurišica</a:t>
            </a:r>
            <a:r>
              <a:rPr lang="en-MY" dirty="0"/>
              <a:t>, L. (2014). Path planning with modified A star algorithm for a mobile robot. </a:t>
            </a:r>
            <a:r>
              <a:rPr lang="en-MY" i="1" dirty="0"/>
              <a:t>Procedia Engineering</a:t>
            </a:r>
            <a:r>
              <a:rPr lang="en-MY" dirty="0"/>
              <a:t>, </a:t>
            </a:r>
            <a:r>
              <a:rPr lang="en-MY" i="1" dirty="0"/>
              <a:t>96</a:t>
            </a:r>
            <a:r>
              <a:rPr lang="en-MY" dirty="0"/>
              <a:t>, 59–69. https://doi.org/10.1016/j.proeng.2014.12.098</a:t>
            </a:r>
          </a:p>
          <a:p>
            <a:r>
              <a:rPr lang="en-MY" dirty="0" err="1"/>
              <a:t>Firmansyah</a:t>
            </a:r>
            <a:r>
              <a:rPr lang="en-MY" dirty="0"/>
              <a:t>, E. R., </a:t>
            </a:r>
            <a:r>
              <a:rPr lang="en-MY" dirty="0" err="1"/>
              <a:t>Masruroh</a:t>
            </a:r>
            <a:r>
              <a:rPr lang="en-MY" dirty="0"/>
              <a:t>, S. U., &amp; </a:t>
            </a:r>
            <a:r>
              <a:rPr lang="en-MY" dirty="0" err="1"/>
              <a:t>Fahrianto</a:t>
            </a:r>
            <a:r>
              <a:rPr lang="en-MY" dirty="0"/>
              <a:t>, F. (2017). Comparative analysis Of A∗ and basic theta∗ algorithm in android-based </a:t>
            </a:r>
            <a:r>
              <a:rPr lang="en-MY" dirty="0" err="1"/>
              <a:t>pathfmding</a:t>
            </a:r>
            <a:r>
              <a:rPr lang="en-MY" dirty="0"/>
              <a:t> games. </a:t>
            </a:r>
            <a:r>
              <a:rPr lang="en-MY" i="1" dirty="0"/>
              <a:t>Proceedings - 6th International Conference on Information and Communication Technology for the Muslim World, ICT4M 2016</a:t>
            </a:r>
            <a:r>
              <a:rPr lang="en-MY" dirty="0"/>
              <a:t>, 275–280. https://doi.org/10.1109/ICT4M.2016.56</a:t>
            </a:r>
          </a:p>
          <a:p>
            <a:r>
              <a:rPr lang="en-MY" dirty="0" err="1"/>
              <a:t>Hagelbäck</a:t>
            </a:r>
            <a:r>
              <a:rPr lang="en-MY" dirty="0"/>
              <a:t>, J. (2016). Hybrid Pathfinding in StarCraft. </a:t>
            </a:r>
            <a:r>
              <a:rPr lang="en-MY" i="1" dirty="0"/>
              <a:t>IEEE Transactions on Computational Intelligence and AI in Games</a:t>
            </a:r>
            <a:r>
              <a:rPr lang="en-MY" dirty="0"/>
              <a:t>, </a:t>
            </a:r>
            <a:r>
              <a:rPr lang="en-MY" i="1" dirty="0"/>
              <a:t>8</a:t>
            </a:r>
            <a:r>
              <a:rPr lang="en-MY" dirty="0"/>
              <a:t>(4), 319–324. https://doi.org/10.1109/TCIAIG.2015.2414447</a:t>
            </a:r>
          </a:p>
          <a:p>
            <a:r>
              <a:rPr lang="en-MY" dirty="0" err="1"/>
              <a:t>Huu</a:t>
            </a:r>
            <a:r>
              <a:rPr lang="en-MY" dirty="0"/>
              <a:t> Le, P. T. (2018). Applying Theta* in Modern Game. </a:t>
            </a:r>
            <a:r>
              <a:rPr lang="en-MY" i="1" dirty="0"/>
              <a:t>Journal of Computers</a:t>
            </a:r>
            <a:r>
              <a:rPr lang="en-MY" dirty="0"/>
              <a:t>, </a:t>
            </a:r>
            <a:r>
              <a:rPr lang="en-MY" i="1" dirty="0"/>
              <a:t>13</a:t>
            </a:r>
            <a:r>
              <a:rPr lang="en-MY" dirty="0"/>
              <a:t>(5), 527–536. https://doi.org/10.17706/jcp.13.5.527-536</a:t>
            </a:r>
          </a:p>
          <a:p>
            <a:r>
              <a:rPr lang="en-MY" dirty="0" err="1"/>
              <a:t>Sazaki</a:t>
            </a:r>
            <a:r>
              <a:rPr lang="en-MY" dirty="0"/>
              <a:t>, Y., </a:t>
            </a:r>
            <a:r>
              <a:rPr lang="en-MY" dirty="0" err="1"/>
              <a:t>Primanita</a:t>
            </a:r>
            <a:r>
              <a:rPr lang="en-MY" dirty="0"/>
              <a:t>, A., &amp; </a:t>
            </a:r>
            <a:r>
              <a:rPr lang="en-MY" dirty="0" err="1"/>
              <a:t>Syahroyni</a:t>
            </a:r>
            <a:r>
              <a:rPr lang="en-MY" dirty="0"/>
              <a:t>, M. (2018). Pathfinding car racing game using dynamic pathfinding algorithm and algorithm A∗. </a:t>
            </a:r>
            <a:r>
              <a:rPr lang="en-MY" i="1" dirty="0"/>
              <a:t>Proceedings - ICWT 2017: 3rd International Conference on Wireless and Telematics 2017</a:t>
            </a:r>
            <a:r>
              <a:rPr lang="en-MY" dirty="0"/>
              <a:t>, </a:t>
            </a:r>
            <a:r>
              <a:rPr lang="en-MY" i="1" dirty="0"/>
              <a:t>2017</a:t>
            </a:r>
            <a:r>
              <a:rPr lang="en-MY" dirty="0"/>
              <a:t>-</a:t>
            </a:r>
            <a:r>
              <a:rPr lang="en-MY" i="1" dirty="0"/>
              <a:t>July</a:t>
            </a:r>
            <a:r>
              <a:rPr lang="en-MY" dirty="0"/>
              <a:t>, 164–169. https://doi.org/10.1109/ICWT.2017.8284160</a:t>
            </a:r>
          </a:p>
        </p:txBody>
      </p:sp>
    </p:spTree>
    <p:extLst>
      <p:ext uri="{BB962C8B-B14F-4D97-AF65-F5344CB8AC3E}">
        <p14:creationId xmlns:p14="http://schemas.microsoft.com/office/powerpoint/2010/main" val="296930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81192" y="1192607"/>
            <a:ext cx="11029615" cy="4084474"/>
          </a:xfrm>
        </p:spPr>
        <p:txBody>
          <a:bodyPr>
            <a:normAutofit/>
          </a:bodyPr>
          <a:lstStyle/>
          <a:p>
            <a:r>
              <a:rPr lang="en-MY" sz="2800" dirty="0"/>
              <a:t>To identify the pathfinding algorithm in video games that produce the true shortest path.</a:t>
            </a:r>
          </a:p>
          <a:p>
            <a:r>
              <a:rPr lang="en-MY" sz="2800" dirty="0"/>
              <a:t>To develop a mobile game using Basic Theta* algorithm.</a:t>
            </a:r>
          </a:p>
          <a:p>
            <a:r>
              <a:rPr lang="en-MY" sz="2800" dirty="0"/>
              <a:t>To evaluate the performance of Basic Theta* algorithm with built in Unity A* pathfinding.</a:t>
            </a:r>
          </a:p>
        </p:txBody>
      </p:sp>
    </p:spTree>
    <p:extLst>
      <p:ext uri="{BB962C8B-B14F-4D97-AF65-F5344CB8AC3E}">
        <p14:creationId xmlns:p14="http://schemas.microsoft.com/office/powerpoint/2010/main" val="265970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163221"/>
              </p:ext>
            </p:extLst>
          </p:nvPr>
        </p:nvGraphicFramePr>
        <p:xfrm>
          <a:off x="581025" y="1890713"/>
          <a:ext cx="1102995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3143972683"/>
                    </a:ext>
                  </a:extLst>
                </a:gridCol>
                <a:gridCol w="3676650">
                  <a:extLst>
                    <a:ext uri="{9D8B030D-6E8A-4147-A177-3AD203B41FA5}">
                      <a16:colId xmlns:a16="http://schemas.microsoft.com/office/drawing/2014/main" val="205240111"/>
                    </a:ext>
                  </a:extLst>
                </a:gridCol>
                <a:gridCol w="3676650">
                  <a:extLst>
                    <a:ext uri="{9D8B030D-6E8A-4147-A177-3AD203B41FA5}">
                      <a16:colId xmlns:a16="http://schemas.microsoft.com/office/drawing/2014/main" val="328739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Technical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9201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Only for Android users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Suitable</a:t>
                      </a:r>
                      <a:r>
                        <a:rPr lang="en-MY" baseline="0" dirty="0"/>
                        <a:t> for 13 years old and above due to the nature of the game (blood)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Maps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Starting location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Ending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Running</a:t>
                      </a:r>
                      <a:r>
                        <a:rPr lang="en-MY" baseline="0" dirty="0"/>
                        <a:t> on Android 5.0 (Lollipop) and above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528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31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17" y="378306"/>
            <a:ext cx="11029616" cy="740156"/>
          </a:xfrm>
        </p:spPr>
        <p:txBody>
          <a:bodyPr/>
          <a:lstStyle/>
          <a:p>
            <a:r>
              <a:rPr lang="en-US" dirty="0"/>
              <a:t>RELATED WORKS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45905"/>
              </p:ext>
            </p:extLst>
          </p:nvPr>
        </p:nvGraphicFramePr>
        <p:xfrm>
          <a:off x="781050" y="1118462"/>
          <a:ext cx="10648950" cy="5517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4663">
                  <a:extLst>
                    <a:ext uri="{9D8B030D-6E8A-4147-A177-3AD203B41FA5}">
                      <a16:colId xmlns:a16="http://schemas.microsoft.com/office/drawing/2014/main" val="3827831115"/>
                    </a:ext>
                  </a:extLst>
                </a:gridCol>
                <a:gridCol w="1862248">
                  <a:extLst>
                    <a:ext uri="{9D8B030D-6E8A-4147-A177-3AD203B41FA5}">
                      <a16:colId xmlns:a16="http://schemas.microsoft.com/office/drawing/2014/main" val="2383713303"/>
                    </a:ext>
                  </a:extLst>
                </a:gridCol>
                <a:gridCol w="847892">
                  <a:extLst>
                    <a:ext uri="{9D8B030D-6E8A-4147-A177-3AD203B41FA5}">
                      <a16:colId xmlns:a16="http://schemas.microsoft.com/office/drawing/2014/main" val="4053287323"/>
                    </a:ext>
                  </a:extLst>
                </a:gridCol>
                <a:gridCol w="1189205">
                  <a:extLst>
                    <a:ext uri="{9D8B030D-6E8A-4147-A177-3AD203B41FA5}">
                      <a16:colId xmlns:a16="http://schemas.microsoft.com/office/drawing/2014/main" val="3796691608"/>
                    </a:ext>
                  </a:extLst>
                </a:gridCol>
                <a:gridCol w="1189205">
                  <a:extLst>
                    <a:ext uri="{9D8B030D-6E8A-4147-A177-3AD203B41FA5}">
                      <a16:colId xmlns:a16="http://schemas.microsoft.com/office/drawing/2014/main" val="2141811661"/>
                    </a:ext>
                  </a:extLst>
                </a:gridCol>
                <a:gridCol w="1696980">
                  <a:extLst>
                    <a:ext uri="{9D8B030D-6E8A-4147-A177-3AD203B41FA5}">
                      <a16:colId xmlns:a16="http://schemas.microsoft.com/office/drawing/2014/main" val="2985933364"/>
                    </a:ext>
                  </a:extLst>
                </a:gridCol>
                <a:gridCol w="1528122">
                  <a:extLst>
                    <a:ext uri="{9D8B030D-6E8A-4147-A177-3AD203B41FA5}">
                      <a16:colId xmlns:a16="http://schemas.microsoft.com/office/drawing/2014/main" val="2439825648"/>
                    </a:ext>
                  </a:extLst>
                </a:gridCol>
                <a:gridCol w="1670635">
                  <a:extLst>
                    <a:ext uri="{9D8B030D-6E8A-4147-A177-3AD203B41FA5}">
                      <a16:colId xmlns:a16="http://schemas.microsoft.com/office/drawing/2014/main" val="3313939747"/>
                    </a:ext>
                  </a:extLst>
                </a:gridCol>
              </a:tblGrid>
              <a:tr h="34838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effectLst/>
                        </a:rPr>
                        <a:t>No.</a:t>
                      </a:r>
                      <a:endParaRPr lang="en-MY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effectLst/>
                        </a:rPr>
                        <a:t>Title</a:t>
                      </a:r>
                      <a:endParaRPr lang="en-MY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Platform</a:t>
                      </a:r>
                      <a:endParaRPr lang="en-M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>
                          <a:effectLst/>
                        </a:rPr>
                        <a:t>Pathfinding</a:t>
                      </a:r>
                      <a:endParaRPr lang="en-MY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>
                          <a:effectLst/>
                        </a:rPr>
                        <a:t>Dynamic Obstacle Avoidance</a:t>
                      </a:r>
                      <a:endParaRPr lang="en-MY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effectLst/>
                        </a:rPr>
                        <a:t>Map Presentation</a:t>
                      </a:r>
                      <a:endParaRPr lang="en-MY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321479810"/>
                  </a:ext>
                </a:extLst>
              </a:tr>
              <a:tr h="310621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>
                          <a:effectLst/>
                        </a:rPr>
                        <a:t>PC</a:t>
                      </a:r>
                      <a:endParaRPr lang="en-MY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>
                          <a:effectLst/>
                        </a:rPr>
                        <a:t>Mobile</a:t>
                      </a:r>
                      <a:endParaRPr lang="en-MY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effectLst/>
                        </a:rPr>
                        <a:t>Others</a:t>
                      </a:r>
                      <a:endParaRPr lang="en-MY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973703"/>
                  </a:ext>
                </a:extLst>
              </a:tr>
              <a:tr h="11861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1</a:t>
                      </a:r>
                      <a:endParaRPr lang="en-MY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A* and Basic Theta* Algorithm in Android-Based Games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Android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A*</a:t>
                      </a:r>
                      <a:endParaRPr lang="en-MY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Basic Theta*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NA</a:t>
                      </a:r>
                      <a:endParaRPr lang="en-M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Square Grid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901218531"/>
                  </a:ext>
                </a:extLst>
              </a:tr>
              <a:tr h="71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2</a:t>
                      </a:r>
                      <a:endParaRPr lang="en-MY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Applying Theta* in Modern Game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A*</a:t>
                      </a:r>
                      <a:endParaRPr lang="en-MY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Basic Theta*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NA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Square Grid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715357891"/>
                  </a:ext>
                </a:extLst>
              </a:tr>
              <a:tr h="1423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3</a:t>
                      </a:r>
                      <a:endParaRPr lang="en-MY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Path Planning with Modified A Star Algorithm for a Mobile Robot</a:t>
                      </a:r>
                      <a:endParaRPr lang="en-M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Robotic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A*</a:t>
                      </a:r>
                      <a:endParaRPr lang="en-MY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Basic Theta*</a:t>
                      </a:r>
                      <a:endParaRPr lang="en-MY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400">
                          <a:effectLst/>
                        </a:rPr>
                        <a:t>Phi*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400">
                          <a:effectLst/>
                        </a:rPr>
                        <a:t>JPS (A*)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NA</a:t>
                      </a:r>
                      <a:endParaRPr lang="en-M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Square Grid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590955354"/>
                  </a:ext>
                </a:extLst>
              </a:tr>
              <a:tr h="71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4</a:t>
                      </a:r>
                      <a:endParaRPr lang="en-MY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Hybrid Pathfinding in StarCraft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Potential Fields</a:t>
                      </a:r>
                      <a:endParaRPr lang="en-MY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Boids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NA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</a:rPr>
                        <a:t>Square Grid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790541169"/>
                  </a:ext>
                </a:extLst>
              </a:tr>
              <a:tr h="71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5</a:t>
                      </a:r>
                      <a:endParaRPr lang="en-MY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Pathfinding in Car Racing Game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4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A*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MY" sz="1200">
                          <a:effectLst/>
                        </a:rPr>
                        <a:t>DPA*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1200" dirty="0">
                          <a:effectLst/>
                        </a:rPr>
                        <a:t>Square Grid</a:t>
                      </a:r>
                      <a:endParaRPr lang="en-M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315" marR="50315" marT="0" marB="0" anchor="ctr"/>
                </a:tc>
                <a:extLst>
                  <a:ext uri="{0D108BD9-81ED-4DB2-BD59-A6C34878D82A}">
                    <a16:rowId xmlns:a16="http://schemas.microsoft.com/office/drawing/2014/main" val="37990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65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0" y="491567"/>
            <a:ext cx="11029616" cy="740156"/>
          </a:xfrm>
        </p:spPr>
        <p:txBody>
          <a:bodyPr/>
          <a:lstStyle/>
          <a:p>
            <a:r>
              <a:rPr lang="en-US" dirty="0"/>
              <a:t>ZOMBIE SURVIVAL CONCEPTUAL FRAMEWORK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08" y="1493559"/>
            <a:ext cx="8870181" cy="5207585"/>
          </a:xfrm>
        </p:spPr>
      </p:pic>
    </p:spTree>
    <p:extLst>
      <p:ext uri="{BB962C8B-B14F-4D97-AF65-F5344CB8AC3E}">
        <p14:creationId xmlns:p14="http://schemas.microsoft.com/office/powerpoint/2010/main" val="179263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591" y="61630"/>
            <a:ext cx="11029616" cy="740156"/>
          </a:xfrm>
        </p:spPr>
        <p:txBody>
          <a:bodyPr>
            <a:normAutofit/>
          </a:bodyPr>
          <a:lstStyle/>
          <a:p>
            <a:r>
              <a:rPr lang="en-US" sz="2800" dirty="0"/>
              <a:t>ZOMBIE SURVIVAL methodology FRAMEWORK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921" y="740156"/>
            <a:ext cx="6058766" cy="6021957"/>
          </a:xfrm>
        </p:spPr>
      </p:pic>
      <p:cxnSp>
        <p:nvCxnSpPr>
          <p:cNvPr id="9" name="Straight Connector 8"/>
          <p:cNvCxnSpPr/>
          <p:nvPr/>
        </p:nvCxnSpPr>
        <p:spPr>
          <a:xfrm>
            <a:off x="5112327" y="1454727"/>
            <a:ext cx="0" cy="8063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12327" y="2712720"/>
            <a:ext cx="0" cy="2948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15098" y="5871556"/>
            <a:ext cx="0" cy="8063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513811" y="1857894"/>
            <a:ext cx="5985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513811" y="4186843"/>
            <a:ext cx="5985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513811" y="6274723"/>
            <a:ext cx="5985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72589" y="1454727"/>
            <a:ext cx="3541222" cy="167683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ectangle 21"/>
          <p:cNvSpPr/>
          <p:nvPr/>
        </p:nvSpPr>
        <p:spPr>
          <a:xfrm>
            <a:off x="972589" y="3751134"/>
            <a:ext cx="3541222" cy="108867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ectangle 22"/>
          <p:cNvSpPr/>
          <p:nvPr/>
        </p:nvSpPr>
        <p:spPr>
          <a:xfrm>
            <a:off x="972589" y="5275514"/>
            <a:ext cx="3541222" cy="1402378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TextBox 24"/>
          <p:cNvSpPr txBox="1"/>
          <p:nvPr/>
        </p:nvSpPr>
        <p:spPr>
          <a:xfrm>
            <a:off x="1075370" y="1570748"/>
            <a:ext cx="3358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/>
              <a:t>Objective 1</a:t>
            </a:r>
          </a:p>
          <a:p>
            <a:r>
              <a:rPr lang="en-MY" dirty="0"/>
              <a:t>To identify the pathfinding algorithm in video games that produce the true shortest path.</a:t>
            </a:r>
          </a:p>
          <a:p>
            <a:endParaRPr lang="en-MY" dirty="0"/>
          </a:p>
        </p:txBody>
      </p:sp>
      <p:sp>
        <p:nvSpPr>
          <p:cNvPr id="26" name="Rectangle 25"/>
          <p:cNvSpPr/>
          <p:nvPr/>
        </p:nvSpPr>
        <p:spPr>
          <a:xfrm>
            <a:off x="1091738" y="3822345"/>
            <a:ext cx="3171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dirty="0"/>
              <a:t>Objective 2</a:t>
            </a:r>
          </a:p>
          <a:p>
            <a:r>
              <a:rPr lang="en-MY" dirty="0"/>
              <a:t>To develop a mobile game using Basic Theta* algorithm.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009040" y="5372359"/>
            <a:ext cx="34248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dirty="0"/>
              <a:t>Objective 3</a:t>
            </a:r>
          </a:p>
          <a:p>
            <a:r>
              <a:rPr lang="en-MY" dirty="0"/>
              <a:t>To evaluate the performance of Basic Theta* algorithm with built in Unity A* pathfinding.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6678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DESCRIPTION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332053"/>
              </p:ext>
            </p:extLst>
          </p:nvPr>
        </p:nvGraphicFramePr>
        <p:xfrm>
          <a:off x="2057400" y="2040466"/>
          <a:ext cx="8127999" cy="2997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7075369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0036994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59313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Data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Description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281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Polygon-based 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Map</a:t>
                      </a:r>
                      <a:r>
                        <a:rPr lang="en-MY" baseline="0" dirty="0"/>
                        <a:t> that consist of walkable region and </a:t>
                      </a:r>
                      <a:r>
                        <a:rPr lang="en-MY" baseline="0" dirty="0" err="1"/>
                        <a:t>nonwalkable</a:t>
                      </a:r>
                      <a:r>
                        <a:rPr lang="en-MY" baseline="0" dirty="0"/>
                        <a:t> region (obstacle)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005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baseline="0" dirty="0"/>
                        <a:t>Starting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Vector3 (</a:t>
                      </a:r>
                      <a:r>
                        <a:rPr lang="en-MY" dirty="0" err="1"/>
                        <a:t>x,y,z</a:t>
                      </a:r>
                      <a:r>
                        <a:rPr lang="en-MY" dirty="0"/>
                        <a:t>) coordinate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Position of enemy in</a:t>
                      </a:r>
                      <a:r>
                        <a:rPr lang="en-MY" baseline="0" dirty="0"/>
                        <a:t> game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615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Ending</a:t>
                      </a:r>
                      <a:r>
                        <a:rPr lang="en-MY" baseline="0" dirty="0"/>
                        <a:t>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dirty="0"/>
                        <a:t>Vector3 (</a:t>
                      </a:r>
                      <a:r>
                        <a:rPr lang="en-MY" dirty="0" err="1"/>
                        <a:t>x,y,z</a:t>
                      </a:r>
                      <a:r>
                        <a:rPr lang="en-MY" dirty="0"/>
                        <a:t>) coordinate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MY" dirty="0"/>
                        <a:t>Position of player in game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181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0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0" y="800100"/>
            <a:ext cx="6284990" cy="5981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672" y="1743075"/>
            <a:ext cx="1076909" cy="3269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151" y="1394109"/>
            <a:ext cx="5029200" cy="518766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 txBox="1">
            <a:spLocks/>
          </p:cNvSpPr>
          <p:nvPr/>
        </p:nvSpPr>
        <p:spPr>
          <a:xfrm>
            <a:off x="6915151" y="323850"/>
            <a:ext cx="5553074" cy="7401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4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PSEUDOCODE OF BASIC THETA* ALGORITHM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F41F9-7D13-4D21-A010-46E29F1F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85" y="323850"/>
            <a:ext cx="6475490" cy="740156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LOGICAL DESIGN of zombie</a:t>
            </a:r>
            <a:br>
              <a:rPr lang="en-US" sz="2400" dirty="0"/>
            </a:br>
            <a:r>
              <a:rPr lang="en-US" sz="2400" dirty="0"/>
              <a:t>survival app</a:t>
            </a:r>
          </a:p>
        </p:txBody>
      </p:sp>
    </p:spTree>
    <p:extLst>
      <p:ext uri="{BB962C8B-B14F-4D97-AF65-F5344CB8AC3E}">
        <p14:creationId xmlns:p14="http://schemas.microsoft.com/office/powerpoint/2010/main" val="420209688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_Light_Sales Pitch_01_Win32_AS_v4" id="{AE3810B2-EB50-490A-9B4E-9FA07A4550C3}" vid="{D5F0F717-C359-4A2D-BDB0-CA99CA6877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76AEDE5-E9AF-4E9F-97C3-19B848D35A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35A0B9-5F49-415F-9BEE-591FDACE98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C43B05-D266-4257-98DE-FF9D8CEDAE76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 light sales pitch</Template>
  <TotalTime>0</TotalTime>
  <Words>984</Words>
  <Application>Microsoft Office PowerPoint</Application>
  <PresentationFormat>Widescreen</PresentationFormat>
  <Paragraphs>173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Helvetica Light</vt:lpstr>
      <vt:lpstr>Yu Gothic Medium</vt:lpstr>
      <vt:lpstr>Arial</vt:lpstr>
      <vt:lpstr>Calibri</vt:lpstr>
      <vt:lpstr>Garamond</vt:lpstr>
      <vt:lpstr>Symbol</vt:lpstr>
      <vt:lpstr>Times New Roman</vt:lpstr>
      <vt:lpstr>Wingdings</vt:lpstr>
      <vt:lpstr>Wingdings 2</vt:lpstr>
      <vt:lpstr>DividendVTI</vt:lpstr>
      <vt:lpstr>MOBILE FIRST-PERSON SHOOTER GAME USING BASIC THETA* ALGORITHM</vt:lpstr>
      <vt:lpstr>Problem statement</vt:lpstr>
      <vt:lpstr>OBJECTIVES</vt:lpstr>
      <vt:lpstr>SCOPE</vt:lpstr>
      <vt:lpstr>RELATED WORKS</vt:lpstr>
      <vt:lpstr>ZOMBIE SURVIVAL CONCEPTUAL FRAMEWORK</vt:lpstr>
      <vt:lpstr>ZOMBIE SURVIVAL methodology FRAMEWORK</vt:lpstr>
      <vt:lpstr>Data DESCRIPTION</vt:lpstr>
      <vt:lpstr>LOGICAL DESIGN of zombie survival app</vt:lpstr>
      <vt:lpstr>Experimental setup (1/3)</vt:lpstr>
      <vt:lpstr>Experimental setup (2/3)</vt:lpstr>
      <vt:lpstr>Experimental setup (3/3)</vt:lpstr>
      <vt:lpstr>RESULTS &amp; ANALYSIS</vt:lpstr>
      <vt:lpstr>RESULTS &amp; ANALYSIS</vt:lpstr>
      <vt:lpstr>RESULTS &amp; ANALYSIS</vt:lpstr>
      <vt:lpstr>FUNCTIONALITY TEST</vt:lpstr>
      <vt:lpstr>FUNCTIONALITY TEST</vt:lpstr>
      <vt:lpstr>FUNCTIONALITY TEST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2020-07-25T04:50:13Z</dcterms:created>
  <dcterms:modified xsi:type="dcterms:W3CDTF">2020-08-04T10:01:34Z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