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5" r:id="rId2"/>
    <p:sldId id="323" r:id="rId3"/>
    <p:sldId id="324" r:id="rId4"/>
    <p:sldId id="325" r:id="rId5"/>
    <p:sldId id="327" r:id="rId6"/>
    <p:sldId id="310" r:id="rId7"/>
    <p:sldId id="311" r:id="rId8"/>
    <p:sldId id="312" r:id="rId9"/>
    <p:sldId id="326" r:id="rId10"/>
    <p:sldId id="336" r:id="rId11"/>
    <p:sldId id="338" r:id="rId12"/>
    <p:sldId id="337" r:id="rId13"/>
    <p:sldId id="328" r:id="rId14"/>
    <p:sldId id="334" r:id="rId15"/>
    <p:sldId id="335" r:id="rId16"/>
    <p:sldId id="330" r:id="rId17"/>
    <p:sldId id="329" r:id="rId18"/>
    <p:sldId id="331" r:id="rId19"/>
    <p:sldId id="332" r:id="rId20"/>
    <p:sldId id="333" r:id="rId21"/>
    <p:sldId id="322"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72" d="100"/>
          <a:sy n="72" d="100"/>
        </p:scale>
        <p:origin x="660" y="7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42636-DD3D-40E6-8EB9-419AA127550B}"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MY"/>
        </a:p>
      </dgm:t>
    </dgm:pt>
    <dgm:pt modelId="{AF2CDF04-2A93-482D-9E60-F1FCE22D3E73}">
      <dgm:prSet phldrT="[Text]"/>
      <dgm:spPr/>
      <dgm:t>
        <a:bodyPr/>
        <a:lstStyle/>
        <a:p>
          <a:r>
            <a:rPr lang="en-MY" dirty="0"/>
            <a:t>Data type</a:t>
          </a:r>
        </a:p>
      </dgm:t>
    </dgm:pt>
    <dgm:pt modelId="{8303FE64-F5DC-41DD-A382-781E04EBDD78}" type="parTrans" cxnId="{C9375A8E-F941-4127-A106-45BC3A1D97ED}">
      <dgm:prSet/>
      <dgm:spPr/>
      <dgm:t>
        <a:bodyPr/>
        <a:lstStyle/>
        <a:p>
          <a:endParaRPr lang="en-MY"/>
        </a:p>
      </dgm:t>
    </dgm:pt>
    <dgm:pt modelId="{D0E4CF01-469E-489D-BBD8-7563D7FBE36E}" type="sibTrans" cxnId="{C9375A8E-F941-4127-A106-45BC3A1D97ED}">
      <dgm:prSet/>
      <dgm:spPr/>
      <dgm:t>
        <a:bodyPr/>
        <a:lstStyle/>
        <a:p>
          <a:endParaRPr lang="en-MY"/>
        </a:p>
      </dgm:t>
    </dgm:pt>
    <dgm:pt modelId="{494B61EC-C603-4FF2-B669-DDC81330CC1A}">
      <dgm:prSet phldrT="[Text]"/>
      <dgm:spPr/>
      <dgm:t>
        <a:bodyPr/>
        <a:lstStyle/>
        <a:p>
          <a:r>
            <a:rPr lang="en-MY" dirty="0"/>
            <a:t>Medical data (secondary data)</a:t>
          </a:r>
        </a:p>
      </dgm:t>
    </dgm:pt>
    <dgm:pt modelId="{C63AD54F-A4A3-4E22-9EA8-6259E4BAE41B}" type="parTrans" cxnId="{1596C5E7-3563-45BD-8C20-D867C6910166}">
      <dgm:prSet/>
      <dgm:spPr/>
      <dgm:t>
        <a:bodyPr/>
        <a:lstStyle/>
        <a:p>
          <a:endParaRPr lang="en-MY"/>
        </a:p>
      </dgm:t>
    </dgm:pt>
    <dgm:pt modelId="{4BBC6F94-0B51-4A83-B64E-358C65A14F0F}" type="sibTrans" cxnId="{1596C5E7-3563-45BD-8C20-D867C6910166}">
      <dgm:prSet/>
      <dgm:spPr/>
      <dgm:t>
        <a:bodyPr/>
        <a:lstStyle/>
        <a:p>
          <a:endParaRPr lang="en-MY"/>
        </a:p>
      </dgm:t>
    </dgm:pt>
    <dgm:pt modelId="{E60A24F3-00ED-48B3-A9DD-A68AA63C3EC4}">
      <dgm:prSet phldrT="[Text]"/>
      <dgm:spPr/>
      <dgm:t>
        <a:bodyPr/>
        <a:lstStyle/>
        <a:p>
          <a:r>
            <a:rPr lang="en-MY" dirty="0"/>
            <a:t>Number  of data</a:t>
          </a:r>
        </a:p>
      </dgm:t>
    </dgm:pt>
    <dgm:pt modelId="{51703C38-B039-485B-B587-57F3335B2C62}" type="parTrans" cxnId="{36F60C01-6BBB-43C8-8F61-D74252B1558D}">
      <dgm:prSet/>
      <dgm:spPr/>
      <dgm:t>
        <a:bodyPr/>
        <a:lstStyle/>
        <a:p>
          <a:endParaRPr lang="en-MY"/>
        </a:p>
      </dgm:t>
    </dgm:pt>
    <dgm:pt modelId="{0EF15FB5-1634-412E-96FB-67316652C6F9}" type="sibTrans" cxnId="{36F60C01-6BBB-43C8-8F61-D74252B1558D}">
      <dgm:prSet/>
      <dgm:spPr/>
      <dgm:t>
        <a:bodyPr/>
        <a:lstStyle/>
        <a:p>
          <a:endParaRPr lang="en-MY"/>
        </a:p>
      </dgm:t>
    </dgm:pt>
    <dgm:pt modelId="{7A3A59F1-BF27-422A-89D1-93D4A0DC74DC}">
      <dgm:prSet phldrT="[Text]"/>
      <dgm:spPr/>
      <dgm:t>
        <a:bodyPr/>
        <a:lstStyle/>
        <a:p>
          <a:r>
            <a:rPr lang="en-MY" dirty="0"/>
            <a:t>200 </a:t>
          </a:r>
        </a:p>
      </dgm:t>
    </dgm:pt>
    <dgm:pt modelId="{E56C52AC-D157-4C69-BA49-EBD8360A159F}" type="parTrans" cxnId="{47268D22-D223-431F-8D9E-E21F75C7D7EC}">
      <dgm:prSet/>
      <dgm:spPr/>
      <dgm:t>
        <a:bodyPr/>
        <a:lstStyle/>
        <a:p>
          <a:endParaRPr lang="en-MY"/>
        </a:p>
      </dgm:t>
    </dgm:pt>
    <dgm:pt modelId="{9B0901DC-AC9C-40BE-AB64-C0BD99EF0BE9}" type="sibTrans" cxnId="{47268D22-D223-431F-8D9E-E21F75C7D7EC}">
      <dgm:prSet/>
      <dgm:spPr/>
      <dgm:t>
        <a:bodyPr/>
        <a:lstStyle/>
        <a:p>
          <a:endParaRPr lang="en-MY"/>
        </a:p>
      </dgm:t>
    </dgm:pt>
    <dgm:pt modelId="{FDCD4580-2DA6-44CE-9EF7-D8CD7342931C}">
      <dgm:prSet phldrT="[Text]"/>
      <dgm:spPr/>
      <dgm:t>
        <a:bodyPr/>
        <a:lstStyle/>
        <a:p>
          <a:r>
            <a:rPr lang="en-MY" dirty="0"/>
            <a:t>Source</a:t>
          </a:r>
        </a:p>
      </dgm:t>
    </dgm:pt>
    <dgm:pt modelId="{EFFC064E-AD14-4A62-99B1-EAA107E6C59A}" type="parTrans" cxnId="{0163731E-ECF8-4720-9989-03AEFB2D9ACA}">
      <dgm:prSet/>
      <dgm:spPr/>
      <dgm:t>
        <a:bodyPr/>
        <a:lstStyle/>
        <a:p>
          <a:endParaRPr lang="en-MY"/>
        </a:p>
      </dgm:t>
    </dgm:pt>
    <dgm:pt modelId="{79163025-C887-4AEA-96E6-4051209CD912}" type="sibTrans" cxnId="{0163731E-ECF8-4720-9989-03AEFB2D9ACA}">
      <dgm:prSet/>
      <dgm:spPr/>
      <dgm:t>
        <a:bodyPr/>
        <a:lstStyle/>
        <a:p>
          <a:endParaRPr lang="en-MY"/>
        </a:p>
      </dgm:t>
    </dgm:pt>
    <dgm:pt modelId="{3A716CF8-6EB3-4C80-8C50-3153E64FD3F7}">
      <dgm:prSet phldrT="[Text]"/>
      <dgm:spPr/>
      <dgm:t>
        <a:bodyPr/>
        <a:lstStyle/>
        <a:p>
          <a:r>
            <a:rPr lang="en-MY" dirty="0" err="1"/>
            <a:t>Kaggle</a:t>
          </a:r>
          <a:r>
            <a:rPr lang="en-MY" dirty="0"/>
            <a:t> website</a:t>
          </a:r>
        </a:p>
      </dgm:t>
    </dgm:pt>
    <dgm:pt modelId="{31806EDA-0A5B-4246-B16F-7D0B1DE07CB2}" type="parTrans" cxnId="{09EE29D8-3B06-449F-9DAD-DBA555EF8741}">
      <dgm:prSet/>
      <dgm:spPr/>
      <dgm:t>
        <a:bodyPr/>
        <a:lstStyle/>
        <a:p>
          <a:endParaRPr lang="en-MY"/>
        </a:p>
      </dgm:t>
    </dgm:pt>
    <dgm:pt modelId="{EB906951-59A1-452D-811E-D8779A373699}" type="sibTrans" cxnId="{09EE29D8-3B06-449F-9DAD-DBA555EF8741}">
      <dgm:prSet/>
      <dgm:spPr/>
      <dgm:t>
        <a:bodyPr/>
        <a:lstStyle/>
        <a:p>
          <a:endParaRPr lang="en-MY"/>
        </a:p>
      </dgm:t>
    </dgm:pt>
    <dgm:pt modelId="{A12BCAD2-CD8D-484D-80C0-68A546A2D7BF}" type="pres">
      <dgm:prSet presAssocID="{6A342636-DD3D-40E6-8EB9-419AA127550B}" presName="Name0" presStyleCnt="0">
        <dgm:presLayoutVars>
          <dgm:chMax/>
          <dgm:chPref/>
          <dgm:dir/>
        </dgm:presLayoutVars>
      </dgm:prSet>
      <dgm:spPr/>
    </dgm:pt>
    <dgm:pt modelId="{4440CC1D-C1C8-44F3-AC91-0D9382E655E4}" type="pres">
      <dgm:prSet presAssocID="{AF2CDF04-2A93-482D-9E60-F1FCE22D3E73}" presName="parenttextcomposite" presStyleCnt="0"/>
      <dgm:spPr/>
    </dgm:pt>
    <dgm:pt modelId="{0C2EC3A8-7DCA-4D0C-A13E-3AFF49EDC222}" type="pres">
      <dgm:prSet presAssocID="{AF2CDF04-2A93-482D-9E60-F1FCE22D3E73}" presName="parenttext" presStyleLbl="revTx" presStyleIdx="0" presStyleCnt="3">
        <dgm:presLayoutVars>
          <dgm:chMax/>
          <dgm:chPref val="2"/>
          <dgm:bulletEnabled val="1"/>
        </dgm:presLayoutVars>
      </dgm:prSet>
      <dgm:spPr/>
    </dgm:pt>
    <dgm:pt modelId="{4741FC7C-FC82-42B5-9874-ECFE334762A7}" type="pres">
      <dgm:prSet presAssocID="{AF2CDF04-2A93-482D-9E60-F1FCE22D3E73}" presName="composite" presStyleCnt="0"/>
      <dgm:spPr/>
    </dgm:pt>
    <dgm:pt modelId="{EAE3BFD8-C703-4089-8AE5-2A69D220F16A}" type="pres">
      <dgm:prSet presAssocID="{AF2CDF04-2A93-482D-9E60-F1FCE22D3E73}" presName="chevron1" presStyleLbl="alignNode1" presStyleIdx="0" presStyleCnt="21"/>
      <dgm:spPr/>
    </dgm:pt>
    <dgm:pt modelId="{AE5CED01-7553-4EE4-B43F-A5AF5E9AC3F1}" type="pres">
      <dgm:prSet presAssocID="{AF2CDF04-2A93-482D-9E60-F1FCE22D3E73}" presName="chevron2" presStyleLbl="alignNode1" presStyleIdx="1" presStyleCnt="21"/>
      <dgm:spPr/>
    </dgm:pt>
    <dgm:pt modelId="{46F4A1E2-2713-4CDB-AFBB-0BC89AFFBB63}" type="pres">
      <dgm:prSet presAssocID="{AF2CDF04-2A93-482D-9E60-F1FCE22D3E73}" presName="chevron3" presStyleLbl="alignNode1" presStyleIdx="2" presStyleCnt="21"/>
      <dgm:spPr/>
    </dgm:pt>
    <dgm:pt modelId="{A40D5B08-29A5-4275-943F-4C03EB54EED6}" type="pres">
      <dgm:prSet presAssocID="{AF2CDF04-2A93-482D-9E60-F1FCE22D3E73}" presName="chevron4" presStyleLbl="alignNode1" presStyleIdx="3" presStyleCnt="21"/>
      <dgm:spPr/>
    </dgm:pt>
    <dgm:pt modelId="{840D62EE-A8EF-4544-894A-C566AB92A904}" type="pres">
      <dgm:prSet presAssocID="{AF2CDF04-2A93-482D-9E60-F1FCE22D3E73}" presName="chevron5" presStyleLbl="alignNode1" presStyleIdx="4" presStyleCnt="21"/>
      <dgm:spPr/>
    </dgm:pt>
    <dgm:pt modelId="{13CC8693-AEC3-474E-BA0D-A9A7F5C49DFB}" type="pres">
      <dgm:prSet presAssocID="{AF2CDF04-2A93-482D-9E60-F1FCE22D3E73}" presName="chevron6" presStyleLbl="alignNode1" presStyleIdx="5" presStyleCnt="21"/>
      <dgm:spPr/>
    </dgm:pt>
    <dgm:pt modelId="{D9D50445-1A33-4880-B364-33E5E4B75333}" type="pres">
      <dgm:prSet presAssocID="{AF2CDF04-2A93-482D-9E60-F1FCE22D3E73}" presName="chevron7" presStyleLbl="alignNode1" presStyleIdx="6" presStyleCnt="21"/>
      <dgm:spPr/>
    </dgm:pt>
    <dgm:pt modelId="{7C70C867-C516-46EE-AEB9-E8A672E11E39}" type="pres">
      <dgm:prSet presAssocID="{AF2CDF04-2A93-482D-9E60-F1FCE22D3E73}" presName="childtext" presStyleLbl="solidFgAcc1" presStyleIdx="0" presStyleCnt="3">
        <dgm:presLayoutVars>
          <dgm:chMax/>
          <dgm:chPref val="0"/>
          <dgm:bulletEnabled val="1"/>
        </dgm:presLayoutVars>
      </dgm:prSet>
      <dgm:spPr/>
    </dgm:pt>
    <dgm:pt modelId="{67691A45-1982-4046-9121-924C63FDAC9C}" type="pres">
      <dgm:prSet presAssocID="{D0E4CF01-469E-489D-BBD8-7563D7FBE36E}" presName="sibTrans" presStyleCnt="0"/>
      <dgm:spPr/>
    </dgm:pt>
    <dgm:pt modelId="{4C91CCC7-0645-4AC8-B3AB-BBF5307C111B}" type="pres">
      <dgm:prSet presAssocID="{E60A24F3-00ED-48B3-A9DD-A68AA63C3EC4}" presName="parenttextcomposite" presStyleCnt="0"/>
      <dgm:spPr/>
    </dgm:pt>
    <dgm:pt modelId="{5B27AA3A-52E3-4E3B-92B1-D8BB7BC49ED9}" type="pres">
      <dgm:prSet presAssocID="{E60A24F3-00ED-48B3-A9DD-A68AA63C3EC4}" presName="parenttext" presStyleLbl="revTx" presStyleIdx="1" presStyleCnt="3">
        <dgm:presLayoutVars>
          <dgm:chMax/>
          <dgm:chPref val="2"/>
          <dgm:bulletEnabled val="1"/>
        </dgm:presLayoutVars>
      </dgm:prSet>
      <dgm:spPr/>
    </dgm:pt>
    <dgm:pt modelId="{EF39552F-B7C7-4610-ADBA-17AE5AF17043}" type="pres">
      <dgm:prSet presAssocID="{E60A24F3-00ED-48B3-A9DD-A68AA63C3EC4}" presName="composite" presStyleCnt="0"/>
      <dgm:spPr/>
    </dgm:pt>
    <dgm:pt modelId="{3FC34DDC-0923-4912-BD44-DAB7D082BC43}" type="pres">
      <dgm:prSet presAssocID="{E60A24F3-00ED-48B3-A9DD-A68AA63C3EC4}" presName="chevron1" presStyleLbl="alignNode1" presStyleIdx="7" presStyleCnt="21"/>
      <dgm:spPr/>
    </dgm:pt>
    <dgm:pt modelId="{69022C83-A54F-459F-BB47-CCD395C12BD0}" type="pres">
      <dgm:prSet presAssocID="{E60A24F3-00ED-48B3-A9DD-A68AA63C3EC4}" presName="chevron2" presStyleLbl="alignNode1" presStyleIdx="8" presStyleCnt="21"/>
      <dgm:spPr/>
    </dgm:pt>
    <dgm:pt modelId="{A2D4A39B-1B85-4CF0-9689-6536FC0D98B5}" type="pres">
      <dgm:prSet presAssocID="{E60A24F3-00ED-48B3-A9DD-A68AA63C3EC4}" presName="chevron3" presStyleLbl="alignNode1" presStyleIdx="9" presStyleCnt="21"/>
      <dgm:spPr/>
    </dgm:pt>
    <dgm:pt modelId="{EBEC7FAF-C116-4223-90C5-51F40B253637}" type="pres">
      <dgm:prSet presAssocID="{E60A24F3-00ED-48B3-A9DD-A68AA63C3EC4}" presName="chevron4" presStyleLbl="alignNode1" presStyleIdx="10" presStyleCnt="21"/>
      <dgm:spPr/>
    </dgm:pt>
    <dgm:pt modelId="{20C2CC87-C312-495A-9D52-B202A32550C1}" type="pres">
      <dgm:prSet presAssocID="{E60A24F3-00ED-48B3-A9DD-A68AA63C3EC4}" presName="chevron5" presStyleLbl="alignNode1" presStyleIdx="11" presStyleCnt="21"/>
      <dgm:spPr/>
    </dgm:pt>
    <dgm:pt modelId="{0D2E183D-F000-449B-976C-F66096627B67}" type="pres">
      <dgm:prSet presAssocID="{E60A24F3-00ED-48B3-A9DD-A68AA63C3EC4}" presName="chevron6" presStyleLbl="alignNode1" presStyleIdx="12" presStyleCnt="21"/>
      <dgm:spPr/>
    </dgm:pt>
    <dgm:pt modelId="{CAB69B85-E036-4408-8F96-962FD6F0F789}" type="pres">
      <dgm:prSet presAssocID="{E60A24F3-00ED-48B3-A9DD-A68AA63C3EC4}" presName="chevron7" presStyleLbl="alignNode1" presStyleIdx="13" presStyleCnt="21"/>
      <dgm:spPr/>
    </dgm:pt>
    <dgm:pt modelId="{54D37557-6522-4DDD-8CD5-E4DBC7F23E1E}" type="pres">
      <dgm:prSet presAssocID="{E60A24F3-00ED-48B3-A9DD-A68AA63C3EC4}" presName="childtext" presStyleLbl="solidFgAcc1" presStyleIdx="1" presStyleCnt="3">
        <dgm:presLayoutVars>
          <dgm:chMax/>
          <dgm:chPref val="0"/>
          <dgm:bulletEnabled val="1"/>
        </dgm:presLayoutVars>
      </dgm:prSet>
      <dgm:spPr/>
    </dgm:pt>
    <dgm:pt modelId="{9E6A9E80-F6AA-4769-BA09-D9D5294033EB}" type="pres">
      <dgm:prSet presAssocID="{0EF15FB5-1634-412E-96FB-67316652C6F9}" presName="sibTrans" presStyleCnt="0"/>
      <dgm:spPr/>
    </dgm:pt>
    <dgm:pt modelId="{043C894D-3C1F-4651-A9F7-D926E2ABF72A}" type="pres">
      <dgm:prSet presAssocID="{FDCD4580-2DA6-44CE-9EF7-D8CD7342931C}" presName="parenttextcomposite" presStyleCnt="0"/>
      <dgm:spPr/>
    </dgm:pt>
    <dgm:pt modelId="{F84AFAAA-1D23-41E2-AF6F-6491CAB61BA0}" type="pres">
      <dgm:prSet presAssocID="{FDCD4580-2DA6-44CE-9EF7-D8CD7342931C}" presName="parenttext" presStyleLbl="revTx" presStyleIdx="2" presStyleCnt="3">
        <dgm:presLayoutVars>
          <dgm:chMax/>
          <dgm:chPref val="2"/>
          <dgm:bulletEnabled val="1"/>
        </dgm:presLayoutVars>
      </dgm:prSet>
      <dgm:spPr/>
    </dgm:pt>
    <dgm:pt modelId="{9E74EDAD-4362-40AF-A888-E03CF0AC7BDC}" type="pres">
      <dgm:prSet presAssocID="{FDCD4580-2DA6-44CE-9EF7-D8CD7342931C}" presName="composite" presStyleCnt="0"/>
      <dgm:spPr/>
    </dgm:pt>
    <dgm:pt modelId="{258CA499-FCE7-4E9D-8BBE-A2523D6C011E}" type="pres">
      <dgm:prSet presAssocID="{FDCD4580-2DA6-44CE-9EF7-D8CD7342931C}" presName="chevron1" presStyleLbl="alignNode1" presStyleIdx="14" presStyleCnt="21"/>
      <dgm:spPr/>
    </dgm:pt>
    <dgm:pt modelId="{DE44226E-BD81-491E-A0AD-10FB8DE37993}" type="pres">
      <dgm:prSet presAssocID="{FDCD4580-2DA6-44CE-9EF7-D8CD7342931C}" presName="chevron2" presStyleLbl="alignNode1" presStyleIdx="15" presStyleCnt="21"/>
      <dgm:spPr/>
    </dgm:pt>
    <dgm:pt modelId="{B0E1419B-4EC4-4170-BFB7-78F009F49DE1}" type="pres">
      <dgm:prSet presAssocID="{FDCD4580-2DA6-44CE-9EF7-D8CD7342931C}" presName="chevron3" presStyleLbl="alignNode1" presStyleIdx="16" presStyleCnt="21"/>
      <dgm:spPr/>
    </dgm:pt>
    <dgm:pt modelId="{1444D1CA-A7D0-4D45-9B05-DA1B555FBB92}" type="pres">
      <dgm:prSet presAssocID="{FDCD4580-2DA6-44CE-9EF7-D8CD7342931C}" presName="chevron4" presStyleLbl="alignNode1" presStyleIdx="17" presStyleCnt="21"/>
      <dgm:spPr/>
    </dgm:pt>
    <dgm:pt modelId="{0F80FE81-A7A0-4BA7-A9A1-3653EF4E54F3}" type="pres">
      <dgm:prSet presAssocID="{FDCD4580-2DA6-44CE-9EF7-D8CD7342931C}" presName="chevron5" presStyleLbl="alignNode1" presStyleIdx="18" presStyleCnt="21"/>
      <dgm:spPr/>
    </dgm:pt>
    <dgm:pt modelId="{1C90A1ED-C4A2-40D4-B875-54D37109EF0F}" type="pres">
      <dgm:prSet presAssocID="{FDCD4580-2DA6-44CE-9EF7-D8CD7342931C}" presName="chevron6" presStyleLbl="alignNode1" presStyleIdx="19" presStyleCnt="21"/>
      <dgm:spPr/>
    </dgm:pt>
    <dgm:pt modelId="{882EDDE3-132D-43D6-9891-7A5CB5AB0A23}" type="pres">
      <dgm:prSet presAssocID="{FDCD4580-2DA6-44CE-9EF7-D8CD7342931C}" presName="chevron7" presStyleLbl="alignNode1" presStyleIdx="20" presStyleCnt="21"/>
      <dgm:spPr/>
    </dgm:pt>
    <dgm:pt modelId="{8620FFD5-796C-4111-B7A2-AF2F2E2561F8}" type="pres">
      <dgm:prSet presAssocID="{FDCD4580-2DA6-44CE-9EF7-D8CD7342931C}" presName="childtext" presStyleLbl="solidFgAcc1" presStyleIdx="2" presStyleCnt="3">
        <dgm:presLayoutVars>
          <dgm:chMax/>
          <dgm:chPref val="0"/>
          <dgm:bulletEnabled val="1"/>
        </dgm:presLayoutVars>
      </dgm:prSet>
      <dgm:spPr/>
    </dgm:pt>
  </dgm:ptLst>
  <dgm:cxnLst>
    <dgm:cxn modelId="{36F60C01-6BBB-43C8-8F61-D74252B1558D}" srcId="{6A342636-DD3D-40E6-8EB9-419AA127550B}" destId="{E60A24F3-00ED-48B3-A9DD-A68AA63C3EC4}" srcOrd="1" destOrd="0" parTransId="{51703C38-B039-485B-B587-57F3335B2C62}" sibTransId="{0EF15FB5-1634-412E-96FB-67316652C6F9}"/>
    <dgm:cxn modelId="{C5524708-DE8A-415D-A49F-1B704EEFAD3A}" type="presOf" srcId="{494B61EC-C603-4FF2-B669-DDC81330CC1A}" destId="{7C70C867-C516-46EE-AEB9-E8A672E11E39}" srcOrd="0" destOrd="0" presId="urn:microsoft.com/office/officeart/2008/layout/VerticalAccentList"/>
    <dgm:cxn modelId="{7AF42316-B8F3-45F6-AA23-50DFD1DE6484}" type="presOf" srcId="{6A342636-DD3D-40E6-8EB9-419AA127550B}" destId="{A12BCAD2-CD8D-484D-80C0-68A546A2D7BF}" srcOrd="0" destOrd="0" presId="urn:microsoft.com/office/officeart/2008/layout/VerticalAccentList"/>
    <dgm:cxn modelId="{0163731E-ECF8-4720-9989-03AEFB2D9ACA}" srcId="{6A342636-DD3D-40E6-8EB9-419AA127550B}" destId="{FDCD4580-2DA6-44CE-9EF7-D8CD7342931C}" srcOrd="2" destOrd="0" parTransId="{EFFC064E-AD14-4A62-99B1-EAA107E6C59A}" sibTransId="{79163025-C887-4AEA-96E6-4051209CD912}"/>
    <dgm:cxn modelId="{47268D22-D223-431F-8D9E-E21F75C7D7EC}" srcId="{E60A24F3-00ED-48B3-A9DD-A68AA63C3EC4}" destId="{7A3A59F1-BF27-422A-89D1-93D4A0DC74DC}" srcOrd="0" destOrd="0" parTransId="{E56C52AC-D157-4C69-BA49-EBD8360A159F}" sibTransId="{9B0901DC-AC9C-40BE-AB64-C0BD99EF0BE9}"/>
    <dgm:cxn modelId="{FEFDBF58-66BF-4D42-B2CC-F8203439D392}" type="presOf" srcId="{3A716CF8-6EB3-4C80-8C50-3153E64FD3F7}" destId="{8620FFD5-796C-4111-B7A2-AF2F2E2561F8}" srcOrd="0" destOrd="0" presId="urn:microsoft.com/office/officeart/2008/layout/VerticalAccentList"/>
    <dgm:cxn modelId="{E3B49680-E4B0-4F99-BDF6-8E2E195220D4}" type="presOf" srcId="{7A3A59F1-BF27-422A-89D1-93D4A0DC74DC}" destId="{54D37557-6522-4DDD-8CD5-E4DBC7F23E1E}" srcOrd="0" destOrd="0" presId="urn:microsoft.com/office/officeart/2008/layout/VerticalAccentList"/>
    <dgm:cxn modelId="{C9375A8E-F941-4127-A106-45BC3A1D97ED}" srcId="{6A342636-DD3D-40E6-8EB9-419AA127550B}" destId="{AF2CDF04-2A93-482D-9E60-F1FCE22D3E73}" srcOrd="0" destOrd="0" parTransId="{8303FE64-F5DC-41DD-A382-781E04EBDD78}" sibTransId="{D0E4CF01-469E-489D-BBD8-7563D7FBE36E}"/>
    <dgm:cxn modelId="{F2213C96-ACA3-4CDB-8B88-6E1885C63FAF}" type="presOf" srcId="{AF2CDF04-2A93-482D-9E60-F1FCE22D3E73}" destId="{0C2EC3A8-7DCA-4D0C-A13E-3AFF49EDC222}" srcOrd="0" destOrd="0" presId="urn:microsoft.com/office/officeart/2008/layout/VerticalAccentList"/>
    <dgm:cxn modelId="{E9C258B1-56B0-4324-93BD-6257DEAA91C1}" type="presOf" srcId="{FDCD4580-2DA6-44CE-9EF7-D8CD7342931C}" destId="{F84AFAAA-1D23-41E2-AF6F-6491CAB61BA0}" srcOrd="0" destOrd="0" presId="urn:microsoft.com/office/officeart/2008/layout/VerticalAccentList"/>
    <dgm:cxn modelId="{6AD6AABB-F5F5-4AF0-B609-C3B92ECB3A41}" type="presOf" srcId="{E60A24F3-00ED-48B3-A9DD-A68AA63C3EC4}" destId="{5B27AA3A-52E3-4E3B-92B1-D8BB7BC49ED9}" srcOrd="0" destOrd="0" presId="urn:microsoft.com/office/officeart/2008/layout/VerticalAccentList"/>
    <dgm:cxn modelId="{09EE29D8-3B06-449F-9DAD-DBA555EF8741}" srcId="{FDCD4580-2DA6-44CE-9EF7-D8CD7342931C}" destId="{3A716CF8-6EB3-4C80-8C50-3153E64FD3F7}" srcOrd="0" destOrd="0" parTransId="{31806EDA-0A5B-4246-B16F-7D0B1DE07CB2}" sibTransId="{EB906951-59A1-452D-811E-D8779A373699}"/>
    <dgm:cxn modelId="{1596C5E7-3563-45BD-8C20-D867C6910166}" srcId="{AF2CDF04-2A93-482D-9E60-F1FCE22D3E73}" destId="{494B61EC-C603-4FF2-B669-DDC81330CC1A}" srcOrd="0" destOrd="0" parTransId="{C63AD54F-A4A3-4E22-9EA8-6259E4BAE41B}" sibTransId="{4BBC6F94-0B51-4A83-B64E-358C65A14F0F}"/>
    <dgm:cxn modelId="{0B22FD99-2DA2-42CF-BD93-39453BB16660}" type="presParOf" srcId="{A12BCAD2-CD8D-484D-80C0-68A546A2D7BF}" destId="{4440CC1D-C1C8-44F3-AC91-0D9382E655E4}" srcOrd="0" destOrd="0" presId="urn:microsoft.com/office/officeart/2008/layout/VerticalAccentList"/>
    <dgm:cxn modelId="{6B6FB355-B290-4A74-A1A8-D4C41476FBAF}" type="presParOf" srcId="{4440CC1D-C1C8-44F3-AC91-0D9382E655E4}" destId="{0C2EC3A8-7DCA-4D0C-A13E-3AFF49EDC222}" srcOrd="0" destOrd="0" presId="urn:microsoft.com/office/officeart/2008/layout/VerticalAccentList"/>
    <dgm:cxn modelId="{FC7DA590-2455-4F57-ADC5-3E5469E8C728}" type="presParOf" srcId="{A12BCAD2-CD8D-484D-80C0-68A546A2D7BF}" destId="{4741FC7C-FC82-42B5-9874-ECFE334762A7}" srcOrd="1" destOrd="0" presId="urn:microsoft.com/office/officeart/2008/layout/VerticalAccentList"/>
    <dgm:cxn modelId="{40BBBA0F-E25A-4EED-A21E-A841F2248ED3}" type="presParOf" srcId="{4741FC7C-FC82-42B5-9874-ECFE334762A7}" destId="{EAE3BFD8-C703-4089-8AE5-2A69D220F16A}" srcOrd="0" destOrd="0" presId="urn:microsoft.com/office/officeart/2008/layout/VerticalAccentList"/>
    <dgm:cxn modelId="{D4B9D424-9F90-4729-9E10-0E019B9B55FE}" type="presParOf" srcId="{4741FC7C-FC82-42B5-9874-ECFE334762A7}" destId="{AE5CED01-7553-4EE4-B43F-A5AF5E9AC3F1}" srcOrd="1" destOrd="0" presId="urn:microsoft.com/office/officeart/2008/layout/VerticalAccentList"/>
    <dgm:cxn modelId="{A645E4AD-CF78-42F0-9076-E9ACE91C3FB7}" type="presParOf" srcId="{4741FC7C-FC82-42B5-9874-ECFE334762A7}" destId="{46F4A1E2-2713-4CDB-AFBB-0BC89AFFBB63}" srcOrd="2" destOrd="0" presId="urn:microsoft.com/office/officeart/2008/layout/VerticalAccentList"/>
    <dgm:cxn modelId="{2E317448-3C64-4131-AD4D-CF58A2210806}" type="presParOf" srcId="{4741FC7C-FC82-42B5-9874-ECFE334762A7}" destId="{A40D5B08-29A5-4275-943F-4C03EB54EED6}" srcOrd="3" destOrd="0" presId="urn:microsoft.com/office/officeart/2008/layout/VerticalAccentList"/>
    <dgm:cxn modelId="{26A8E653-4590-4631-BDB4-BFF9913A8013}" type="presParOf" srcId="{4741FC7C-FC82-42B5-9874-ECFE334762A7}" destId="{840D62EE-A8EF-4544-894A-C566AB92A904}" srcOrd="4" destOrd="0" presId="urn:microsoft.com/office/officeart/2008/layout/VerticalAccentList"/>
    <dgm:cxn modelId="{C10A9E3A-4426-406A-B33C-C51021A0E6D1}" type="presParOf" srcId="{4741FC7C-FC82-42B5-9874-ECFE334762A7}" destId="{13CC8693-AEC3-474E-BA0D-A9A7F5C49DFB}" srcOrd="5" destOrd="0" presId="urn:microsoft.com/office/officeart/2008/layout/VerticalAccentList"/>
    <dgm:cxn modelId="{7F59EA86-DF13-4C20-80FC-FD03E4680E34}" type="presParOf" srcId="{4741FC7C-FC82-42B5-9874-ECFE334762A7}" destId="{D9D50445-1A33-4880-B364-33E5E4B75333}" srcOrd="6" destOrd="0" presId="urn:microsoft.com/office/officeart/2008/layout/VerticalAccentList"/>
    <dgm:cxn modelId="{40E6881D-A628-4A79-B800-0E066C34C516}" type="presParOf" srcId="{4741FC7C-FC82-42B5-9874-ECFE334762A7}" destId="{7C70C867-C516-46EE-AEB9-E8A672E11E39}" srcOrd="7" destOrd="0" presId="urn:microsoft.com/office/officeart/2008/layout/VerticalAccentList"/>
    <dgm:cxn modelId="{1B22D3D4-D9F8-4FE5-8630-7931E2CA176A}" type="presParOf" srcId="{A12BCAD2-CD8D-484D-80C0-68A546A2D7BF}" destId="{67691A45-1982-4046-9121-924C63FDAC9C}" srcOrd="2" destOrd="0" presId="urn:microsoft.com/office/officeart/2008/layout/VerticalAccentList"/>
    <dgm:cxn modelId="{96E20DED-29A7-48F4-ACA2-D4E362804A56}" type="presParOf" srcId="{A12BCAD2-CD8D-484D-80C0-68A546A2D7BF}" destId="{4C91CCC7-0645-4AC8-B3AB-BBF5307C111B}" srcOrd="3" destOrd="0" presId="urn:microsoft.com/office/officeart/2008/layout/VerticalAccentList"/>
    <dgm:cxn modelId="{372206AA-44E2-4A94-9EA1-32AC3AC5961C}" type="presParOf" srcId="{4C91CCC7-0645-4AC8-B3AB-BBF5307C111B}" destId="{5B27AA3A-52E3-4E3B-92B1-D8BB7BC49ED9}" srcOrd="0" destOrd="0" presId="urn:microsoft.com/office/officeart/2008/layout/VerticalAccentList"/>
    <dgm:cxn modelId="{4F2139A4-61D9-4692-A08A-91E2343EF9A5}" type="presParOf" srcId="{A12BCAD2-CD8D-484D-80C0-68A546A2D7BF}" destId="{EF39552F-B7C7-4610-ADBA-17AE5AF17043}" srcOrd="4" destOrd="0" presId="urn:microsoft.com/office/officeart/2008/layout/VerticalAccentList"/>
    <dgm:cxn modelId="{898BD109-FD58-4404-9BFF-C2A7111FF0CE}" type="presParOf" srcId="{EF39552F-B7C7-4610-ADBA-17AE5AF17043}" destId="{3FC34DDC-0923-4912-BD44-DAB7D082BC43}" srcOrd="0" destOrd="0" presId="urn:microsoft.com/office/officeart/2008/layout/VerticalAccentList"/>
    <dgm:cxn modelId="{CF6E9775-7D80-4450-B285-3BF7DD31688A}" type="presParOf" srcId="{EF39552F-B7C7-4610-ADBA-17AE5AF17043}" destId="{69022C83-A54F-459F-BB47-CCD395C12BD0}" srcOrd="1" destOrd="0" presId="urn:microsoft.com/office/officeart/2008/layout/VerticalAccentList"/>
    <dgm:cxn modelId="{0B2A7E4B-1DA1-4742-9D08-4EB841C8FE29}" type="presParOf" srcId="{EF39552F-B7C7-4610-ADBA-17AE5AF17043}" destId="{A2D4A39B-1B85-4CF0-9689-6536FC0D98B5}" srcOrd="2" destOrd="0" presId="urn:microsoft.com/office/officeart/2008/layout/VerticalAccentList"/>
    <dgm:cxn modelId="{A79F55B5-91D6-4370-9A41-3F84C2DD2968}" type="presParOf" srcId="{EF39552F-B7C7-4610-ADBA-17AE5AF17043}" destId="{EBEC7FAF-C116-4223-90C5-51F40B253637}" srcOrd="3" destOrd="0" presId="urn:microsoft.com/office/officeart/2008/layout/VerticalAccentList"/>
    <dgm:cxn modelId="{88CD2ACB-D357-4F15-B09B-54222C57903E}" type="presParOf" srcId="{EF39552F-B7C7-4610-ADBA-17AE5AF17043}" destId="{20C2CC87-C312-495A-9D52-B202A32550C1}" srcOrd="4" destOrd="0" presId="urn:microsoft.com/office/officeart/2008/layout/VerticalAccentList"/>
    <dgm:cxn modelId="{C682AC5E-09DF-4A36-A7BF-449AFB18E7C7}" type="presParOf" srcId="{EF39552F-B7C7-4610-ADBA-17AE5AF17043}" destId="{0D2E183D-F000-449B-976C-F66096627B67}" srcOrd="5" destOrd="0" presId="urn:microsoft.com/office/officeart/2008/layout/VerticalAccentList"/>
    <dgm:cxn modelId="{62257A5A-A84D-4A33-818D-0695FDCE35FF}" type="presParOf" srcId="{EF39552F-B7C7-4610-ADBA-17AE5AF17043}" destId="{CAB69B85-E036-4408-8F96-962FD6F0F789}" srcOrd="6" destOrd="0" presId="urn:microsoft.com/office/officeart/2008/layout/VerticalAccentList"/>
    <dgm:cxn modelId="{FABAFB1A-F137-4634-ACF5-B034240A3302}" type="presParOf" srcId="{EF39552F-B7C7-4610-ADBA-17AE5AF17043}" destId="{54D37557-6522-4DDD-8CD5-E4DBC7F23E1E}" srcOrd="7" destOrd="0" presId="urn:microsoft.com/office/officeart/2008/layout/VerticalAccentList"/>
    <dgm:cxn modelId="{76513CEB-A6FD-4F5D-9307-F52FECF97087}" type="presParOf" srcId="{A12BCAD2-CD8D-484D-80C0-68A546A2D7BF}" destId="{9E6A9E80-F6AA-4769-BA09-D9D5294033EB}" srcOrd="5" destOrd="0" presId="urn:microsoft.com/office/officeart/2008/layout/VerticalAccentList"/>
    <dgm:cxn modelId="{937D32AA-F595-428B-AAF8-6F50639C756D}" type="presParOf" srcId="{A12BCAD2-CD8D-484D-80C0-68A546A2D7BF}" destId="{043C894D-3C1F-4651-A9F7-D926E2ABF72A}" srcOrd="6" destOrd="0" presId="urn:microsoft.com/office/officeart/2008/layout/VerticalAccentList"/>
    <dgm:cxn modelId="{ABC0F4FE-C9F3-4321-9BBF-CCD43DB4B448}" type="presParOf" srcId="{043C894D-3C1F-4651-A9F7-D926E2ABF72A}" destId="{F84AFAAA-1D23-41E2-AF6F-6491CAB61BA0}" srcOrd="0" destOrd="0" presId="urn:microsoft.com/office/officeart/2008/layout/VerticalAccentList"/>
    <dgm:cxn modelId="{311CA805-2849-43D9-9014-17B584BF764A}" type="presParOf" srcId="{A12BCAD2-CD8D-484D-80C0-68A546A2D7BF}" destId="{9E74EDAD-4362-40AF-A888-E03CF0AC7BDC}" srcOrd="7" destOrd="0" presId="urn:microsoft.com/office/officeart/2008/layout/VerticalAccentList"/>
    <dgm:cxn modelId="{44832DD1-297F-4C06-9080-E2221F2D9E70}" type="presParOf" srcId="{9E74EDAD-4362-40AF-A888-E03CF0AC7BDC}" destId="{258CA499-FCE7-4E9D-8BBE-A2523D6C011E}" srcOrd="0" destOrd="0" presId="urn:microsoft.com/office/officeart/2008/layout/VerticalAccentList"/>
    <dgm:cxn modelId="{0EDADB09-46CE-4A83-B514-C3238AE9E17E}" type="presParOf" srcId="{9E74EDAD-4362-40AF-A888-E03CF0AC7BDC}" destId="{DE44226E-BD81-491E-A0AD-10FB8DE37993}" srcOrd="1" destOrd="0" presId="urn:microsoft.com/office/officeart/2008/layout/VerticalAccentList"/>
    <dgm:cxn modelId="{01955500-C3E0-4767-8A5D-95E747E34E48}" type="presParOf" srcId="{9E74EDAD-4362-40AF-A888-E03CF0AC7BDC}" destId="{B0E1419B-4EC4-4170-BFB7-78F009F49DE1}" srcOrd="2" destOrd="0" presId="urn:microsoft.com/office/officeart/2008/layout/VerticalAccentList"/>
    <dgm:cxn modelId="{3FB8BAB6-56AC-4C7F-89F0-3D33FB92CE19}" type="presParOf" srcId="{9E74EDAD-4362-40AF-A888-E03CF0AC7BDC}" destId="{1444D1CA-A7D0-4D45-9B05-DA1B555FBB92}" srcOrd="3" destOrd="0" presId="urn:microsoft.com/office/officeart/2008/layout/VerticalAccentList"/>
    <dgm:cxn modelId="{9E11A291-369D-43A4-AD77-4216A608491D}" type="presParOf" srcId="{9E74EDAD-4362-40AF-A888-E03CF0AC7BDC}" destId="{0F80FE81-A7A0-4BA7-A9A1-3653EF4E54F3}" srcOrd="4" destOrd="0" presId="urn:microsoft.com/office/officeart/2008/layout/VerticalAccentList"/>
    <dgm:cxn modelId="{5FB5CA3E-3498-4F50-92B3-3CA51AF0CB0D}" type="presParOf" srcId="{9E74EDAD-4362-40AF-A888-E03CF0AC7BDC}" destId="{1C90A1ED-C4A2-40D4-B875-54D37109EF0F}" srcOrd="5" destOrd="0" presId="urn:microsoft.com/office/officeart/2008/layout/VerticalAccentList"/>
    <dgm:cxn modelId="{4265C64D-AA8C-4C1F-A80E-96B5C131F2A1}" type="presParOf" srcId="{9E74EDAD-4362-40AF-A888-E03CF0AC7BDC}" destId="{882EDDE3-132D-43D6-9891-7A5CB5AB0A23}" srcOrd="6" destOrd="0" presId="urn:microsoft.com/office/officeart/2008/layout/VerticalAccentList"/>
    <dgm:cxn modelId="{3A570C15-2D5B-4DB8-9F99-9D2C29AFB1AC}" type="presParOf" srcId="{9E74EDAD-4362-40AF-A888-E03CF0AC7BDC}" destId="{8620FFD5-796C-4111-B7A2-AF2F2E2561F8}"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EC3A8-7DCA-4D0C-A13E-3AFF49EDC222}">
      <dsp:nvSpPr>
        <dsp:cNvPr id="0" name=""/>
        <dsp:cNvSpPr/>
      </dsp:nvSpPr>
      <dsp:spPr>
        <a:xfrm>
          <a:off x="1700910" y="2094"/>
          <a:ext cx="5328345" cy="48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MY" sz="2200" kern="1200" dirty="0"/>
            <a:t>Data type</a:t>
          </a:r>
        </a:p>
      </dsp:txBody>
      <dsp:txXfrm>
        <a:off x="1700910" y="2094"/>
        <a:ext cx="5328345" cy="484395"/>
      </dsp:txXfrm>
    </dsp:sp>
    <dsp:sp modelId="{EAE3BFD8-C703-4089-8AE5-2A69D220F16A}">
      <dsp:nvSpPr>
        <dsp:cNvPr id="0" name=""/>
        <dsp:cNvSpPr/>
      </dsp:nvSpPr>
      <dsp:spPr>
        <a:xfrm>
          <a:off x="1700910" y="486489"/>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CED01-7553-4EE4-B43F-A5AF5E9AC3F1}">
      <dsp:nvSpPr>
        <dsp:cNvPr id="0" name=""/>
        <dsp:cNvSpPr/>
      </dsp:nvSpPr>
      <dsp:spPr>
        <a:xfrm>
          <a:off x="2449839" y="486489"/>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4A1E2-2713-4CDB-AFBB-0BC89AFFBB63}">
      <dsp:nvSpPr>
        <dsp:cNvPr id="0" name=""/>
        <dsp:cNvSpPr/>
      </dsp:nvSpPr>
      <dsp:spPr>
        <a:xfrm>
          <a:off x="3199359" y="486489"/>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D5B08-29A5-4275-943F-4C03EB54EED6}">
      <dsp:nvSpPr>
        <dsp:cNvPr id="0" name=""/>
        <dsp:cNvSpPr/>
      </dsp:nvSpPr>
      <dsp:spPr>
        <a:xfrm>
          <a:off x="3948288" y="486489"/>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D62EE-A8EF-4544-894A-C566AB92A904}">
      <dsp:nvSpPr>
        <dsp:cNvPr id="0" name=""/>
        <dsp:cNvSpPr/>
      </dsp:nvSpPr>
      <dsp:spPr>
        <a:xfrm>
          <a:off x="4697808" y="486489"/>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C8693-AEC3-474E-BA0D-A9A7F5C49DFB}">
      <dsp:nvSpPr>
        <dsp:cNvPr id="0" name=""/>
        <dsp:cNvSpPr/>
      </dsp:nvSpPr>
      <dsp:spPr>
        <a:xfrm>
          <a:off x="5446737" y="486489"/>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50445-1A33-4880-B364-33E5E4B75333}">
      <dsp:nvSpPr>
        <dsp:cNvPr id="0" name=""/>
        <dsp:cNvSpPr/>
      </dsp:nvSpPr>
      <dsp:spPr>
        <a:xfrm>
          <a:off x="6196257" y="486489"/>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0C867-C516-46EE-AEB9-E8A672E11E39}">
      <dsp:nvSpPr>
        <dsp:cNvPr id="0" name=""/>
        <dsp:cNvSpPr/>
      </dsp:nvSpPr>
      <dsp:spPr>
        <a:xfrm>
          <a:off x="1700910" y="585162"/>
          <a:ext cx="5397613" cy="7893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n-MY" sz="2200" kern="1200" dirty="0"/>
            <a:t>Medical data (secondary data)</a:t>
          </a:r>
        </a:p>
      </dsp:txBody>
      <dsp:txXfrm>
        <a:off x="1700910" y="585162"/>
        <a:ext cx="5397613" cy="789384"/>
      </dsp:txXfrm>
    </dsp:sp>
    <dsp:sp modelId="{5B27AA3A-52E3-4E3B-92B1-D8BB7BC49ED9}">
      <dsp:nvSpPr>
        <dsp:cNvPr id="0" name=""/>
        <dsp:cNvSpPr/>
      </dsp:nvSpPr>
      <dsp:spPr>
        <a:xfrm>
          <a:off x="1700910" y="1531945"/>
          <a:ext cx="5328345" cy="48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MY" sz="2200" kern="1200" dirty="0"/>
            <a:t>Number  of data</a:t>
          </a:r>
        </a:p>
      </dsp:txBody>
      <dsp:txXfrm>
        <a:off x="1700910" y="1531945"/>
        <a:ext cx="5328345" cy="484395"/>
      </dsp:txXfrm>
    </dsp:sp>
    <dsp:sp modelId="{3FC34DDC-0923-4912-BD44-DAB7D082BC43}">
      <dsp:nvSpPr>
        <dsp:cNvPr id="0" name=""/>
        <dsp:cNvSpPr/>
      </dsp:nvSpPr>
      <dsp:spPr>
        <a:xfrm>
          <a:off x="1700910" y="201634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22C83-A54F-459F-BB47-CCD395C12BD0}">
      <dsp:nvSpPr>
        <dsp:cNvPr id="0" name=""/>
        <dsp:cNvSpPr/>
      </dsp:nvSpPr>
      <dsp:spPr>
        <a:xfrm>
          <a:off x="2449839" y="201634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4A39B-1B85-4CF0-9689-6536FC0D98B5}">
      <dsp:nvSpPr>
        <dsp:cNvPr id="0" name=""/>
        <dsp:cNvSpPr/>
      </dsp:nvSpPr>
      <dsp:spPr>
        <a:xfrm>
          <a:off x="3199359" y="201634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C7FAF-C116-4223-90C5-51F40B253637}">
      <dsp:nvSpPr>
        <dsp:cNvPr id="0" name=""/>
        <dsp:cNvSpPr/>
      </dsp:nvSpPr>
      <dsp:spPr>
        <a:xfrm>
          <a:off x="3948288" y="201634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2CC87-C312-495A-9D52-B202A32550C1}">
      <dsp:nvSpPr>
        <dsp:cNvPr id="0" name=""/>
        <dsp:cNvSpPr/>
      </dsp:nvSpPr>
      <dsp:spPr>
        <a:xfrm>
          <a:off x="4697808" y="201634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E183D-F000-449B-976C-F66096627B67}">
      <dsp:nvSpPr>
        <dsp:cNvPr id="0" name=""/>
        <dsp:cNvSpPr/>
      </dsp:nvSpPr>
      <dsp:spPr>
        <a:xfrm>
          <a:off x="5446737" y="201634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69B85-E036-4408-8F96-962FD6F0F789}">
      <dsp:nvSpPr>
        <dsp:cNvPr id="0" name=""/>
        <dsp:cNvSpPr/>
      </dsp:nvSpPr>
      <dsp:spPr>
        <a:xfrm>
          <a:off x="6196257" y="201634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37557-6522-4DDD-8CD5-E4DBC7F23E1E}">
      <dsp:nvSpPr>
        <dsp:cNvPr id="0" name=""/>
        <dsp:cNvSpPr/>
      </dsp:nvSpPr>
      <dsp:spPr>
        <a:xfrm>
          <a:off x="1700910" y="2115013"/>
          <a:ext cx="5397613" cy="7893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n-MY" sz="2200" kern="1200" dirty="0"/>
            <a:t>200 </a:t>
          </a:r>
        </a:p>
      </dsp:txBody>
      <dsp:txXfrm>
        <a:off x="1700910" y="2115013"/>
        <a:ext cx="5397613" cy="789384"/>
      </dsp:txXfrm>
    </dsp:sp>
    <dsp:sp modelId="{F84AFAAA-1D23-41E2-AF6F-6491CAB61BA0}">
      <dsp:nvSpPr>
        <dsp:cNvPr id="0" name=""/>
        <dsp:cNvSpPr/>
      </dsp:nvSpPr>
      <dsp:spPr>
        <a:xfrm>
          <a:off x="1700910" y="3061795"/>
          <a:ext cx="5328345" cy="48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MY" sz="2200" kern="1200" dirty="0"/>
            <a:t>Source</a:t>
          </a:r>
        </a:p>
      </dsp:txBody>
      <dsp:txXfrm>
        <a:off x="1700910" y="3061795"/>
        <a:ext cx="5328345" cy="484395"/>
      </dsp:txXfrm>
    </dsp:sp>
    <dsp:sp modelId="{258CA499-FCE7-4E9D-8BBE-A2523D6C011E}">
      <dsp:nvSpPr>
        <dsp:cNvPr id="0" name=""/>
        <dsp:cNvSpPr/>
      </dsp:nvSpPr>
      <dsp:spPr>
        <a:xfrm>
          <a:off x="1700910" y="354619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4226E-BD81-491E-A0AD-10FB8DE37993}">
      <dsp:nvSpPr>
        <dsp:cNvPr id="0" name=""/>
        <dsp:cNvSpPr/>
      </dsp:nvSpPr>
      <dsp:spPr>
        <a:xfrm>
          <a:off x="2449839" y="354619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1419B-4EC4-4170-BFB7-78F009F49DE1}">
      <dsp:nvSpPr>
        <dsp:cNvPr id="0" name=""/>
        <dsp:cNvSpPr/>
      </dsp:nvSpPr>
      <dsp:spPr>
        <a:xfrm>
          <a:off x="3199359" y="354619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4D1CA-A7D0-4D45-9B05-DA1B555FBB92}">
      <dsp:nvSpPr>
        <dsp:cNvPr id="0" name=""/>
        <dsp:cNvSpPr/>
      </dsp:nvSpPr>
      <dsp:spPr>
        <a:xfrm>
          <a:off x="3948288" y="354619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0FE81-A7A0-4BA7-A9A1-3653EF4E54F3}">
      <dsp:nvSpPr>
        <dsp:cNvPr id="0" name=""/>
        <dsp:cNvSpPr/>
      </dsp:nvSpPr>
      <dsp:spPr>
        <a:xfrm>
          <a:off x="4697808" y="354619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0A1ED-C4A2-40D4-B875-54D37109EF0F}">
      <dsp:nvSpPr>
        <dsp:cNvPr id="0" name=""/>
        <dsp:cNvSpPr/>
      </dsp:nvSpPr>
      <dsp:spPr>
        <a:xfrm>
          <a:off x="5446737" y="354619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EDDE3-132D-43D6-9891-7A5CB5AB0A23}">
      <dsp:nvSpPr>
        <dsp:cNvPr id="0" name=""/>
        <dsp:cNvSpPr/>
      </dsp:nvSpPr>
      <dsp:spPr>
        <a:xfrm>
          <a:off x="6196257" y="3546190"/>
          <a:ext cx="1246832" cy="98673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0FFD5-796C-4111-B7A2-AF2F2E2561F8}">
      <dsp:nvSpPr>
        <dsp:cNvPr id="0" name=""/>
        <dsp:cNvSpPr/>
      </dsp:nvSpPr>
      <dsp:spPr>
        <a:xfrm>
          <a:off x="1700910" y="3644863"/>
          <a:ext cx="5397613" cy="7893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n-MY" sz="2200" kern="1200" dirty="0" err="1"/>
            <a:t>Kaggle</a:t>
          </a:r>
          <a:r>
            <a:rPr lang="en-MY" sz="2200" kern="1200" dirty="0"/>
            <a:t> website</a:t>
          </a:r>
        </a:p>
      </dsp:txBody>
      <dsp:txXfrm>
        <a:off x="1700910" y="3644863"/>
        <a:ext cx="5397613" cy="7893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8/4/2020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8/4/2020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8/4/2020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8/4/2020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8/4/2020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8/4/2020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8/4/2020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8/4/2020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8/4/2020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8/4/2020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8/4/2020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7828" y="620688"/>
            <a:ext cx="8229600" cy="3527648"/>
          </a:xfrm>
        </p:spPr>
        <p:txBody>
          <a:bodyPr>
            <a:normAutofit/>
          </a:bodyPr>
          <a:lstStyle/>
          <a:p>
            <a:r>
              <a:rPr lang="en-MY" sz="5400" b="1" dirty="0"/>
              <a:t>SECURED CLOUDS SYSTEM FOR SHARING AND STORING TEXT DOCUMENT USING HYBRID CRYPTOGRAPHY</a:t>
            </a:r>
            <a:endParaRPr lang="en-US" sz="5400" b="1" dirty="0"/>
          </a:p>
        </p:txBody>
      </p:sp>
      <p:sp>
        <p:nvSpPr>
          <p:cNvPr id="4" name="Subtitle 3"/>
          <p:cNvSpPr>
            <a:spLocks noGrp="1"/>
          </p:cNvSpPr>
          <p:nvPr>
            <p:ph type="subTitle" idx="1"/>
          </p:nvPr>
        </p:nvSpPr>
        <p:spPr>
          <a:xfrm>
            <a:off x="693812" y="4581128"/>
            <a:ext cx="8229600" cy="1366664"/>
          </a:xfrm>
        </p:spPr>
        <p:txBody>
          <a:bodyPr>
            <a:normAutofit lnSpcReduction="10000"/>
          </a:bodyPr>
          <a:lstStyle/>
          <a:p>
            <a:r>
              <a:rPr lang="en-MY" sz="2400" b="1" dirty="0"/>
              <a:t>PREPARED BY: FATHINI BINTI BADRUDIN</a:t>
            </a:r>
          </a:p>
          <a:p>
            <a:r>
              <a:rPr lang="en-MY" sz="2400" b="1" dirty="0"/>
              <a:t>                          2017449868</a:t>
            </a:r>
          </a:p>
          <a:p>
            <a:endParaRPr lang="en-MY" sz="2400" b="1" dirty="0"/>
          </a:p>
          <a:p>
            <a:r>
              <a:rPr lang="en-MY" sz="2400" b="1" dirty="0"/>
              <a:t>SUPERVISOR: SIR MAZLAN BIN OSMAN</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096D-C8BC-469D-A8DA-7459B13293C5}"/>
              </a:ext>
            </a:extLst>
          </p:cNvPr>
          <p:cNvSpPr>
            <a:spLocks noGrp="1"/>
          </p:cNvSpPr>
          <p:nvPr>
            <p:ph type="title"/>
          </p:nvPr>
        </p:nvSpPr>
        <p:spPr>
          <a:xfrm>
            <a:off x="1522413" y="381000"/>
            <a:ext cx="9144001" cy="743744"/>
          </a:xfrm>
        </p:spPr>
        <p:txBody>
          <a:bodyPr/>
          <a:lstStyle/>
          <a:p>
            <a:pPr algn="ctr"/>
            <a:r>
              <a:rPr lang="en-MY" dirty="0">
                <a:latin typeface="Algerian" panose="04020705040A02060702" pitchFamily="82" charset="0"/>
              </a:rPr>
              <a:t>EXPERIMENT SETUP</a:t>
            </a:r>
          </a:p>
        </p:txBody>
      </p:sp>
      <p:pic>
        <p:nvPicPr>
          <p:cNvPr id="5" name="Content Placeholder 4">
            <a:extLst>
              <a:ext uri="{FF2B5EF4-FFF2-40B4-BE49-F238E27FC236}">
                <a16:creationId xmlns:a16="http://schemas.microsoft.com/office/drawing/2014/main" id="{559031A8-023C-4486-AD38-105D2B9C88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027" y="1274592"/>
            <a:ext cx="5403203" cy="1944216"/>
          </a:xfrm>
        </p:spPr>
      </p:pic>
      <p:pic>
        <p:nvPicPr>
          <p:cNvPr id="9" name="Picture 8">
            <a:extLst>
              <a:ext uri="{FF2B5EF4-FFF2-40B4-BE49-F238E27FC236}">
                <a16:creationId xmlns:a16="http://schemas.microsoft.com/office/drawing/2014/main" id="{D8FEFDB6-053C-4CCF-BAA1-13E7E37E4696}"/>
              </a:ext>
            </a:extLst>
          </p:cNvPr>
          <p:cNvPicPr>
            <a:picLocks noChangeAspect="1"/>
          </p:cNvPicPr>
          <p:nvPr/>
        </p:nvPicPr>
        <p:blipFill rotWithShape="1">
          <a:blip r:embed="rId3">
            <a:extLst>
              <a:ext uri="{28A0092B-C50C-407E-A947-70E740481C1C}">
                <a14:useLocalDpi xmlns:a14="http://schemas.microsoft.com/office/drawing/2010/main" val="0"/>
              </a:ext>
            </a:extLst>
          </a:blip>
          <a:srcRect l="-238" t="1919" r="21299" b="-1919"/>
          <a:stretch/>
        </p:blipFill>
        <p:spPr>
          <a:xfrm>
            <a:off x="6084495" y="1238774"/>
            <a:ext cx="5612075" cy="1669632"/>
          </a:xfrm>
          <a:prstGeom prst="rect">
            <a:avLst/>
          </a:prstGeom>
        </p:spPr>
      </p:pic>
      <p:pic>
        <p:nvPicPr>
          <p:cNvPr id="11" name="Picture 10">
            <a:extLst>
              <a:ext uri="{FF2B5EF4-FFF2-40B4-BE49-F238E27FC236}">
                <a16:creationId xmlns:a16="http://schemas.microsoft.com/office/drawing/2014/main" id="{42F85D3C-5E88-432F-9F87-665EBF52E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917" y="3414328"/>
            <a:ext cx="5697216" cy="3180692"/>
          </a:xfrm>
          <a:prstGeom prst="rect">
            <a:avLst/>
          </a:prstGeom>
        </p:spPr>
      </p:pic>
      <p:pic>
        <p:nvPicPr>
          <p:cNvPr id="13" name="Picture 12">
            <a:extLst>
              <a:ext uri="{FF2B5EF4-FFF2-40B4-BE49-F238E27FC236}">
                <a16:creationId xmlns:a16="http://schemas.microsoft.com/office/drawing/2014/main" id="{E5241F13-4E1C-43D8-AFE8-20EBC09036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027" y="4145717"/>
            <a:ext cx="4738136" cy="1699318"/>
          </a:xfrm>
          <a:prstGeom prst="rect">
            <a:avLst/>
          </a:prstGeom>
        </p:spPr>
      </p:pic>
      <p:sp>
        <p:nvSpPr>
          <p:cNvPr id="14" name="TextBox 13">
            <a:extLst>
              <a:ext uri="{FF2B5EF4-FFF2-40B4-BE49-F238E27FC236}">
                <a16:creationId xmlns:a16="http://schemas.microsoft.com/office/drawing/2014/main" id="{EE6F8187-4AD7-4561-A855-9D1E59E9569C}"/>
              </a:ext>
            </a:extLst>
          </p:cNvPr>
          <p:cNvSpPr txBox="1"/>
          <p:nvPr/>
        </p:nvSpPr>
        <p:spPr>
          <a:xfrm>
            <a:off x="1938260" y="3332312"/>
            <a:ext cx="1619671" cy="369332"/>
          </a:xfrm>
          <a:prstGeom prst="rect">
            <a:avLst/>
          </a:prstGeom>
          <a:noFill/>
        </p:spPr>
        <p:txBody>
          <a:bodyPr wrap="square" rtlCol="0">
            <a:spAutoFit/>
          </a:bodyPr>
          <a:lstStyle/>
          <a:p>
            <a:r>
              <a:rPr lang="en-MY" dirty="0"/>
              <a:t>AES algorithm</a:t>
            </a:r>
          </a:p>
        </p:txBody>
      </p:sp>
      <p:sp>
        <p:nvSpPr>
          <p:cNvPr id="15" name="TextBox 14">
            <a:extLst>
              <a:ext uri="{FF2B5EF4-FFF2-40B4-BE49-F238E27FC236}">
                <a16:creationId xmlns:a16="http://schemas.microsoft.com/office/drawing/2014/main" id="{CE4592FE-4952-4FBE-9EB7-6FC3FC918884}"/>
              </a:ext>
            </a:extLst>
          </p:cNvPr>
          <p:cNvSpPr txBox="1"/>
          <p:nvPr/>
        </p:nvSpPr>
        <p:spPr>
          <a:xfrm>
            <a:off x="1757731" y="5845035"/>
            <a:ext cx="1800200" cy="369332"/>
          </a:xfrm>
          <a:prstGeom prst="rect">
            <a:avLst/>
          </a:prstGeom>
          <a:noFill/>
        </p:spPr>
        <p:txBody>
          <a:bodyPr wrap="square" rtlCol="0">
            <a:spAutoFit/>
          </a:bodyPr>
          <a:lstStyle/>
          <a:p>
            <a:r>
              <a:rPr lang="en-MY" dirty="0"/>
              <a:t>RSA algorithm</a:t>
            </a:r>
          </a:p>
        </p:txBody>
      </p:sp>
      <p:sp>
        <p:nvSpPr>
          <p:cNvPr id="16" name="TextBox 15">
            <a:extLst>
              <a:ext uri="{FF2B5EF4-FFF2-40B4-BE49-F238E27FC236}">
                <a16:creationId xmlns:a16="http://schemas.microsoft.com/office/drawing/2014/main" id="{5C247653-84D6-414D-A465-1126EE201DF8}"/>
              </a:ext>
            </a:extLst>
          </p:cNvPr>
          <p:cNvSpPr txBox="1"/>
          <p:nvPr/>
        </p:nvSpPr>
        <p:spPr>
          <a:xfrm>
            <a:off x="10280560" y="3554521"/>
            <a:ext cx="1416010" cy="369332"/>
          </a:xfrm>
          <a:prstGeom prst="rect">
            <a:avLst/>
          </a:prstGeom>
          <a:solidFill>
            <a:schemeClr val="accent6">
              <a:lumMod val="40000"/>
              <a:lumOff val="60000"/>
            </a:schemeClr>
          </a:solidFill>
        </p:spPr>
        <p:txBody>
          <a:bodyPr wrap="square" rtlCol="0">
            <a:spAutoFit/>
          </a:bodyPr>
          <a:lstStyle/>
          <a:p>
            <a:r>
              <a:rPr lang="en-MY" dirty="0">
                <a:solidFill>
                  <a:sysClr val="windowText" lastClr="000000"/>
                </a:solidFill>
              </a:rPr>
              <a:t>SMTP setup</a:t>
            </a:r>
          </a:p>
        </p:txBody>
      </p:sp>
    </p:spTree>
    <p:extLst>
      <p:ext uri="{BB962C8B-B14F-4D97-AF65-F5344CB8AC3E}">
        <p14:creationId xmlns:p14="http://schemas.microsoft.com/office/powerpoint/2010/main" val="13316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68319-1028-41A9-9CFD-15A5096C05AA}"/>
              </a:ext>
            </a:extLst>
          </p:cNvPr>
          <p:cNvPicPr>
            <a:picLocks noChangeAspect="1"/>
          </p:cNvPicPr>
          <p:nvPr/>
        </p:nvPicPr>
        <p:blipFill>
          <a:blip r:embed="rId2"/>
          <a:stretch>
            <a:fillRect/>
          </a:stretch>
        </p:blipFill>
        <p:spPr>
          <a:xfrm>
            <a:off x="1917948" y="1766738"/>
            <a:ext cx="7305675" cy="2724150"/>
          </a:xfrm>
          <a:prstGeom prst="rect">
            <a:avLst/>
          </a:prstGeom>
        </p:spPr>
      </p:pic>
      <p:pic>
        <p:nvPicPr>
          <p:cNvPr id="7" name="Picture 6">
            <a:extLst>
              <a:ext uri="{FF2B5EF4-FFF2-40B4-BE49-F238E27FC236}">
                <a16:creationId xmlns:a16="http://schemas.microsoft.com/office/drawing/2014/main" id="{0F74ADFE-AD15-404D-8DE4-9223058FA787}"/>
              </a:ext>
            </a:extLst>
          </p:cNvPr>
          <p:cNvPicPr>
            <a:picLocks noChangeAspect="1"/>
          </p:cNvPicPr>
          <p:nvPr/>
        </p:nvPicPr>
        <p:blipFill>
          <a:blip r:embed="rId3"/>
          <a:stretch>
            <a:fillRect/>
          </a:stretch>
        </p:blipFill>
        <p:spPr>
          <a:xfrm>
            <a:off x="5863449" y="3645024"/>
            <a:ext cx="5664461" cy="2913311"/>
          </a:xfrm>
          <a:prstGeom prst="rect">
            <a:avLst/>
          </a:prstGeom>
        </p:spPr>
      </p:pic>
      <p:sp>
        <p:nvSpPr>
          <p:cNvPr id="8" name="Title 1">
            <a:extLst>
              <a:ext uri="{FF2B5EF4-FFF2-40B4-BE49-F238E27FC236}">
                <a16:creationId xmlns:a16="http://schemas.microsoft.com/office/drawing/2014/main" id="{5D026FD2-32D0-4E4E-ABE1-3507A556FE1B}"/>
              </a:ext>
            </a:extLst>
          </p:cNvPr>
          <p:cNvSpPr txBox="1">
            <a:spLocks/>
          </p:cNvSpPr>
          <p:nvPr/>
        </p:nvSpPr>
        <p:spPr>
          <a:xfrm>
            <a:off x="1286816" y="692696"/>
            <a:ext cx="9144001" cy="887760"/>
          </a:xfrm>
          <a:prstGeom prst="rect">
            <a:avLst/>
          </a:prstGeom>
        </p:spPr>
        <p:txBody>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MY">
                <a:latin typeface="Algerian" panose="04020705040A02060702" pitchFamily="82" charset="0"/>
              </a:rPr>
              <a:t>RESULT ANALYSIS</a:t>
            </a:r>
            <a:endParaRPr lang="en-MY" dirty="0">
              <a:latin typeface="Algerian" panose="04020705040A02060702" pitchFamily="82" charset="0"/>
            </a:endParaRPr>
          </a:p>
        </p:txBody>
      </p:sp>
    </p:spTree>
    <p:extLst>
      <p:ext uri="{BB962C8B-B14F-4D97-AF65-F5344CB8AC3E}">
        <p14:creationId xmlns:p14="http://schemas.microsoft.com/office/powerpoint/2010/main" val="130883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7EDB-8585-4290-9C27-A6A033D883A5}"/>
              </a:ext>
            </a:extLst>
          </p:cNvPr>
          <p:cNvSpPr>
            <a:spLocks noGrp="1"/>
          </p:cNvSpPr>
          <p:nvPr>
            <p:ph type="title"/>
          </p:nvPr>
        </p:nvSpPr>
        <p:spPr>
          <a:xfrm>
            <a:off x="1522413" y="381000"/>
            <a:ext cx="9144001" cy="887760"/>
          </a:xfrm>
        </p:spPr>
        <p:txBody>
          <a:bodyPr/>
          <a:lstStyle/>
          <a:p>
            <a:pPr algn="ctr"/>
            <a:r>
              <a:rPr lang="en-MY" dirty="0">
                <a:latin typeface="Algerian" panose="04020705040A02060702" pitchFamily="82" charset="0"/>
              </a:rPr>
              <a:t>RESULT ANALYSIS</a:t>
            </a:r>
          </a:p>
        </p:txBody>
      </p:sp>
      <p:pic>
        <p:nvPicPr>
          <p:cNvPr id="5" name="Picture 4">
            <a:extLst>
              <a:ext uri="{FF2B5EF4-FFF2-40B4-BE49-F238E27FC236}">
                <a16:creationId xmlns:a16="http://schemas.microsoft.com/office/drawing/2014/main" id="{F5E92A69-AC43-47F1-BCF7-791705BC7040}"/>
              </a:ext>
            </a:extLst>
          </p:cNvPr>
          <p:cNvPicPr>
            <a:picLocks noChangeAspect="1"/>
          </p:cNvPicPr>
          <p:nvPr/>
        </p:nvPicPr>
        <p:blipFill>
          <a:blip r:embed="rId2"/>
          <a:stretch>
            <a:fillRect/>
          </a:stretch>
        </p:blipFill>
        <p:spPr>
          <a:xfrm>
            <a:off x="6598468" y="1772816"/>
            <a:ext cx="4541466" cy="4348391"/>
          </a:xfrm>
          <a:prstGeom prst="rect">
            <a:avLst/>
          </a:prstGeom>
        </p:spPr>
      </p:pic>
      <p:pic>
        <p:nvPicPr>
          <p:cNvPr id="4" name="Picture 3">
            <a:extLst>
              <a:ext uri="{FF2B5EF4-FFF2-40B4-BE49-F238E27FC236}">
                <a16:creationId xmlns:a16="http://schemas.microsoft.com/office/drawing/2014/main" id="{A5013C79-B8C7-4603-8166-7EAB9F8BC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916" y="2081024"/>
            <a:ext cx="4258269" cy="2695951"/>
          </a:xfrm>
          <a:prstGeom prst="rect">
            <a:avLst/>
          </a:prstGeom>
        </p:spPr>
      </p:pic>
    </p:spTree>
    <p:extLst>
      <p:ext uri="{BB962C8B-B14F-4D97-AF65-F5344CB8AC3E}">
        <p14:creationId xmlns:p14="http://schemas.microsoft.com/office/powerpoint/2010/main" val="22271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EEC0-5EFE-4F4D-AF0C-F75E76F52E91}"/>
              </a:ext>
            </a:extLst>
          </p:cNvPr>
          <p:cNvSpPr>
            <a:spLocks noGrp="1"/>
          </p:cNvSpPr>
          <p:nvPr>
            <p:ph type="title"/>
          </p:nvPr>
        </p:nvSpPr>
        <p:spPr>
          <a:xfrm>
            <a:off x="1522413" y="381000"/>
            <a:ext cx="9144001" cy="815752"/>
          </a:xfrm>
        </p:spPr>
        <p:txBody>
          <a:bodyPr/>
          <a:lstStyle/>
          <a:p>
            <a:pPr algn="ctr"/>
            <a:r>
              <a:rPr lang="en-MY" dirty="0">
                <a:latin typeface="Algerian" panose="04020705040A02060702" pitchFamily="82" charset="0"/>
              </a:rPr>
              <a:t>PROJECT TESTING</a:t>
            </a:r>
          </a:p>
        </p:txBody>
      </p:sp>
      <p:pic>
        <p:nvPicPr>
          <p:cNvPr id="23" name="Picture 22">
            <a:extLst>
              <a:ext uri="{FF2B5EF4-FFF2-40B4-BE49-F238E27FC236}">
                <a16:creationId xmlns:a16="http://schemas.microsoft.com/office/drawing/2014/main" id="{31BA17EA-DBB0-4A70-9D26-8FACFF8BC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128" y="1136441"/>
            <a:ext cx="4389570" cy="3018880"/>
          </a:xfrm>
          <a:prstGeom prst="rect">
            <a:avLst/>
          </a:prstGeom>
        </p:spPr>
      </p:pic>
      <p:pic>
        <p:nvPicPr>
          <p:cNvPr id="7" name="Content Placeholder 6">
            <a:extLst>
              <a:ext uri="{FF2B5EF4-FFF2-40B4-BE49-F238E27FC236}">
                <a16:creationId xmlns:a16="http://schemas.microsoft.com/office/drawing/2014/main" id="{053CE665-383D-4D3E-A3B5-C9816827CA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2456" y="1121283"/>
            <a:ext cx="4239217" cy="2935973"/>
          </a:xfrm>
        </p:spPr>
      </p:pic>
      <p:pic>
        <p:nvPicPr>
          <p:cNvPr id="21" name="Picture 20">
            <a:extLst>
              <a:ext uri="{FF2B5EF4-FFF2-40B4-BE49-F238E27FC236}">
                <a16:creationId xmlns:a16="http://schemas.microsoft.com/office/drawing/2014/main" id="{FCC00468-52F8-4183-8880-A7934E131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20" y="3753401"/>
            <a:ext cx="4239217" cy="2676899"/>
          </a:xfrm>
          <a:prstGeom prst="rect">
            <a:avLst/>
          </a:prstGeom>
        </p:spPr>
      </p:pic>
      <p:sp>
        <p:nvSpPr>
          <p:cNvPr id="24" name="TextBox 23">
            <a:extLst>
              <a:ext uri="{FF2B5EF4-FFF2-40B4-BE49-F238E27FC236}">
                <a16:creationId xmlns:a16="http://schemas.microsoft.com/office/drawing/2014/main" id="{935D074A-39E6-43B4-94A6-50C5B64102CA}"/>
              </a:ext>
            </a:extLst>
          </p:cNvPr>
          <p:cNvSpPr txBox="1"/>
          <p:nvPr/>
        </p:nvSpPr>
        <p:spPr>
          <a:xfrm>
            <a:off x="732510" y="4057256"/>
            <a:ext cx="2304256" cy="646331"/>
          </a:xfrm>
          <a:prstGeom prst="rect">
            <a:avLst/>
          </a:prstGeom>
          <a:noFill/>
        </p:spPr>
        <p:txBody>
          <a:bodyPr wrap="square" rtlCol="0">
            <a:spAutoFit/>
          </a:bodyPr>
          <a:lstStyle/>
          <a:p>
            <a:r>
              <a:rPr lang="en-MY" dirty="0"/>
              <a:t>Select the file that want to encrypt.</a:t>
            </a:r>
          </a:p>
        </p:txBody>
      </p:sp>
      <p:sp>
        <p:nvSpPr>
          <p:cNvPr id="25" name="TextBox 24">
            <a:extLst>
              <a:ext uri="{FF2B5EF4-FFF2-40B4-BE49-F238E27FC236}">
                <a16:creationId xmlns:a16="http://schemas.microsoft.com/office/drawing/2014/main" id="{AF93C4C2-4C57-40FA-BBAF-6ECB30A2F475}"/>
              </a:ext>
            </a:extLst>
          </p:cNvPr>
          <p:cNvSpPr txBox="1"/>
          <p:nvPr/>
        </p:nvSpPr>
        <p:spPr>
          <a:xfrm>
            <a:off x="2061964" y="5445224"/>
            <a:ext cx="2232248" cy="923330"/>
          </a:xfrm>
          <a:prstGeom prst="rect">
            <a:avLst/>
          </a:prstGeom>
          <a:noFill/>
        </p:spPr>
        <p:txBody>
          <a:bodyPr wrap="square" rtlCol="0">
            <a:spAutoFit/>
          </a:bodyPr>
          <a:lstStyle/>
          <a:p>
            <a:r>
              <a:rPr lang="en-MY" dirty="0"/>
              <a:t>Generate key on tool button and import it into setting button</a:t>
            </a:r>
          </a:p>
        </p:txBody>
      </p:sp>
      <p:sp>
        <p:nvSpPr>
          <p:cNvPr id="26" name="TextBox 25">
            <a:extLst>
              <a:ext uri="{FF2B5EF4-FFF2-40B4-BE49-F238E27FC236}">
                <a16:creationId xmlns:a16="http://schemas.microsoft.com/office/drawing/2014/main" id="{3A58A68F-8FD5-4B9F-8439-59339F6016C0}"/>
              </a:ext>
            </a:extLst>
          </p:cNvPr>
          <p:cNvSpPr txBox="1"/>
          <p:nvPr/>
        </p:nvSpPr>
        <p:spPr>
          <a:xfrm>
            <a:off x="8905404" y="4266527"/>
            <a:ext cx="1987067" cy="646331"/>
          </a:xfrm>
          <a:prstGeom prst="rect">
            <a:avLst/>
          </a:prstGeom>
          <a:noFill/>
        </p:spPr>
        <p:txBody>
          <a:bodyPr wrap="square" rtlCol="0">
            <a:spAutoFit/>
          </a:bodyPr>
          <a:lstStyle/>
          <a:p>
            <a:r>
              <a:rPr lang="en-MY" dirty="0"/>
              <a:t>The file have been encrypted.</a:t>
            </a:r>
          </a:p>
        </p:txBody>
      </p:sp>
    </p:spTree>
    <p:extLst>
      <p:ext uri="{BB962C8B-B14F-4D97-AF65-F5344CB8AC3E}">
        <p14:creationId xmlns:p14="http://schemas.microsoft.com/office/powerpoint/2010/main" val="238527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E90F51-4EB2-40F3-9EEA-455CCF486F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820" y="1378969"/>
            <a:ext cx="5001323" cy="3362794"/>
          </a:xfrm>
        </p:spPr>
      </p:pic>
      <p:pic>
        <p:nvPicPr>
          <p:cNvPr id="7" name="Picture 6">
            <a:extLst>
              <a:ext uri="{FF2B5EF4-FFF2-40B4-BE49-F238E27FC236}">
                <a16:creationId xmlns:a16="http://schemas.microsoft.com/office/drawing/2014/main" id="{0B010784-974D-4F90-A24E-ECA89159B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683" y="1340863"/>
            <a:ext cx="4953691" cy="3400900"/>
          </a:xfrm>
          <a:prstGeom prst="rect">
            <a:avLst/>
          </a:prstGeom>
        </p:spPr>
      </p:pic>
      <p:sp>
        <p:nvSpPr>
          <p:cNvPr id="10" name="TextBox 9">
            <a:extLst>
              <a:ext uri="{FF2B5EF4-FFF2-40B4-BE49-F238E27FC236}">
                <a16:creationId xmlns:a16="http://schemas.microsoft.com/office/drawing/2014/main" id="{B1039828-F71B-46C4-B219-576144C7E6E2}"/>
              </a:ext>
            </a:extLst>
          </p:cNvPr>
          <p:cNvSpPr txBox="1"/>
          <p:nvPr/>
        </p:nvSpPr>
        <p:spPr>
          <a:xfrm>
            <a:off x="765820" y="4941168"/>
            <a:ext cx="4176464" cy="923330"/>
          </a:xfrm>
          <a:prstGeom prst="rect">
            <a:avLst/>
          </a:prstGeom>
          <a:noFill/>
        </p:spPr>
        <p:txBody>
          <a:bodyPr wrap="square" rtlCol="0">
            <a:spAutoFit/>
          </a:bodyPr>
          <a:lstStyle/>
          <a:p>
            <a:r>
              <a:rPr lang="en-MY" dirty="0"/>
              <a:t>This figure shows the decryption window which need to import the private key on previous encryption. </a:t>
            </a:r>
          </a:p>
        </p:txBody>
      </p:sp>
      <p:sp>
        <p:nvSpPr>
          <p:cNvPr id="11" name="TextBox 10">
            <a:extLst>
              <a:ext uri="{FF2B5EF4-FFF2-40B4-BE49-F238E27FC236}">
                <a16:creationId xmlns:a16="http://schemas.microsoft.com/office/drawing/2014/main" id="{06DC3CAB-208A-414E-B15C-397581CB78CE}"/>
              </a:ext>
            </a:extLst>
          </p:cNvPr>
          <p:cNvSpPr txBox="1"/>
          <p:nvPr/>
        </p:nvSpPr>
        <p:spPr>
          <a:xfrm>
            <a:off x="6670476" y="4941168"/>
            <a:ext cx="4320480" cy="646331"/>
          </a:xfrm>
          <a:prstGeom prst="rect">
            <a:avLst/>
          </a:prstGeom>
          <a:noFill/>
        </p:spPr>
        <p:txBody>
          <a:bodyPr wrap="square" rtlCol="0">
            <a:spAutoFit/>
          </a:bodyPr>
          <a:lstStyle/>
          <a:p>
            <a:r>
              <a:rPr lang="en-MY" dirty="0"/>
              <a:t>The decryption is done, and the file were place on the file which be encrypt.</a:t>
            </a:r>
          </a:p>
        </p:txBody>
      </p:sp>
    </p:spTree>
    <p:extLst>
      <p:ext uri="{BB962C8B-B14F-4D97-AF65-F5344CB8AC3E}">
        <p14:creationId xmlns:p14="http://schemas.microsoft.com/office/powerpoint/2010/main" val="347197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BEE15-975E-4185-A1D3-3E3E52115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95" y="523370"/>
            <a:ext cx="5018697" cy="2229161"/>
          </a:xfrm>
          <a:prstGeom prst="rect">
            <a:avLst/>
          </a:prstGeom>
        </p:spPr>
      </p:pic>
      <p:pic>
        <p:nvPicPr>
          <p:cNvPr id="5" name="Picture 4">
            <a:extLst>
              <a:ext uri="{FF2B5EF4-FFF2-40B4-BE49-F238E27FC236}">
                <a16:creationId xmlns:a16="http://schemas.microsoft.com/office/drawing/2014/main" id="{EC6EAA07-A7E4-4E5C-B09C-62C54298F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454" y="824879"/>
            <a:ext cx="5249008" cy="3219899"/>
          </a:xfrm>
          <a:prstGeom prst="rect">
            <a:avLst/>
          </a:prstGeom>
        </p:spPr>
      </p:pic>
      <p:pic>
        <p:nvPicPr>
          <p:cNvPr id="7" name="Picture 6">
            <a:extLst>
              <a:ext uri="{FF2B5EF4-FFF2-40B4-BE49-F238E27FC236}">
                <a16:creationId xmlns:a16="http://schemas.microsoft.com/office/drawing/2014/main" id="{4FC39038-C391-4577-94FD-286F33567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938" y="4505798"/>
            <a:ext cx="7973538" cy="1848108"/>
          </a:xfrm>
          <a:prstGeom prst="rect">
            <a:avLst/>
          </a:prstGeom>
        </p:spPr>
      </p:pic>
      <p:sp>
        <p:nvSpPr>
          <p:cNvPr id="8" name="Arrow: Right 7">
            <a:extLst>
              <a:ext uri="{FF2B5EF4-FFF2-40B4-BE49-F238E27FC236}">
                <a16:creationId xmlns:a16="http://schemas.microsoft.com/office/drawing/2014/main" id="{2D739F49-4DD3-40B2-A358-DB6F71499FC5}"/>
              </a:ext>
            </a:extLst>
          </p:cNvPr>
          <p:cNvSpPr/>
          <p:nvPr/>
        </p:nvSpPr>
        <p:spPr>
          <a:xfrm>
            <a:off x="5541832" y="2145252"/>
            <a:ext cx="720082" cy="579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Arrow: Down 9">
            <a:extLst>
              <a:ext uri="{FF2B5EF4-FFF2-40B4-BE49-F238E27FC236}">
                <a16:creationId xmlns:a16="http://schemas.microsoft.com/office/drawing/2014/main" id="{2224BBD7-9FEC-4889-8603-A874DC8EE198}"/>
              </a:ext>
            </a:extLst>
          </p:cNvPr>
          <p:cNvSpPr/>
          <p:nvPr/>
        </p:nvSpPr>
        <p:spPr>
          <a:xfrm rot="3617409">
            <a:off x="9541629" y="4317963"/>
            <a:ext cx="864096" cy="1051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Box 10">
            <a:extLst>
              <a:ext uri="{FF2B5EF4-FFF2-40B4-BE49-F238E27FC236}">
                <a16:creationId xmlns:a16="http://schemas.microsoft.com/office/drawing/2014/main" id="{7A9C3A96-CD91-4D67-9167-E0D1C5D76D6D}"/>
              </a:ext>
            </a:extLst>
          </p:cNvPr>
          <p:cNvSpPr txBox="1"/>
          <p:nvPr/>
        </p:nvSpPr>
        <p:spPr>
          <a:xfrm>
            <a:off x="1544593" y="2996952"/>
            <a:ext cx="2317571" cy="369332"/>
          </a:xfrm>
          <a:prstGeom prst="rect">
            <a:avLst/>
          </a:prstGeom>
          <a:noFill/>
        </p:spPr>
        <p:txBody>
          <a:bodyPr wrap="square" rtlCol="0">
            <a:spAutoFit/>
          </a:bodyPr>
          <a:lstStyle/>
          <a:p>
            <a:r>
              <a:rPr lang="en-MY" dirty="0"/>
              <a:t>Plain text</a:t>
            </a:r>
          </a:p>
        </p:txBody>
      </p:sp>
      <p:sp>
        <p:nvSpPr>
          <p:cNvPr id="12" name="TextBox 11">
            <a:extLst>
              <a:ext uri="{FF2B5EF4-FFF2-40B4-BE49-F238E27FC236}">
                <a16:creationId xmlns:a16="http://schemas.microsoft.com/office/drawing/2014/main" id="{077C4998-D81A-4436-B057-0D1F09ECB37E}"/>
              </a:ext>
            </a:extLst>
          </p:cNvPr>
          <p:cNvSpPr txBox="1"/>
          <p:nvPr/>
        </p:nvSpPr>
        <p:spPr>
          <a:xfrm>
            <a:off x="7431091" y="259333"/>
            <a:ext cx="2016224" cy="369332"/>
          </a:xfrm>
          <a:prstGeom prst="rect">
            <a:avLst/>
          </a:prstGeom>
          <a:noFill/>
        </p:spPr>
        <p:txBody>
          <a:bodyPr wrap="square" rtlCol="0">
            <a:spAutoFit/>
          </a:bodyPr>
          <a:lstStyle/>
          <a:p>
            <a:r>
              <a:rPr lang="en-MY" dirty="0"/>
              <a:t>Encrypt file</a:t>
            </a:r>
          </a:p>
        </p:txBody>
      </p:sp>
      <p:sp>
        <p:nvSpPr>
          <p:cNvPr id="13" name="TextBox 12">
            <a:extLst>
              <a:ext uri="{FF2B5EF4-FFF2-40B4-BE49-F238E27FC236}">
                <a16:creationId xmlns:a16="http://schemas.microsoft.com/office/drawing/2014/main" id="{006AC224-C2FC-47A5-88BE-198C199BAF5F}"/>
              </a:ext>
            </a:extLst>
          </p:cNvPr>
          <p:cNvSpPr txBox="1"/>
          <p:nvPr/>
        </p:nvSpPr>
        <p:spPr>
          <a:xfrm>
            <a:off x="9190756" y="5571456"/>
            <a:ext cx="1896131" cy="923330"/>
          </a:xfrm>
          <a:prstGeom prst="rect">
            <a:avLst/>
          </a:prstGeom>
          <a:noFill/>
        </p:spPr>
        <p:txBody>
          <a:bodyPr wrap="square" rtlCol="0">
            <a:spAutoFit/>
          </a:bodyPr>
          <a:lstStyle/>
          <a:p>
            <a:r>
              <a:rPr lang="en-MY" dirty="0"/>
              <a:t>Decrypt file, which is convert into plain text.</a:t>
            </a:r>
          </a:p>
        </p:txBody>
      </p:sp>
    </p:spTree>
    <p:extLst>
      <p:ext uri="{BB962C8B-B14F-4D97-AF65-F5344CB8AC3E}">
        <p14:creationId xmlns:p14="http://schemas.microsoft.com/office/powerpoint/2010/main" val="27896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7336-8DA3-4A30-A644-674F92F7F6CD}"/>
              </a:ext>
            </a:extLst>
          </p:cNvPr>
          <p:cNvSpPr>
            <a:spLocks noGrp="1"/>
          </p:cNvSpPr>
          <p:nvPr>
            <p:ph type="title"/>
          </p:nvPr>
        </p:nvSpPr>
        <p:spPr>
          <a:xfrm>
            <a:off x="1773932" y="2276872"/>
            <a:ext cx="8928992" cy="2304256"/>
          </a:xfrm>
          <a:solidFill>
            <a:schemeClr val="accent1"/>
          </a:solidFill>
        </p:spPr>
        <p:txBody>
          <a:bodyPr>
            <a:normAutofit/>
          </a:bodyPr>
          <a:lstStyle/>
          <a:p>
            <a:pPr algn="ctr"/>
            <a:br>
              <a:rPr lang="en-MY"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gerian" panose="04020705040A02060702" pitchFamily="82" charset="0"/>
              </a:rPr>
            </a:br>
            <a:r>
              <a:rPr lang="en-MY"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gerian" panose="04020705040A02060702" pitchFamily="82" charset="0"/>
              </a:rPr>
              <a:t>CLOUD SYSTEM DEMO</a:t>
            </a:r>
            <a:br>
              <a:rPr lang="en-MY"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gerian" panose="04020705040A02060702" pitchFamily="82" charset="0"/>
              </a:rPr>
            </a:br>
            <a:br>
              <a:rPr lang="en-MY"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gerian" panose="04020705040A02060702" pitchFamily="82" charset="0"/>
              </a:rPr>
            </a:br>
            <a:endParaRPr lang="en-MY"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gerian" panose="04020705040A02060702" pitchFamily="82" charset="0"/>
            </a:endParaRPr>
          </a:p>
        </p:txBody>
      </p:sp>
    </p:spTree>
    <p:extLst>
      <p:ext uri="{BB962C8B-B14F-4D97-AF65-F5344CB8AC3E}">
        <p14:creationId xmlns:p14="http://schemas.microsoft.com/office/powerpoint/2010/main" val="37008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B2C0-FD3C-42F1-8E3C-B926F90B1655}"/>
              </a:ext>
            </a:extLst>
          </p:cNvPr>
          <p:cNvSpPr>
            <a:spLocks noGrp="1"/>
          </p:cNvSpPr>
          <p:nvPr>
            <p:ph type="title"/>
          </p:nvPr>
        </p:nvSpPr>
        <p:spPr>
          <a:xfrm>
            <a:off x="1522411" y="476672"/>
            <a:ext cx="9144001" cy="815752"/>
          </a:xfrm>
        </p:spPr>
        <p:txBody>
          <a:bodyPr>
            <a:normAutofit/>
          </a:bodyPr>
          <a:lstStyle/>
          <a:p>
            <a:pPr algn="ctr"/>
            <a:r>
              <a:rPr lang="en-MY" sz="4000" dirty="0">
                <a:latin typeface="Algerian" panose="04020705040A02060702" pitchFamily="82" charset="0"/>
              </a:rPr>
              <a:t>CONCLUSION</a:t>
            </a:r>
          </a:p>
        </p:txBody>
      </p:sp>
      <p:sp>
        <p:nvSpPr>
          <p:cNvPr id="3" name="Content Placeholder 2">
            <a:extLst>
              <a:ext uri="{FF2B5EF4-FFF2-40B4-BE49-F238E27FC236}">
                <a16:creationId xmlns:a16="http://schemas.microsoft.com/office/drawing/2014/main" id="{73123D1D-F460-40CC-847A-A3BA785A9208}"/>
              </a:ext>
            </a:extLst>
          </p:cNvPr>
          <p:cNvSpPr>
            <a:spLocks noGrp="1"/>
          </p:cNvSpPr>
          <p:nvPr>
            <p:ph idx="1"/>
          </p:nvPr>
        </p:nvSpPr>
        <p:spPr>
          <a:xfrm>
            <a:off x="909836" y="2420888"/>
            <a:ext cx="9756576" cy="2460105"/>
          </a:xfrm>
        </p:spPr>
        <p:txBody>
          <a:bodyPr>
            <a:normAutofit/>
          </a:bodyPr>
          <a:lstStyle/>
          <a:p>
            <a:pPr marL="0" indent="0" algn="just">
              <a:buNone/>
            </a:pPr>
            <a:r>
              <a:rPr lang="en-MY" sz="2800" dirty="0"/>
              <a:t>The system were built on objective two and the functionality of this system were achieve on objective three. The user can get the result of the encryption and decryption process. The message will secure during transfer into cloud. From doing this project, many lesson and new knowledge are learnt. </a:t>
            </a:r>
          </a:p>
        </p:txBody>
      </p:sp>
    </p:spTree>
    <p:extLst>
      <p:ext uri="{BB962C8B-B14F-4D97-AF65-F5344CB8AC3E}">
        <p14:creationId xmlns:p14="http://schemas.microsoft.com/office/powerpoint/2010/main" val="363105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C3C6-2C89-4330-8962-5F3628043A56}"/>
              </a:ext>
            </a:extLst>
          </p:cNvPr>
          <p:cNvSpPr>
            <a:spLocks noGrp="1"/>
          </p:cNvSpPr>
          <p:nvPr>
            <p:ph type="title"/>
          </p:nvPr>
        </p:nvSpPr>
        <p:spPr>
          <a:xfrm>
            <a:off x="1522413" y="260648"/>
            <a:ext cx="9144001" cy="743744"/>
          </a:xfrm>
        </p:spPr>
        <p:txBody>
          <a:bodyPr/>
          <a:lstStyle/>
          <a:p>
            <a:pPr algn="ctr"/>
            <a:r>
              <a:rPr lang="en-MY" dirty="0">
                <a:latin typeface="Algerian" panose="04020705040A02060702" pitchFamily="82" charset="0"/>
              </a:rPr>
              <a:t>REFERENCES</a:t>
            </a:r>
          </a:p>
        </p:txBody>
      </p:sp>
      <p:sp>
        <p:nvSpPr>
          <p:cNvPr id="3" name="Content Placeholder 2">
            <a:extLst>
              <a:ext uri="{FF2B5EF4-FFF2-40B4-BE49-F238E27FC236}">
                <a16:creationId xmlns:a16="http://schemas.microsoft.com/office/drawing/2014/main" id="{9C7F2005-3BDF-452F-86E5-22C1DEA98081}"/>
              </a:ext>
            </a:extLst>
          </p:cNvPr>
          <p:cNvSpPr>
            <a:spLocks noGrp="1"/>
          </p:cNvSpPr>
          <p:nvPr>
            <p:ph idx="1"/>
          </p:nvPr>
        </p:nvSpPr>
        <p:spPr>
          <a:xfrm>
            <a:off x="513792" y="1068422"/>
            <a:ext cx="11161239" cy="5520952"/>
          </a:xfrm>
        </p:spPr>
        <p:txBody>
          <a:bodyPr>
            <a:noAutofit/>
          </a:bodyPr>
          <a:lstStyle/>
          <a:p>
            <a:pPr marL="0" indent="0">
              <a:buNone/>
            </a:pPr>
            <a:r>
              <a:rPr lang="en-MY" sz="1600" i="1" dirty="0" err="1"/>
              <a:t>Bala</a:t>
            </a:r>
            <a:r>
              <a:rPr lang="en-MY" sz="1600" i="1" dirty="0"/>
              <a:t>, I. (2014). Review of Cryptography With </a:t>
            </a:r>
            <a:r>
              <a:rPr lang="en-MY" sz="1600" i="1" dirty="0" err="1"/>
              <a:t>Ecc</a:t>
            </a:r>
            <a:r>
              <a:rPr lang="en-MY" sz="1600" i="1" dirty="0"/>
              <a:t>. 1(4), 10–12. </a:t>
            </a:r>
          </a:p>
          <a:p>
            <a:pPr marL="0" indent="0">
              <a:buNone/>
            </a:pPr>
            <a:r>
              <a:rPr lang="en-MY" sz="1600" i="1" dirty="0"/>
              <a:t>Calloway, D. L. (2008). Running head: LITERATURE REVIEW OF </a:t>
            </a:r>
          </a:p>
          <a:p>
            <a:pPr marL="0" indent="0">
              <a:buNone/>
            </a:pPr>
            <a:r>
              <a:rPr lang="en-MY" sz="1600" i="1" dirty="0"/>
              <a:t>CRYPTOGRAPHY &amp; NETWORK SECURITY. (September), 1–27. </a:t>
            </a:r>
          </a:p>
          <a:p>
            <a:pPr marL="0" indent="0">
              <a:buNone/>
            </a:pPr>
            <a:r>
              <a:rPr lang="en-MY" sz="1600" i="1" dirty="0" err="1"/>
              <a:t>Chinnasamy</a:t>
            </a:r>
            <a:r>
              <a:rPr lang="en-MY" sz="1600" i="1" dirty="0"/>
              <a:t>, P., &amp; </a:t>
            </a:r>
            <a:r>
              <a:rPr lang="en-MY" sz="1600" i="1" dirty="0" err="1"/>
              <a:t>Deepalakshmi</a:t>
            </a:r>
            <a:r>
              <a:rPr lang="en-MY" sz="1600" i="1" dirty="0"/>
              <a:t>, P. (2018). Design of Secure Storage for Healthcare Cloud using Hybrid Cryptography. 2018 Second International Conference on Inventive Communication and Computational Technologies (ICICCT), </a:t>
            </a:r>
          </a:p>
          <a:p>
            <a:pPr marL="0" indent="0">
              <a:buNone/>
            </a:pPr>
            <a:r>
              <a:rPr lang="en-MY" sz="1600" i="1" dirty="0"/>
              <a:t>(October), 1717–1720. https://doi.org/10.1109/ICICCT.2018.8473107 </a:t>
            </a:r>
          </a:p>
          <a:p>
            <a:pPr marL="0" indent="0">
              <a:buNone/>
            </a:pPr>
            <a:r>
              <a:rPr lang="en-MY" sz="1600" i="1" dirty="0"/>
              <a:t>Francis, N. (2018). An Analysis of Hybrid Cryptographic Approaches for Information Security. 13(3), 124–127. </a:t>
            </a:r>
          </a:p>
          <a:p>
            <a:pPr marL="0" indent="0">
              <a:buNone/>
            </a:pPr>
            <a:r>
              <a:rPr lang="en-MY" sz="1600" i="1" dirty="0"/>
              <a:t>Huma, K., </a:t>
            </a:r>
            <a:r>
              <a:rPr lang="en-MY" sz="1600" i="1" dirty="0" err="1"/>
              <a:t>Sheraz</a:t>
            </a:r>
            <a:r>
              <a:rPr lang="en-MY" sz="1600" i="1" dirty="0"/>
              <a:t>, M., Malik, A., Safdar, S., </a:t>
            </a:r>
            <a:r>
              <a:rPr lang="en-MY" sz="1600" i="1" dirty="0" err="1"/>
              <a:t>Jabeen</a:t>
            </a:r>
            <a:r>
              <a:rPr lang="en-MY" sz="1600" i="1" dirty="0"/>
              <a:t>, B., Arshad, R., … Encryption, H. (2018). Integration and Combination of Cryptographic Algorithm for Data Security in Cloud. 16(7), 198–203. </a:t>
            </a:r>
          </a:p>
          <a:p>
            <a:pPr marL="0" indent="0">
              <a:buNone/>
            </a:pPr>
            <a:r>
              <a:rPr lang="en-MY" sz="1600" i="1" dirty="0" err="1"/>
              <a:t>Kalagiakos</a:t>
            </a:r>
            <a:r>
              <a:rPr lang="en-MY" sz="1600" i="1" dirty="0"/>
              <a:t>, P., &amp; Bora, M. (2012). Cloud security tactics: Virtualization and the VMM. 2012 6th International Conference on Application of Information and Communication Technologies, AICT 2012 - Proceedings. https://doi.org/10.1109/ICAICT.2012.6398491 </a:t>
            </a:r>
          </a:p>
          <a:p>
            <a:pPr marL="0" indent="0">
              <a:buNone/>
            </a:pPr>
            <a:r>
              <a:rPr lang="en-MY" sz="1600" i="1" dirty="0"/>
              <a:t>Kaur, J., Bharti, V., &amp; Singh, S. (2018). Secure Cloud Data Access and Storage Policies. 16(5), 38–44. </a:t>
            </a:r>
          </a:p>
          <a:p>
            <a:pPr marL="0" indent="0">
              <a:buNone/>
            </a:pPr>
            <a:r>
              <a:rPr lang="en-MY" sz="1600" i="1" dirty="0"/>
              <a:t>Mendes, R., Oliveira, T., </a:t>
            </a:r>
            <a:r>
              <a:rPr lang="en-MY" sz="1600" i="1" dirty="0" err="1"/>
              <a:t>Cogo</a:t>
            </a:r>
            <a:r>
              <a:rPr lang="en-MY" sz="1600" i="1" dirty="0"/>
              <a:t>, V. V., Neves, N. F., &amp; </a:t>
            </a:r>
            <a:r>
              <a:rPr lang="en-MY" sz="1600" i="1" dirty="0" err="1"/>
              <a:t>Bessani</a:t>
            </a:r>
            <a:r>
              <a:rPr lang="en-MY" sz="1600" i="1" dirty="0"/>
              <a:t>, A. N. (2019). CHARON: A Secure Cloud-of-Clouds System for Storing and Sharing Big Data. IEEE Transactions on Cloud Computing, XX(March), 1–12. https://doi.org/10.1109/TCC.2019.2916856 </a:t>
            </a:r>
          </a:p>
          <a:p>
            <a:pPr marL="0" indent="0">
              <a:buNone/>
            </a:pPr>
            <a:endParaRPr lang="en-MY" sz="1800" dirty="0"/>
          </a:p>
        </p:txBody>
      </p:sp>
    </p:spTree>
    <p:extLst>
      <p:ext uri="{BB962C8B-B14F-4D97-AF65-F5344CB8AC3E}">
        <p14:creationId xmlns:p14="http://schemas.microsoft.com/office/powerpoint/2010/main" val="295280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069F-5367-4246-B42D-25135FAEDDD0}"/>
              </a:ext>
            </a:extLst>
          </p:cNvPr>
          <p:cNvSpPr>
            <a:spLocks noGrp="1"/>
          </p:cNvSpPr>
          <p:nvPr>
            <p:ph type="title"/>
          </p:nvPr>
        </p:nvSpPr>
        <p:spPr>
          <a:xfrm>
            <a:off x="837828" y="116632"/>
            <a:ext cx="9144001" cy="743744"/>
          </a:xfrm>
        </p:spPr>
        <p:txBody>
          <a:bodyPr/>
          <a:lstStyle/>
          <a:p>
            <a:r>
              <a:rPr lang="en-MY" dirty="0"/>
              <a:t>CONT.</a:t>
            </a:r>
          </a:p>
        </p:txBody>
      </p:sp>
      <p:sp>
        <p:nvSpPr>
          <p:cNvPr id="3" name="Content Placeholder 2">
            <a:extLst>
              <a:ext uri="{FF2B5EF4-FFF2-40B4-BE49-F238E27FC236}">
                <a16:creationId xmlns:a16="http://schemas.microsoft.com/office/drawing/2014/main" id="{CBDE0D59-959E-4E51-A3B0-177B42C6A021}"/>
              </a:ext>
            </a:extLst>
          </p:cNvPr>
          <p:cNvSpPr>
            <a:spLocks noGrp="1"/>
          </p:cNvSpPr>
          <p:nvPr>
            <p:ph idx="1"/>
          </p:nvPr>
        </p:nvSpPr>
        <p:spPr>
          <a:xfrm>
            <a:off x="621804" y="1124744"/>
            <a:ext cx="10945215" cy="5256584"/>
          </a:xfrm>
        </p:spPr>
        <p:txBody>
          <a:bodyPr>
            <a:noAutofit/>
          </a:bodyPr>
          <a:lstStyle/>
          <a:p>
            <a:pPr marL="0" indent="0">
              <a:buNone/>
            </a:pPr>
            <a:r>
              <a:rPr lang="en-MY" sz="1600" i="1" dirty="0"/>
              <a:t>Tianfu, W., &amp; Babu, K. (2012). Design of a Hybrid Cryptographic Algorithm. </a:t>
            </a:r>
          </a:p>
          <a:p>
            <a:pPr marL="0" indent="0">
              <a:buNone/>
            </a:pPr>
            <a:r>
              <a:rPr lang="en-MY" sz="1600" i="1" dirty="0"/>
              <a:t>International Journal of Computer Science &amp; …, 2(2), 277–283. Retrieved from http://www.ijcscn.com/Documents/Volumes/vol2issue2/ijcscn2012020222.pdf </a:t>
            </a:r>
          </a:p>
          <a:p>
            <a:pPr marL="0" indent="0">
              <a:buNone/>
            </a:pPr>
            <a:r>
              <a:rPr lang="en-MY" sz="1600" i="1" dirty="0"/>
              <a:t>Various Schemes for Database Encryption - A Survey. (2017). 12(19), 8763–8767.  </a:t>
            </a:r>
          </a:p>
          <a:p>
            <a:pPr marL="0" indent="0">
              <a:buNone/>
            </a:pPr>
            <a:r>
              <a:rPr lang="en-MY" sz="1600" i="1" dirty="0"/>
              <a:t>Ramadan, E. H. H., &amp; </a:t>
            </a:r>
            <a:r>
              <a:rPr lang="en-MY" sz="1600" i="1" dirty="0" err="1"/>
              <a:t>Djamilou</a:t>
            </a:r>
            <a:r>
              <a:rPr lang="en-MY" sz="1600" i="1" dirty="0"/>
              <a:t>, M. A. (2017). Using Cryptography Algorithms to Secure Cloud Computing Data and Services American Journal of Engineering Research ( AJER ). (10), 334–337. </a:t>
            </a:r>
          </a:p>
          <a:p>
            <a:pPr marL="0" indent="0">
              <a:buNone/>
            </a:pPr>
            <a:r>
              <a:rPr lang="en-MY" sz="1600" i="1" dirty="0"/>
              <a:t>Ramya, T., Rama, V. V, </a:t>
            </a:r>
            <a:r>
              <a:rPr lang="en-MY" sz="1600" i="1" dirty="0" err="1"/>
              <a:t>Vidyanikethan</a:t>
            </a:r>
            <a:r>
              <a:rPr lang="en-MY" sz="1600" i="1" dirty="0"/>
              <a:t>, S., &amp; College, E. (2017). Cryptography </a:t>
            </a:r>
          </a:p>
          <a:p>
            <a:pPr marL="0" indent="0">
              <a:buNone/>
            </a:pPr>
            <a:r>
              <a:rPr lang="en-MY" sz="1600" i="1" dirty="0"/>
              <a:t>Algorithms and Attacks. International Research Journal of Engineering and </a:t>
            </a:r>
          </a:p>
          <a:p>
            <a:pPr marL="0" indent="0">
              <a:buNone/>
            </a:pPr>
            <a:r>
              <a:rPr lang="en-MY" sz="1600" i="1" dirty="0"/>
              <a:t>Technology(IRJET), 4(5), 1317–1321. Retrieved from https://www.irjet.net/archives/V4/i5/IRJET-V4I5398.pdf </a:t>
            </a:r>
          </a:p>
          <a:p>
            <a:pPr marL="0" indent="0">
              <a:buNone/>
            </a:pPr>
            <a:r>
              <a:rPr lang="en-MY" sz="1600" i="1" dirty="0" err="1"/>
              <a:t>Rizk</a:t>
            </a:r>
            <a:r>
              <a:rPr lang="en-MY" sz="1600" i="1" dirty="0"/>
              <a:t>, R., &amp; </a:t>
            </a:r>
            <a:r>
              <a:rPr lang="en-MY" sz="1600" i="1" dirty="0" err="1"/>
              <a:t>Alkady</a:t>
            </a:r>
            <a:r>
              <a:rPr lang="en-MY" sz="1600" i="1" dirty="0"/>
              <a:t>, Y. (2015). Two-phase hybrid cryptography algorithm for wireless sensor networks. Journal of Electrical Systems and Information Technology, 2(3), 296–313. https://doi.org/10.1016/j.jesit.2015.11.005 </a:t>
            </a:r>
          </a:p>
          <a:p>
            <a:pPr marL="0" indent="0">
              <a:buNone/>
            </a:pPr>
            <a:r>
              <a:rPr lang="en-MY" sz="1600" i="1" dirty="0"/>
              <a:t>Raza, M., Imtiaz, A., &amp; Shoaib, U. (2019). A review on security issues and their impact on hybrid cloud computing environment. International Journal of Advanced Computer Science and Applications, 10(3), 353–357. https://doi.org/10.14569/IJACSA.2019.0100346 </a:t>
            </a:r>
          </a:p>
        </p:txBody>
      </p:sp>
    </p:spTree>
    <p:extLst>
      <p:ext uri="{BB962C8B-B14F-4D97-AF65-F5344CB8AC3E}">
        <p14:creationId xmlns:p14="http://schemas.microsoft.com/office/powerpoint/2010/main" val="4687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0E42-772E-4D5B-9E28-E0EA7EC253D1}"/>
              </a:ext>
            </a:extLst>
          </p:cNvPr>
          <p:cNvSpPr>
            <a:spLocks noGrp="1"/>
          </p:cNvSpPr>
          <p:nvPr>
            <p:ph type="title"/>
          </p:nvPr>
        </p:nvSpPr>
        <p:spPr>
          <a:xfrm>
            <a:off x="1522413" y="381000"/>
            <a:ext cx="9144001" cy="743744"/>
          </a:xfrm>
        </p:spPr>
        <p:txBody>
          <a:bodyPr/>
          <a:lstStyle/>
          <a:p>
            <a:pPr algn="ctr"/>
            <a:r>
              <a:rPr lang="en-MY" dirty="0">
                <a:latin typeface="Algerian" panose="04020705040A02060702" pitchFamily="82" charset="0"/>
              </a:rPr>
              <a:t>PROBLEM STATEMENT</a:t>
            </a:r>
          </a:p>
        </p:txBody>
      </p:sp>
      <p:sp>
        <p:nvSpPr>
          <p:cNvPr id="4" name="Content Placeholder 2">
            <a:extLst>
              <a:ext uri="{FF2B5EF4-FFF2-40B4-BE49-F238E27FC236}">
                <a16:creationId xmlns:a16="http://schemas.microsoft.com/office/drawing/2014/main" id="{1FD59EF8-5C81-4E75-9B37-843D6C064B5C}"/>
              </a:ext>
            </a:extLst>
          </p:cNvPr>
          <p:cNvSpPr>
            <a:spLocks noGrp="1"/>
          </p:cNvSpPr>
          <p:nvPr>
            <p:ph idx="1"/>
          </p:nvPr>
        </p:nvSpPr>
        <p:spPr>
          <a:xfrm>
            <a:off x="1512887" y="1484784"/>
            <a:ext cx="9134475" cy="4114800"/>
          </a:xfrm>
        </p:spPr>
        <p:txBody>
          <a:bodyPr>
            <a:noAutofit/>
          </a:bodyPr>
          <a:lstStyle/>
          <a:p>
            <a:pPr>
              <a:buFont typeface="Wingdings" panose="05000000000000000000" pitchFamily="2" charset="2"/>
              <a:buChar char="Ø"/>
            </a:pPr>
            <a:r>
              <a:rPr lang="en-MY" sz="2400" dirty="0">
                <a:latin typeface="Bahnschrift" panose="020B0502040204020203" pitchFamily="34" charset="0"/>
              </a:rPr>
              <a:t>Data security </a:t>
            </a:r>
          </a:p>
          <a:p>
            <a:pPr marL="239712" lvl="1" indent="0">
              <a:buNone/>
            </a:pPr>
            <a:r>
              <a:rPr lang="en-MY" dirty="0">
                <a:latin typeface="Bahnschrift" panose="020B0502040204020203" pitchFamily="34" charset="0"/>
              </a:rPr>
              <a:t>The confidential data are not secured when send or upload on cloud. It also can be altered by the hackers. </a:t>
            </a:r>
          </a:p>
          <a:p>
            <a:pPr marL="582612" lvl="1" indent="-342900">
              <a:buFont typeface="Wingdings" panose="05000000000000000000" pitchFamily="2" charset="2"/>
              <a:buChar char="v"/>
            </a:pPr>
            <a:r>
              <a:rPr lang="en-MY" dirty="0">
                <a:latin typeface="Bahnschrift" panose="020B0502040204020203" pitchFamily="34" charset="0"/>
              </a:rPr>
              <a:t>Sol: The data will be encrypt before send to the cloud.</a:t>
            </a:r>
          </a:p>
          <a:p>
            <a:pPr algn="just">
              <a:buFont typeface="Wingdings" panose="05000000000000000000" pitchFamily="2" charset="2"/>
              <a:buChar char="Ø"/>
            </a:pPr>
            <a:r>
              <a:rPr lang="en-MY" dirty="0">
                <a:latin typeface="Bahnschrift" panose="020B0502040204020203" pitchFamily="34" charset="0"/>
              </a:rPr>
              <a:t>Transmission </a:t>
            </a:r>
            <a:r>
              <a:rPr lang="en-MY" sz="2400" dirty="0">
                <a:latin typeface="Bahnschrift" panose="020B0502040204020203" pitchFamily="34" charset="0"/>
              </a:rPr>
              <a:t>in Cloud Computing: </a:t>
            </a:r>
          </a:p>
          <a:p>
            <a:pPr marL="239712" lvl="1" indent="0">
              <a:buNone/>
            </a:pPr>
            <a:r>
              <a:rPr lang="en-MY" dirty="0"/>
              <a:t>During the transmission on sending the data, the data would be steal by the unauthorized user.</a:t>
            </a:r>
          </a:p>
          <a:p>
            <a:pPr marL="582612" lvl="1" indent="-342900">
              <a:buFont typeface="Wingdings" panose="05000000000000000000" pitchFamily="2" charset="2"/>
              <a:buChar char="v"/>
            </a:pPr>
            <a:r>
              <a:rPr lang="en-MY" dirty="0"/>
              <a:t>Sol: It use the public and private key when encrypt the data and send to the cloud.</a:t>
            </a:r>
          </a:p>
        </p:txBody>
      </p:sp>
    </p:spTree>
    <p:extLst>
      <p:ext uri="{BB962C8B-B14F-4D97-AF65-F5344CB8AC3E}">
        <p14:creationId xmlns:p14="http://schemas.microsoft.com/office/powerpoint/2010/main" val="17260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A8EB-98E3-4004-8E47-16FA85E1ED2B}"/>
              </a:ext>
            </a:extLst>
          </p:cNvPr>
          <p:cNvSpPr>
            <a:spLocks noGrp="1"/>
          </p:cNvSpPr>
          <p:nvPr>
            <p:ph type="title"/>
          </p:nvPr>
        </p:nvSpPr>
        <p:spPr>
          <a:xfrm>
            <a:off x="1522413" y="381000"/>
            <a:ext cx="9144001" cy="671736"/>
          </a:xfrm>
        </p:spPr>
        <p:txBody>
          <a:bodyPr/>
          <a:lstStyle/>
          <a:p>
            <a:r>
              <a:rPr lang="en-MY" dirty="0"/>
              <a:t>CONT.</a:t>
            </a:r>
          </a:p>
        </p:txBody>
      </p:sp>
      <p:sp>
        <p:nvSpPr>
          <p:cNvPr id="3" name="Content Placeholder 2">
            <a:extLst>
              <a:ext uri="{FF2B5EF4-FFF2-40B4-BE49-F238E27FC236}">
                <a16:creationId xmlns:a16="http://schemas.microsoft.com/office/drawing/2014/main" id="{DCDBB83B-7F2C-4ECC-9C91-61028CBCDE99}"/>
              </a:ext>
            </a:extLst>
          </p:cNvPr>
          <p:cNvSpPr>
            <a:spLocks noGrp="1"/>
          </p:cNvSpPr>
          <p:nvPr>
            <p:ph idx="1"/>
          </p:nvPr>
        </p:nvSpPr>
        <p:spPr>
          <a:xfrm>
            <a:off x="549796" y="1484784"/>
            <a:ext cx="10873207" cy="4536503"/>
          </a:xfrm>
        </p:spPr>
        <p:txBody>
          <a:bodyPr>
            <a:normAutofit/>
          </a:bodyPr>
          <a:lstStyle/>
          <a:p>
            <a:pPr marL="0" indent="0">
              <a:buNone/>
            </a:pPr>
            <a:r>
              <a:rPr lang="en-MY" sz="1800" i="1" dirty="0" err="1"/>
              <a:t>Shakeeba</a:t>
            </a:r>
            <a:r>
              <a:rPr lang="en-MY" sz="1800" i="1" dirty="0"/>
              <a:t> Khan, M. S., &amp; Sakshi Deshmukh, M. S. (2014). International Journal of </a:t>
            </a:r>
          </a:p>
          <a:p>
            <a:pPr marL="0" indent="0">
              <a:buNone/>
            </a:pPr>
            <a:r>
              <a:rPr lang="en-MY" sz="1800" i="1" dirty="0"/>
              <a:t>Computer Science and Mobile Computing Security in Cloud Computing Using </a:t>
            </a:r>
          </a:p>
          <a:p>
            <a:pPr marL="0" indent="0">
              <a:buNone/>
            </a:pPr>
            <a:r>
              <a:rPr lang="en-MY" sz="1800" i="1" dirty="0"/>
              <a:t>Cryptographic Algorithms. International Journal of Computer Science and Mobile Computing, 3(9), 517–525. Retrieved from www.ijcsmc.com </a:t>
            </a:r>
          </a:p>
          <a:p>
            <a:pPr marL="0" indent="0">
              <a:buNone/>
            </a:pPr>
            <a:r>
              <a:rPr lang="en-MY" sz="1800" i="1" dirty="0"/>
              <a:t>Subbalakshmi, S., &amp; Madhavi, K. (2018). Security challenges of Big Data storage in Cloud environment: A Survey. International Journal of Applied Engineering </a:t>
            </a:r>
          </a:p>
          <a:p>
            <a:pPr marL="0" indent="0">
              <a:buNone/>
            </a:pPr>
            <a:r>
              <a:rPr lang="en-MY" sz="1800" i="1" dirty="0"/>
              <a:t>Research, 13(17), 13237–13244. Retrieved from http://www.ripublication.com </a:t>
            </a:r>
          </a:p>
          <a:p>
            <a:pPr marL="0" indent="0">
              <a:buNone/>
            </a:pPr>
            <a:r>
              <a:rPr lang="en-MY" sz="1800" i="1" dirty="0" err="1"/>
              <a:t>Suganya</a:t>
            </a:r>
            <a:r>
              <a:rPr lang="en-MY" sz="1800" i="1" dirty="0"/>
              <a:t>, N. (2014). A Framework based on Security Issues in Cloud Computing. </a:t>
            </a:r>
          </a:p>
        </p:txBody>
      </p:sp>
    </p:spTree>
    <p:extLst>
      <p:ext uri="{BB962C8B-B14F-4D97-AF65-F5344CB8AC3E}">
        <p14:creationId xmlns:p14="http://schemas.microsoft.com/office/powerpoint/2010/main" val="334221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3068960"/>
            <a:ext cx="9144001" cy="792088"/>
          </a:xfrm>
        </p:spPr>
        <p:txBody>
          <a:bodyPr>
            <a:normAutofit/>
          </a:bodyPr>
          <a:lstStyle/>
          <a:p>
            <a:pPr algn="ctr"/>
            <a:r>
              <a:rPr lang="en-MY" sz="4000" dirty="0">
                <a:latin typeface="Algerian" panose="04020705040A02060702" pitchFamily="82" charset="0"/>
              </a:rPr>
              <a:t>THANK YOU</a:t>
            </a:r>
          </a:p>
        </p:txBody>
      </p:sp>
    </p:spTree>
    <p:extLst>
      <p:ext uri="{BB962C8B-B14F-4D97-AF65-F5344CB8AC3E}">
        <p14:creationId xmlns:p14="http://schemas.microsoft.com/office/powerpoint/2010/main" val="213542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BC68-EBE9-4D55-A22C-18AFE55E202F}"/>
              </a:ext>
            </a:extLst>
          </p:cNvPr>
          <p:cNvSpPr>
            <a:spLocks noGrp="1"/>
          </p:cNvSpPr>
          <p:nvPr>
            <p:ph type="title"/>
          </p:nvPr>
        </p:nvSpPr>
        <p:spPr>
          <a:xfrm>
            <a:off x="981845" y="381000"/>
            <a:ext cx="9684570" cy="887760"/>
          </a:xfrm>
        </p:spPr>
        <p:txBody>
          <a:bodyPr>
            <a:normAutofit fontScale="90000"/>
          </a:bodyPr>
          <a:lstStyle/>
          <a:p>
            <a:r>
              <a:rPr lang="en-MY" dirty="0">
                <a:latin typeface="Algerian" panose="04020705040A02060702" pitchFamily="82" charset="0"/>
              </a:rPr>
              <a:t>     OBJECTIVES                                      SCOPE</a:t>
            </a:r>
          </a:p>
        </p:txBody>
      </p:sp>
      <p:sp>
        <p:nvSpPr>
          <p:cNvPr id="4" name="Content Placeholder 3">
            <a:extLst>
              <a:ext uri="{FF2B5EF4-FFF2-40B4-BE49-F238E27FC236}">
                <a16:creationId xmlns:a16="http://schemas.microsoft.com/office/drawing/2014/main" id="{F4D8D0AB-28CE-4E37-8865-C8C702216B21}"/>
              </a:ext>
            </a:extLst>
          </p:cNvPr>
          <p:cNvSpPr>
            <a:spLocks noGrp="1"/>
          </p:cNvSpPr>
          <p:nvPr>
            <p:ph sz="half" idx="1"/>
          </p:nvPr>
        </p:nvSpPr>
        <p:spPr>
          <a:xfrm>
            <a:off x="765820" y="1784648"/>
            <a:ext cx="5158560" cy="4114800"/>
          </a:xfrm>
        </p:spPr>
        <p:txBody>
          <a:bodyPr>
            <a:normAutofit fontScale="92500" lnSpcReduction="10000"/>
          </a:bodyPr>
          <a:lstStyle/>
          <a:p>
            <a:pPr lvl="0">
              <a:buFont typeface="Wingdings" panose="05000000000000000000" pitchFamily="2" charset="2"/>
              <a:buChar char="q"/>
            </a:pPr>
            <a:r>
              <a:rPr lang="en-MY" dirty="0">
                <a:latin typeface="Bahnschrift" panose="020B0502040204020203" pitchFamily="34" charset="0"/>
              </a:rPr>
              <a:t>To identify the types of data security issues in cloud system.</a:t>
            </a:r>
          </a:p>
          <a:p>
            <a:pPr lvl="0">
              <a:buFont typeface="Wingdings" panose="05000000000000000000" pitchFamily="2" charset="2"/>
              <a:buChar char="q"/>
            </a:pPr>
            <a:r>
              <a:rPr lang="en-MY" dirty="0">
                <a:latin typeface="Bahnschrift" panose="020B0502040204020203" pitchFamily="34" charset="0"/>
              </a:rPr>
              <a:t>To develop the system that secure the data in cloud system using AES and RSA algorithm.</a:t>
            </a:r>
          </a:p>
          <a:p>
            <a:pPr lvl="0">
              <a:buFont typeface="Wingdings" panose="05000000000000000000" pitchFamily="2" charset="2"/>
              <a:buChar char="q"/>
            </a:pPr>
            <a:r>
              <a:rPr lang="en-MY" dirty="0">
                <a:latin typeface="Bahnschrift" panose="020B0502040204020203" pitchFamily="34" charset="0"/>
              </a:rPr>
              <a:t>To evaluate the functionality of this system. </a:t>
            </a:r>
          </a:p>
          <a:p>
            <a:endParaRPr lang="en-MY" dirty="0"/>
          </a:p>
        </p:txBody>
      </p:sp>
      <p:sp>
        <p:nvSpPr>
          <p:cNvPr id="5" name="Content Placeholder 4">
            <a:extLst>
              <a:ext uri="{FF2B5EF4-FFF2-40B4-BE49-F238E27FC236}">
                <a16:creationId xmlns:a16="http://schemas.microsoft.com/office/drawing/2014/main" id="{9F9AF816-71C9-4A15-B6FC-63C5FC726355}"/>
              </a:ext>
            </a:extLst>
          </p:cNvPr>
          <p:cNvSpPr>
            <a:spLocks noGrp="1"/>
          </p:cNvSpPr>
          <p:nvPr>
            <p:ph sz="half" idx="2"/>
          </p:nvPr>
        </p:nvSpPr>
        <p:spPr>
          <a:xfrm>
            <a:off x="6094412" y="1784648"/>
            <a:ext cx="5481854" cy="4692352"/>
          </a:xfrm>
        </p:spPr>
        <p:txBody>
          <a:bodyPr>
            <a:normAutofit fontScale="92500" lnSpcReduction="10000"/>
          </a:bodyPr>
          <a:lstStyle/>
          <a:p>
            <a:pPr algn="just">
              <a:buFont typeface="Wingdings" panose="05000000000000000000" pitchFamily="2" charset="2"/>
              <a:buChar char="Ø"/>
            </a:pPr>
            <a:r>
              <a:rPr lang="en-MY" dirty="0"/>
              <a:t>User:</a:t>
            </a:r>
          </a:p>
          <a:p>
            <a:pPr marL="239712" lvl="1" indent="0" algn="just">
              <a:buNone/>
            </a:pPr>
            <a:r>
              <a:rPr lang="en-MY" dirty="0"/>
              <a:t>The user need basic knowledge on how to use this system.</a:t>
            </a:r>
          </a:p>
          <a:p>
            <a:pPr marL="342900" indent="-342900" algn="just">
              <a:buFont typeface="Wingdings" panose="05000000000000000000" pitchFamily="2" charset="2"/>
              <a:buChar char="Ø"/>
            </a:pPr>
            <a:r>
              <a:rPr lang="en-MY" dirty="0"/>
              <a:t>Data:</a:t>
            </a:r>
          </a:p>
          <a:p>
            <a:pPr marL="239712" lvl="1" indent="0" algn="just">
              <a:buNone/>
            </a:pPr>
            <a:r>
              <a:rPr lang="en-MY" dirty="0"/>
              <a:t>The system can read all file that want to encrypt and make it on XML format.</a:t>
            </a:r>
          </a:p>
          <a:p>
            <a:pPr algn="just">
              <a:buFont typeface="Wingdings" panose="05000000000000000000" pitchFamily="2" charset="2"/>
              <a:buChar char="Ø"/>
            </a:pPr>
            <a:r>
              <a:rPr lang="en-MY" dirty="0"/>
              <a:t>Method: </a:t>
            </a:r>
          </a:p>
          <a:p>
            <a:pPr marL="239712" lvl="1" indent="0" algn="just">
              <a:buNone/>
            </a:pPr>
            <a:r>
              <a:rPr lang="en-MY" dirty="0"/>
              <a:t>This system used the hybrid cryptography (AES and RSA)</a:t>
            </a:r>
          </a:p>
          <a:p>
            <a:pPr algn="just">
              <a:buFont typeface="Wingdings" panose="05000000000000000000" pitchFamily="2" charset="2"/>
              <a:buChar char="Ø"/>
            </a:pPr>
            <a:r>
              <a:rPr lang="en-MY" dirty="0"/>
              <a:t>Process:</a:t>
            </a:r>
          </a:p>
          <a:p>
            <a:pPr marL="239712" lvl="1" indent="0" algn="just">
              <a:buNone/>
            </a:pPr>
            <a:r>
              <a:rPr lang="en-MY" dirty="0"/>
              <a:t>This read the file that user browse and generate the key before </a:t>
            </a:r>
            <a:r>
              <a:rPr lang="en-MY" dirty="0" err="1"/>
              <a:t>enrypted</a:t>
            </a:r>
            <a:r>
              <a:rPr lang="en-MY" dirty="0"/>
              <a:t> it and convert into .text as an output. </a:t>
            </a:r>
          </a:p>
          <a:p>
            <a:pPr marL="239712" lvl="1" indent="0" algn="just">
              <a:buNone/>
            </a:pPr>
            <a:endParaRPr lang="en-MY" dirty="0"/>
          </a:p>
        </p:txBody>
      </p:sp>
    </p:spTree>
    <p:extLst>
      <p:ext uri="{BB962C8B-B14F-4D97-AF65-F5344CB8AC3E}">
        <p14:creationId xmlns:p14="http://schemas.microsoft.com/office/powerpoint/2010/main" val="37567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8DE8-C7E8-49EF-B80D-E5C171770F3F}"/>
              </a:ext>
            </a:extLst>
          </p:cNvPr>
          <p:cNvSpPr>
            <a:spLocks noGrp="1"/>
          </p:cNvSpPr>
          <p:nvPr>
            <p:ph type="title"/>
          </p:nvPr>
        </p:nvSpPr>
        <p:spPr>
          <a:xfrm>
            <a:off x="1279220" y="178549"/>
            <a:ext cx="9630384" cy="815752"/>
          </a:xfrm>
        </p:spPr>
        <p:txBody>
          <a:bodyPr/>
          <a:lstStyle/>
          <a:p>
            <a:pPr algn="ctr"/>
            <a:r>
              <a:rPr lang="en-MY" dirty="0">
                <a:latin typeface="Algerian" panose="04020705040A02060702" pitchFamily="82" charset="0"/>
              </a:rPr>
              <a:t>SIMILAR APPLICATION</a:t>
            </a:r>
          </a:p>
        </p:txBody>
      </p:sp>
      <p:graphicFrame>
        <p:nvGraphicFramePr>
          <p:cNvPr id="8" name="Content Placeholder 7">
            <a:extLst>
              <a:ext uri="{FF2B5EF4-FFF2-40B4-BE49-F238E27FC236}">
                <a16:creationId xmlns:a16="http://schemas.microsoft.com/office/drawing/2014/main" id="{87389542-F045-4841-9A68-78D9479DA47B}"/>
              </a:ext>
            </a:extLst>
          </p:cNvPr>
          <p:cNvGraphicFramePr>
            <a:graphicFrameLocks noGrp="1"/>
          </p:cNvGraphicFramePr>
          <p:nvPr>
            <p:ph idx="1"/>
            <p:extLst>
              <p:ext uri="{D42A27DB-BD31-4B8C-83A1-F6EECF244321}">
                <p14:modId xmlns:p14="http://schemas.microsoft.com/office/powerpoint/2010/main" val="3408395250"/>
              </p:ext>
            </p:extLst>
          </p:nvPr>
        </p:nvGraphicFramePr>
        <p:xfrm>
          <a:off x="2998068" y="1196752"/>
          <a:ext cx="7128792" cy="5090598"/>
        </p:xfrm>
        <a:graphic>
          <a:graphicData uri="http://schemas.openxmlformats.org/drawingml/2006/table">
            <a:tbl>
              <a:tblPr firstRow="1" firstCol="1" bandRow="1">
                <a:tableStyleId>{B301B821-A1FF-4177-AEE7-76D212191A09}</a:tableStyleId>
              </a:tblPr>
              <a:tblGrid>
                <a:gridCol w="2002470">
                  <a:extLst>
                    <a:ext uri="{9D8B030D-6E8A-4147-A177-3AD203B41FA5}">
                      <a16:colId xmlns:a16="http://schemas.microsoft.com/office/drawing/2014/main" val="3243973111"/>
                    </a:ext>
                  </a:extLst>
                </a:gridCol>
                <a:gridCol w="5126322">
                  <a:extLst>
                    <a:ext uri="{9D8B030D-6E8A-4147-A177-3AD203B41FA5}">
                      <a16:colId xmlns:a16="http://schemas.microsoft.com/office/drawing/2014/main" val="504384429"/>
                    </a:ext>
                  </a:extLst>
                </a:gridCol>
              </a:tblGrid>
              <a:tr h="248086">
                <a:tc>
                  <a:txBody>
                    <a:bodyPr/>
                    <a:lstStyle/>
                    <a:p>
                      <a:pPr indent="1270" algn="l">
                        <a:lnSpc>
                          <a:spcPct val="115000"/>
                        </a:lnSpc>
                        <a:spcAft>
                          <a:spcPts val="0"/>
                        </a:spcAft>
                      </a:pPr>
                      <a:r>
                        <a:rPr lang="en-MY" sz="1200">
                          <a:effectLst/>
                        </a:rPr>
                        <a:t>Application Area </a:t>
                      </a:r>
                      <a:endParaRPr lang="en-MY"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tc>
                  <a:txBody>
                    <a:bodyPr/>
                    <a:lstStyle/>
                    <a:p>
                      <a:pPr indent="1270" algn="l">
                        <a:lnSpc>
                          <a:spcPct val="115000"/>
                        </a:lnSpc>
                        <a:spcAft>
                          <a:spcPts val="0"/>
                        </a:spcAft>
                      </a:pPr>
                      <a:r>
                        <a:rPr lang="en-MY" sz="1200" dirty="0">
                          <a:effectLst/>
                        </a:rPr>
                        <a:t>Issues/Problem domain </a:t>
                      </a:r>
                      <a:endParaRPr lang="en-MY"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extLst>
                  <a:ext uri="{0D108BD9-81ED-4DB2-BD59-A6C34878D82A}">
                    <a16:rowId xmlns:a16="http://schemas.microsoft.com/office/drawing/2014/main" val="3390159562"/>
                  </a:ext>
                </a:extLst>
              </a:tr>
              <a:tr h="996276">
                <a:tc>
                  <a:txBody>
                    <a:bodyPr/>
                    <a:lstStyle/>
                    <a:p>
                      <a:pPr indent="1270" algn="l">
                        <a:lnSpc>
                          <a:spcPct val="115000"/>
                        </a:lnSpc>
                        <a:spcAft>
                          <a:spcPts val="0"/>
                        </a:spcAft>
                      </a:pPr>
                      <a:r>
                        <a:rPr lang="en-MY" sz="1200">
                          <a:effectLst/>
                        </a:rPr>
                        <a:t>Health-care cloud  </a:t>
                      </a:r>
                      <a:endParaRPr lang="en-MY"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tc>
                  <a:txBody>
                    <a:bodyPr/>
                    <a:lstStyle/>
                    <a:p>
                      <a:pPr indent="1270" algn="l">
                        <a:lnSpc>
                          <a:spcPct val="145000"/>
                        </a:lnSpc>
                        <a:spcAft>
                          <a:spcPts val="905"/>
                        </a:spcAft>
                      </a:pPr>
                      <a:r>
                        <a:rPr lang="en-MY" sz="1200">
                          <a:effectLst/>
                        </a:rPr>
                        <a:t>Storage for sensitive data </a:t>
                      </a:r>
                    </a:p>
                    <a:p>
                      <a:pPr indent="1270" algn="l">
                        <a:lnSpc>
                          <a:spcPct val="145000"/>
                        </a:lnSpc>
                        <a:spcAft>
                          <a:spcPts val="905"/>
                        </a:spcAft>
                      </a:pPr>
                      <a:r>
                        <a:rPr lang="en-MY" sz="1200">
                          <a:effectLst/>
                        </a:rPr>
                        <a:t>Access from unauthorized channel </a:t>
                      </a:r>
                    </a:p>
                    <a:p>
                      <a:pPr indent="1270" algn="l">
                        <a:lnSpc>
                          <a:spcPct val="115000"/>
                        </a:lnSpc>
                        <a:spcAft>
                          <a:spcPts val="0"/>
                        </a:spcAft>
                      </a:pPr>
                      <a:r>
                        <a:rPr lang="en-MY" sz="1200">
                          <a:effectLst/>
                        </a:rPr>
                        <a:t>Data leaked  </a:t>
                      </a:r>
                      <a:endParaRPr lang="en-MY"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extLst>
                  <a:ext uri="{0D108BD9-81ED-4DB2-BD59-A6C34878D82A}">
                    <a16:rowId xmlns:a16="http://schemas.microsoft.com/office/drawing/2014/main" val="4288514338"/>
                  </a:ext>
                </a:extLst>
              </a:tr>
              <a:tr h="1391742">
                <a:tc>
                  <a:txBody>
                    <a:bodyPr/>
                    <a:lstStyle/>
                    <a:p>
                      <a:pPr indent="1270" algn="l">
                        <a:lnSpc>
                          <a:spcPct val="115000"/>
                        </a:lnSpc>
                        <a:spcAft>
                          <a:spcPts val="0"/>
                        </a:spcAft>
                      </a:pPr>
                      <a:r>
                        <a:rPr lang="en-MY" sz="1200">
                          <a:effectLst/>
                        </a:rPr>
                        <a:t>Cloud computing </a:t>
                      </a:r>
                      <a:endParaRPr lang="en-MY"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tc>
                  <a:txBody>
                    <a:bodyPr/>
                    <a:lstStyle/>
                    <a:p>
                      <a:pPr indent="1270" algn="l">
                        <a:lnSpc>
                          <a:spcPct val="145000"/>
                        </a:lnSpc>
                        <a:spcAft>
                          <a:spcPts val="905"/>
                        </a:spcAft>
                      </a:pPr>
                      <a:r>
                        <a:rPr lang="en-MY" sz="1200">
                          <a:effectLst/>
                        </a:rPr>
                        <a:t>Multi-tenancy  </a:t>
                      </a:r>
                    </a:p>
                    <a:p>
                      <a:pPr indent="1270" algn="l">
                        <a:lnSpc>
                          <a:spcPct val="145000"/>
                        </a:lnSpc>
                        <a:spcAft>
                          <a:spcPts val="890"/>
                        </a:spcAft>
                      </a:pPr>
                      <a:r>
                        <a:rPr lang="en-MY" sz="1200">
                          <a:effectLst/>
                        </a:rPr>
                        <a:t>Elasticity </a:t>
                      </a:r>
                    </a:p>
                    <a:p>
                      <a:pPr indent="1270" algn="l">
                        <a:lnSpc>
                          <a:spcPct val="145000"/>
                        </a:lnSpc>
                        <a:spcAft>
                          <a:spcPts val="905"/>
                        </a:spcAft>
                      </a:pPr>
                      <a:r>
                        <a:rPr lang="en-MY" sz="1200">
                          <a:effectLst/>
                        </a:rPr>
                        <a:t>Availability of information  </a:t>
                      </a:r>
                    </a:p>
                    <a:p>
                      <a:pPr indent="1270" algn="l">
                        <a:lnSpc>
                          <a:spcPct val="115000"/>
                        </a:lnSpc>
                        <a:spcAft>
                          <a:spcPts val="0"/>
                        </a:spcAft>
                      </a:pPr>
                      <a:r>
                        <a:rPr lang="en-MY" sz="1200">
                          <a:effectLst/>
                        </a:rPr>
                        <a:t>Information integrity </a:t>
                      </a:r>
                      <a:endParaRPr lang="en-MY"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extLst>
                  <a:ext uri="{0D108BD9-81ED-4DB2-BD59-A6C34878D82A}">
                    <a16:rowId xmlns:a16="http://schemas.microsoft.com/office/drawing/2014/main" val="1728260100"/>
                  </a:ext>
                </a:extLst>
              </a:tr>
              <a:tr h="600810">
                <a:tc>
                  <a:txBody>
                    <a:bodyPr/>
                    <a:lstStyle/>
                    <a:p>
                      <a:pPr indent="1270" algn="l">
                        <a:lnSpc>
                          <a:spcPct val="115000"/>
                        </a:lnSpc>
                        <a:spcAft>
                          <a:spcPts val="0"/>
                        </a:spcAft>
                      </a:pPr>
                      <a:r>
                        <a:rPr lang="en-MY" sz="1200">
                          <a:effectLst/>
                        </a:rPr>
                        <a:t>Multi-cloud storage </a:t>
                      </a:r>
                      <a:endParaRPr lang="en-MY"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tc>
                  <a:txBody>
                    <a:bodyPr/>
                    <a:lstStyle/>
                    <a:p>
                      <a:pPr indent="1270" algn="l">
                        <a:lnSpc>
                          <a:spcPct val="145000"/>
                        </a:lnSpc>
                        <a:spcAft>
                          <a:spcPts val="905"/>
                        </a:spcAft>
                      </a:pPr>
                      <a:r>
                        <a:rPr lang="en-MY" sz="1200" dirty="0">
                          <a:effectLst/>
                        </a:rPr>
                        <a:t>Management complexity </a:t>
                      </a:r>
                    </a:p>
                    <a:p>
                      <a:pPr indent="1270" algn="l">
                        <a:lnSpc>
                          <a:spcPct val="115000"/>
                        </a:lnSpc>
                        <a:spcAft>
                          <a:spcPts val="0"/>
                        </a:spcAft>
                      </a:pPr>
                      <a:r>
                        <a:rPr lang="en-MY" sz="1200" dirty="0">
                          <a:effectLst/>
                        </a:rPr>
                        <a:t>Concurrency control  </a:t>
                      </a:r>
                      <a:endParaRPr lang="en-MY"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extLst>
                  <a:ext uri="{0D108BD9-81ED-4DB2-BD59-A6C34878D82A}">
                    <a16:rowId xmlns:a16="http://schemas.microsoft.com/office/drawing/2014/main" val="4237354691"/>
                  </a:ext>
                </a:extLst>
              </a:tr>
              <a:tr h="1155574">
                <a:tc>
                  <a:txBody>
                    <a:bodyPr/>
                    <a:lstStyle/>
                    <a:p>
                      <a:pPr indent="1270" algn="l">
                        <a:lnSpc>
                          <a:spcPct val="145000"/>
                        </a:lnSpc>
                        <a:spcAft>
                          <a:spcPts val="915"/>
                        </a:spcAft>
                      </a:pPr>
                      <a:r>
                        <a:rPr lang="en-MY" sz="1200">
                          <a:effectLst/>
                        </a:rPr>
                        <a:t> </a:t>
                      </a:r>
                    </a:p>
                    <a:p>
                      <a:pPr indent="1270" algn="l">
                        <a:lnSpc>
                          <a:spcPct val="104000"/>
                        </a:lnSpc>
                        <a:spcAft>
                          <a:spcPts val="900"/>
                        </a:spcAft>
                      </a:pPr>
                      <a:r>
                        <a:rPr lang="en-MY" sz="1200">
                          <a:effectLst/>
                        </a:rPr>
                        <a:t>Wireless sensor networks </a:t>
                      </a:r>
                    </a:p>
                    <a:p>
                      <a:pPr indent="1270" algn="l">
                        <a:lnSpc>
                          <a:spcPct val="115000"/>
                        </a:lnSpc>
                        <a:spcAft>
                          <a:spcPts val="0"/>
                        </a:spcAft>
                      </a:pPr>
                      <a:r>
                        <a:rPr lang="en-MY" sz="1200">
                          <a:effectLst/>
                        </a:rPr>
                        <a:t> </a:t>
                      </a:r>
                      <a:endParaRPr lang="en-MY"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tc>
                  <a:txBody>
                    <a:bodyPr/>
                    <a:lstStyle/>
                    <a:p>
                      <a:pPr indent="1270" algn="l">
                        <a:lnSpc>
                          <a:spcPct val="145000"/>
                        </a:lnSpc>
                        <a:spcAft>
                          <a:spcPts val="905"/>
                        </a:spcAft>
                      </a:pPr>
                      <a:r>
                        <a:rPr lang="en-MY" sz="1200" dirty="0">
                          <a:effectLst/>
                        </a:rPr>
                        <a:t>Routing security  </a:t>
                      </a:r>
                    </a:p>
                    <a:p>
                      <a:pPr indent="1270" algn="l">
                        <a:lnSpc>
                          <a:spcPct val="145000"/>
                        </a:lnSpc>
                        <a:spcAft>
                          <a:spcPts val="890"/>
                        </a:spcAft>
                      </a:pPr>
                      <a:r>
                        <a:rPr lang="en-MY" sz="1200" dirty="0">
                          <a:effectLst/>
                        </a:rPr>
                        <a:t>Secure localization  </a:t>
                      </a:r>
                    </a:p>
                    <a:p>
                      <a:pPr marR="1233170" indent="1270" algn="just">
                        <a:lnSpc>
                          <a:spcPct val="115000"/>
                        </a:lnSpc>
                        <a:spcAft>
                          <a:spcPts val="0"/>
                        </a:spcAft>
                      </a:pPr>
                      <a:r>
                        <a:rPr lang="en-MY" sz="1200" dirty="0">
                          <a:effectLst/>
                        </a:rPr>
                        <a:t>Key management  Small memory </a:t>
                      </a:r>
                      <a:endParaRPr lang="en-MY"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extLst>
                  <a:ext uri="{0D108BD9-81ED-4DB2-BD59-A6C34878D82A}">
                    <a16:rowId xmlns:a16="http://schemas.microsoft.com/office/drawing/2014/main" val="2529889761"/>
                  </a:ext>
                </a:extLst>
              </a:tr>
              <a:tr h="698110">
                <a:tc>
                  <a:txBody>
                    <a:bodyPr/>
                    <a:lstStyle/>
                    <a:p>
                      <a:pPr indent="1270" algn="l">
                        <a:lnSpc>
                          <a:spcPct val="145000"/>
                        </a:lnSpc>
                        <a:spcAft>
                          <a:spcPts val="920"/>
                        </a:spcAft>
                      </a:pPr>
                      <a:r>
                        <a:rPr lang="en-MY" sz="1200">
                          <a:effectLst/>
                        </a:rPr>
                        <a:t>RDBMS </a:t>
                      </a:r>
                    </a:p>
                    <a:p>
                      <a:pPr indent="1270" algn="l">
                        <a:lnSpc>
                          <a:spcPct val="115000"/>
                        </a:lnSpc>
                        <a:spcAft>
                          <a:spcPts val="0"/>
                        </a:spcAft>
                      </a:pPr>
                      <a:r>
                        <a:rPr lang="en-MY" sz="1200">
                          <a:effectLst/>
                        </a:rPr>
                        <a:t>(Nary storage model) </a:t>
                      </a:r>
                      <a:endParaRPr lang="en-MY"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tc>
                  <a:txBody>
                    <a:bodyPr/>
                    <a:lstStyle/>
                    <a:p>
                      <a:pPr indent="1270" algn="l">
                        <a:lnSpc>
                          <a:spcPct val="145000"/>
                        </a:lnSpc>
                        <a:spcAft>
                          <a:spcPts val="905"/>
                        </a:spcAft>
                      </a:pPr>
                      <a:r>
                        <a:rPr lang="en-MY" sz="1200" dirty="0">
                          <a:effectLst/>
                        </a:rPr>
                        <a:t>Data security </a:t>
                      </a:r>
                    </a:p>
                    <a:p>
                      <a:pPr indent="1270" algn="l">
                        <a:lnSpc>
                          <a:spcPct val="115000"/>
                        </a:lnSpc>
                        <a:spcAft>
                          <a:spcPts val="0"/>
                        </a:spcAft>
                      </a:pPr>
                      <a:r>
                        <a:rPr lang="en-MY" sz="1200" dirty="0">
                          <a:effectLst/>
                        </a:rPr>
                        <a:t>Online transaction processing </a:t>
                      </a:r>
                      <a:endParaRPr lang="en-MY"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5330" marR="341201" marT="0" marB="0"/>
                </a:tc>
                <a:extLst>
                  <a:ext uri="{0D108BD9-81ED-4DB2-BD59-A6C34878D82A}">
                    <a16:rowId xmlns:a16="http://schemas.microsoft.com/office/drawing/2014/main" val="3208316407"/>
                  </a:ext>
                </a:extLst>
              </a:tr>
            </a:tbl>
          </a:graphicData>
        </a:graphic>
      </p:graphicFrame>
    </p:spTree>
    <p:extLst>
      <p:ext uri="{BB962C8B-B14F-4D97-AF65-F5344CB8AC3E}">
        <p14:creationId xmlns:p14="http://schemas.microsoft.com/office/powerpoint/2010/main" val="257134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b="1"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rPr>
              <a:t>CLOUDS SYSTEM CONCEPTUAL FRAMEWORK</a:t>
            </a:r>
            <a:endParaRPr lang="en-MY" dirty="0">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2451929" y="1905000"/>
            <a:ext cx="7275443" cy="4114800"/>
          </a:xfrm>
          <a:prstGeom prst="rect">
            <a:avLst/>
          </a:prstGeom>
        </p:spPr>
      </p:pic>
    </p:spTree>
    <p:extLst>
      <p:ext uri="{BB962C8B-B14F-4D97-AF65-F5344CB8AC3E}">
        <p14:creationId xmlns:p14="http://schemas.microsoft.com/office/powerpoint/2010/main" val="239131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85900" y="260648"/>
            <a:ext cx="9144001" cy="1175792"/>
          </a:xfrm>
        </p:spPr>
        <p:txBody>
          <a:bodyPr>
            <a:normAutofit/>
          </a:bodyPr>
          <a:lstStyle/>
          <a:p>
            <a:pPr algn="ctr"/>
            <a:r>
              <a:rPr lang="en-MY" b="1"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rPr>
              <a:t>CLOUDS SYSTEM METHODOLOGY FRAMEWORK </a:t>
            </a:r>
            <a:endParaRPr lang="en-US" dirty="0">
              <a:latin typeface="Algerian" panose="04020705040A02060702" pitchFamily="82" charset="0"/>
            </a:endParaRPr>
          </a:p>
        </p:txBody>
      </p:sp>
      <p:sp>
        <p:nvSpPr>
          <p:cNvPr id="9" name="Rounded Rectangle 8"/>
          <p:cNvSpPr/>
          <p:nvPr/>
        </p:nvSpPr>
        <p:spPr>
          <a:xfrm>
            <a:off x="2223246" y="6247287"/>
            <a:ext cx="1418879" cy="42223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ysClr val="windowText" lastClr="000000"/>
                </a:solidFill>
              </a:rPr>
              <a:t>Objective 1</a:t>
            </a:r>
          </a:p>
        </p:txBody>
      </p:sp>
      <p:sp>
        <p:nvSpPr>
          <p:cNvPr id="12" name="Rounded Rectangle 11"/>
          <p:cNvSpPr/>
          <p:nvPr/>
        </p:nvSpPr>
        <p:spPr>
          <a:xfrm>
            <a:off x="5999849" y="6242299"/>
            <a:ext cx="1440160" cy="4149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ysClr val="windowText" lastClr="000000"/>
                </a:solidFill>
              </a:rPr>
              <a:t>Objective 2</a:t>
            </a:r>
          </a:p>
        </p:txBody>
      </p:sp>
      <p:sp>
        <p:nvSpPr>
          <p:cNvPr id="15" name="Rounded Rectangle 14"/>
          <p:cNvSpPr/>
          <p:nvPr/>
        </p:nvSpPr>
        <p:spPr>
          <a:xfrm>
            <a:off x="9797733" y="6227945"/>
            <a:ext cx="1423215" cy="42223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ysClr val="windowText" lastClr="000000"/>
                </a:solidFill>
              </a:rPr>
              <a:t>Objective 3</a:t>
            </a:r>
          </a:p>
        </p:txBody>
      </p:sp>
      <p:sp>
        <p:nvSpPr>
          <p:cNvPr id="11" name="Pentagon 10"/>
          <p:cNvSpPr/>
          <p:nvPr/>
        </p:nvSpPr>
        <p:spPr>
          <a:xfrm>
            <a:off x="1859193" y="1683688"/>
            <a:ext cx="2146987" cy="521176"/>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rPr>
              <a:t>Preliminary Study</a:t>
            </a:r>
          </a:p>
        </p:txBody>
      </p:sp>
      <p:sp>
        <p:nvSpPr>
          <p:cNvPr id="16" name="Pentagon 15"/>
          <p:cNvSpPr/>
          <p:nvPr/>
        </p:nvSpPr>
        <p:spPr>
          <a:xfrm>
            <a:off x="4624874" y="1731895"/>
            <a:ext cx="1973594" cy="472969"/>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rPr>
              <a:t>Data Collection</a:t>
            </a:r>
          </a:p>
        </p:txBody>
      </p:sp>
      <p:sp>
        <p:nvSpPr>
          <p:cNvPr id="17" name="Pentagon 16"/>
          <p:cNvSpPr/>
          <p:nvPr/>
        </p:nvSpPr>
        <p:spPr>
          <a:xfrm>
            <a:off x="6814492" y="1683689"/>
            <a:ext cx="2448272" cy="521176"/>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rPr>
              <a:t>System Design and Analysis</a:t>
            </a:r>
          </a:p>
        </p:txBody>
      </p:sp>
      <p:sp>
        <p:nvSpPr>
          <p:cNvPr id="18" name="Pentagon 17"/>
          <p:cNvSpPr/>
          <p:nvPr/>
        </p:nvSpPr>
        <p:spPr>
          <a:xfrm>
            <a:off x="9550796" y="1738236"/>
            <a:ext cx="1944216" cy="46662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rPr>
              <a:t>Result Analysis</a:t>
            </a:r>
          </a:p>
        </p:txBody>
      </p:sp>
      <p:sp>
        <p:nvSpPr>
          <p:cNvPr id="19" name="Folded Corner 18"/>
          <p:cNvSpPr/>
          <p:nvPr/>
        </p:nvSpPr>
        <p:spPr>
          <a:xfrm>
            <a:off x="1859194" y="2348881"/>
            <a:ext cx="2337238" cy="1800199"/>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Y" sz="1600" dirty="0"/>
          </a:p>
          <a:p>
            <a:r>
              <a:rPr lang="en-MY" sz="1600" dirty="0">
                <a:solidFill>
                  <a:schemeClr val="bg1"/>
                </a:solidFill>
              </a:rPr>
              <a:t>Reading journal and article of:</a:t>
            </a:r>
          </a:p>
          <a:p>
            <a:pPr marL="285750" lvl="0" indent="-285750">
              <a:buFont typeface="Wingdings" panose="05000000000000000000" pitchFamily="2" charset="2"/>
              <a:buChar char="§"/>
            </a:pPr>
            <a:r>
              <a:rPr lang="en-MY" sz="1600" dirty="0">
                <a:solidFill>
                  <a:schemeClr val="bg1"/>
                </a:solidFill>
              </a:rPr>
              <a:t>Cryptography algorithm</a:t>
            </a:r>
          </a:p>
          <a:p>
            <a:pPr marL="285750" lvl="0" indent="-285750">
              <a:buFont typeface="Wingdings" panose="05000000000000000000" pitchFamily="2" charset="2"/>
              <a:buChar char="§"/>
            </a:pPr>
            <a:r>
              <a:rPr lang="en-MY" sz="1600" dirty="0">
                <a:solidFill>
                  <a:schemeClr val="bg1"/>
                </a:solidFill>
              </a:rPr>
              <a:t>Cloud computing</a:t>
            </a:r>
          </a:p>
          <a:p>
            <a:pPr marL="285750" lvl="0" indent="-285750">
              <a:buFont typeface="Wingdings" panose="05000000000000000000" pitchFamily="2" charset="2"/>
              <a:buChar char="§"/>
            </a:pPr>
            <a:r>
              <a:rPr lang="en-MY" sz="1600" dirty="0">
                <a:solidFill>
                  <a:schemeClr val="bg1"/>
                </a:solidFill>
              </a:rPr>
              <a:t>Security</a:t>
            </a:r>
          </a:p>
          <a:p>
            <a:pPr marL="285750" lvl="0" indent="-285750">
              <a:buFont typeface="Wingdings" panose="05000000000000000000" pitchFamily="2" charset="2"/>
              <a:buChar char="§"/>
            </a:pPr>
            <a:r>
              <a:rPr lang="en-MY" sz="1600" dirty="0">
                <a:solidFill>
                  <a:schemeClr val="bg1"/>
                </a:solidFill>
              </a:rPr>
              <a:t>Identify problems</a:t>
            </a:r>
          </a:p>
        </p:txBody>
      </p:sp>
      <p:sp>
        <p:nvSpPr>
          <p:cNvPr id="21" name="Folded Corner 20"/>
          <p:cNvSpPr/>
          <p:nvPr/>
        </p:nvSpPr>
        <p:spPr>
          <a:xfrm>
            <a:off x="4574182" y="2348881"/>
            <a:ext cx="1952278" cy="1826861"/>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Y" sz="1600" dirty="0"/>
          </a:p>
          <a:p>
            <a:r>
              <a:rPr lang="en-MY" sz="1600" dirty="0">
                <a:solidFill>
                  <a:schemeClr val="bg1"/>
                </a:solidFill>
              </a:rPr>
              <a:t>Secondary data</a:t>
            </a:r>
          </a:p>
          <a:p>
            <a:pPr marL="285750" indent="-285750">
              <a:buFont typeface="Wingdings" panose="05000000000000000000" pitchFamily="2" charset="2"/>
              <a:buChar char="§"/>
            </a:pPr>
            <a:r>
              <a:rPr lang="en-MY" sz="1600" dirty="0">
                <a:solidFill>
                  <a:schemeClr val="bg1"/>
                </a:solidFill>
              </a:rPr>
              <a:t>Do some research about the data using </a:t>
            </a:r>
            <a:r>
              <a:rPr lang="en-MY" sz="1600" dirty="0" err="1">
                <a:solidFill>
                  <a:schemeClr val="bg1"/>
                </a:solidFill>
              </a:rPr>
              <a:t>Kaggle</a:t>
            </a:r>
            <a:r>
              <a:rPr lang="en-MY" sz="1600" dirty="0">
                <a:solidFill>
                  <a:schemeClr val="bg1"/>
                </a:solidFill>
              </a:rPr>
              <a:t>.</a:t>
            </a:r>
          </a:p>
          <a:p>
            <a:pPr marL="285750" indent="-285750">
              <a:buFont typeface="Wingdings" panose="05000000000000000000" pitchFamily="2" charset="2"/>
              <a:buChar char="§"/>
            </a:pPr>
            <a:r>
              <a:rPr lang="en-MY" sz="1600" dirty="0">
                <a:solidFill>
                  <a:schemeClr val="bg1"/>
                </a:solidFill>
              </a:rPr>
              <a:t>Medical data</a:t>
            </a:r>
          </a:p>
          <a:p>
            <a:endParaRPr lang="en-MY" sz="1600" dirty="0">
              <a:solidFill>
                <a:schemeClr val="bg1"/>
              </a:solidFill>
            </a:endParaRPr>
          </a:p>
        </p:txBody>
      </p:sp>
      <p:sp>
        <p:nvSpPr>
          <p:cNvPr id="22" name="Folded Corner 21"/>
          <p:cNvSpPr/>
          <p:nvPr/>
        </p:nvSpPr>
        <p:spPr>
          <a:xfrm>
            <a:off x="6852096" y="2348881"/>
            <a:ext cx="2338659" cy="1800199"/>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Y" sz="1600" dirty="0"/>
          </a:p>
          <a:p>
            <a:pPr marL="285750" indent="-285750">
              <a:buFont typeface="Wingdings" panose="05000000000000000000" pitchFamily="2" charset="2"/>
              <a:buChar char="§"/>
            </a:pPr>
            <a:r>
              <a:rPr lang="en-MY" sz="1600" dirty="0">
                <a:solidFill>
                  <a:schemeClr val="bg1"/>
                </a:solidFill>
              </a:rPr>
              <a:t>Design the proposed system by using AES and RSA algorithm.</a:t>
            </a:r>
          </a:p>
          <a:p>
            <a:pPr marL="285750" indent="-285750">
              <a:buFont typeface="Wingdings" panose="05000000000000000000" pitchFamily="2" charset="2"/>
              <a:buChar char="§"/>
            </a:pPr>
            <a:r>
              <a:rPr lang="en-MY" sz="1600" dirty="0">
                <a:solidFill>
                  <a:schemeClr val="bg1"/>
                </a:solidFill>
              </a:rPr>
              <a:t>Code using python language and debugging.</a:t>
            </a:r>
          </a:p>
        </p:txBody>
      </p:sp>
      <p:sp>
        <p:nvSpPr>
          <p:cNvPr id="23" name="Folded Corner 22"/>
          <p:cNvSpPr/>
          <p:nvPr/>
        </p:nvSpPr>
        <p:spPr>
          <a:xfrm>
            <a:off x="9568503" y="2329410"/>
            <a:ext cx="1782491" cy="1603645"/>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Y" sz="1600" dirty="0"/>
          </a:p>
          <a:p>
            <a:r>
              <a:rPr lang="en-MY" sz="1600" dirty="0">
                <a:solidFill>
                  <a:schemeClr val="bg1"/>
                </a:solidFill>
              </a:rPr>
              <a:t>Test the system functionality</a:t>
            </a:r>
          </a:p>
        </p:txBody>
      </p:sp>
      <p:sp>
        <p:nvSpPr>
          <p:cNvPr id="25" name="Snip Single Corner Rectangle 24"/>
          <p:cNvSpPr/>
          <p:nvPr/>
        </p:nvSpPr>
        <p:spPr>
          <a:xfrm>
            <a:off x="1870762" y="4327750"/>
            <a:ext cx="2487057" cy="1740867"/>
          </a:xfrm>
          <a:prstGeom prst="snip1Rect">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q"/>
            </a:pPr>
            <a:r>
              <a:rPr lang="en-MY" dirty="0">
                <a:solidFill>
                  <a:schemeClr val="bg1"/>
                </a:solidFill>
              </a:rPr>
              <a:t>Problem statement</a:t>
            </a:r>
          </a:p>
          <a:p>
            <a:pPr marL="285750" lvl="0" indent="-285750">
              <a:buFont typeface="Wingdings" panose="05000000000000000000" pitchFamily="2" charset="2"/>
              <a:buChar char="q"/>
            </a:pPr>
            <a:r>
              <a:rPr lang="en-MY" dirty="0">
                <a:solidFill>
                  <a:schemeClr val="bg1"/>
                </a:solidFill>
              </a:rPr>
              <a:t>Objectives</a:t>
            </a:r>
          </a:p>
          <a:p>
            <a:pPr marL="285750" lvl="0" indent="-285750">
              <a:buFont typeface="Wingdings" panose="05000000000000000000" pitchFamily="2" charset="2"/>
              <a:buChar char="q"/>
            </a:pPr>
            <a:r>
              <a:rPr lang="en-MY" dirty="0">
                <a:solidFill>
                  <a:schemeClr val="bg1"/>
                </a:solidFill>
              </a:rPr>
              <a:t>Scope</a:t>
            </a:r>
          </a:p>
          <a:p>
            <a:pPr marL="285750" lvl="0" indent="-285750">
              <a:buFont typeface="Wingdings" panose="05000000000000000000" pitchFamily="2" charset="2"/>
              <a:buChar char="q"/>
            </a:pPr>
            <a:r>
              <a:rPr lang="en-MY" dirty="0">
                <a:solidFill>
                  <a:schemeClr val="bg1"/>
                </a:solidFill>
              </a:rPr>
              <a:t>Significance of study</a:t>
            </a:r>
          </a:p>
        </p:txBody>
      </p:sp>
      <p:sp>
        <p:nvSpPr>
          <p:cNvPr id="26" name="Snip Single Corner Rectangle 25"/>
          <p:cNvSpPr/>
          <p:nvPr/>
        </p:nvSpPr>
        <p:spPr>
          <a:xfrm>
            <a:off x="4574182" y="4312858"/>
            <a:ext cx="1952278" cy="1845546"/>
          </a:xfrm>
          <a:prstGeom prst="snip1Rect">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MY" dirty="0">
                <a:solidFill>
                  <a:schemeClr val="bg1"/>
                </a:solidFill>
              </a:rPr>
              <a:t>Transform the data into file.</a:t>
            </a:r>
          </a:p>
          <a:p>
            <a:pPr marL="285750" indent="-285750">
              <a:buFont typeface="Wingdings" panose="05000000000000000000" pitchFamily="2" charset="2"/>
              <a:buChar char="q"/>
            </a:pPr>
            <a:r>
              <a:rPr lang="en-MY" dirty="0">
                <a:solidFill>
                  <a:schemeClr val="bg1"/>
                </a:solidFill>
              </a:rPr>
              <a:t>The data can do the cryptography.</a:t>
            </a:r>
          </a:p>
        </p:txBody>
      </p:sp>
      <p:sp>
        <p:nvSpPr>
          <p:cNvPr id="27" name="Snip Single Corner Rectangle 26"/>
          <p:cNvSpPr/>
          <p:nvPr/>
        </p:nvSpPr>
        <p:spPr>
          <a:xfrm>
            <a:off x="6852097" y="4293096"/>
            <a:ext cx="2338658" cy="1845546"/>
          </a:xfrm>
          <a:prstGeom prst="snip1Rect">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en-MY" dirty="0">
                <a:solidFill>
                  <a:schemeClr val="bg1"/>
                </a:solidFill>
              </a:rPr>
              <a:t>The data can read in the excel file</a:t>
            </a:r>
          </a:p>
          <a:p>
            <a:pPr marL="285750" indent="-285750">
              <a:buFont typeface="Wingdings" panose="05000000000000000000" pitchFamily="2" charset="2"/>
              <a:buChar char="q"/>
            </a:pPr>
            <a:r>
              <a:rPr lang="en-MY" dirty="0">
                <a:solidFill>
                  <a:schemeClr val="bg1"/>
                </a:solidFill>
              </a:rPr>
              <a:t>Working optimization engine</a:t>
            </a:r>
          </a:p>
        </p:txBody>
      </p:sp>
      <p:sp>
        <p:nvSpPr>
          <p:cNvPr id="28" name="Snip Single Corner Rectangle 27"/>
          <p:cNvSpPr/>
          <p:nvPr/>
        </p:nvSpPr>
        <p:spPr>
          <a:xfrm>
            <a:off x="9550796" y="4327750"/>
            <a:ext cx="2232248" cy="1810892"/>
          </a:xfrm>
          <a:prstGeom prst="snip1Rect">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MY" dirty="0">
                <a:solidFill>
                  <a:schemeClr val="bg1"/>
                </a:solidFill>
              </a:rPr>
              <a:t>AES: to encrypt the file</a:t>
            </a:r>
          </a:p>
          <a:p>
            <a:pPr marL="285750" indent="-285750">
              <a:buFont typeface="Wingdings" panose="05000000000000000000" pitchFamily="2" charset="2"/>
              <a:buChar char="q"/>
            </a:pPr>
            <a:r>
              <a:rPr lang="en-MY" dirty="0">
                <a:solidFill>
                  <a:schemeClr val="bg1"/>
                </a:solidFill>
              </a:rPr>
              <a:t>RSA : to decrypt the file</a:t>
            </a:r>
          </a:p>
          <a:p>
            <a:pPr marL="285750" indent="-285750">
              <a:buFont typeface="Wingdings" panose="05000000000000000000" pitchFamily="2" charset="2"/>
              <a:buChar char="q"/>
            </a:pPr>
            <a:r>
              <a:rPr lang="en-MY" dirty="0">
                <a:solidFill>
                  <a:schemeClr val="bg1"/>
                </a:solidFill>
              </a:rPr>
              <a:t>Final project report</a:t>
            </a:r>
          </a:p>
        </p:txBody>
      </p:sp>
      <p:sp>
        <p:nvSpPr>
          <p:cNvPr id="29" name="Right Arrow Callout 28"/>
          <p:cNvSpPr/>
          <p:nvPr/>
        </p:nvSpPr>
        <p:spPr>
          <a:xfrm>
            <a:off x="165251" y="2753191"/>
            <a:ext cx="1705512" cy="756084"/>
          </a:xfrm>
          <a:prstGeom prst="rightArrowCallout">
            <a:avLst>
              <a:gd name="adj1" fmla="val 25000"/>
              <a:gd name="adj2" fmla="val 26703"/>
              <a:gd name="adj3" fmla="val 53957"/>
              <a:gd name="adj4" fmla="val 649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MY" b="1" dirty="0"/>
              <a:t>Activities</a:t>
            </a:r>
          </a:p>
        </p:txBody>
      </p:sp>
      <p:sp>
        <p:nvSpPr>
          <p:cNvPr id="30" name="Right Arrow Callout 29"/>
          <p:cNvSpPr/>
          <p:nvPr/>
        </p:nvSpPr>
        <p:spPr>
          <a:xfrm>
            <a:off x="122964" y="4613465"/>
            <a:ext cx="1747799" cy="896111"/>
          </a:xfrm>
          <a:prstGeom prst="rightArrowCallout">
            <a:avLst>
              <a:gd name="adj1" fmla="val 25000"/>
              <a:gd name="adj2" fmla="val 25000"/>
              <a:gd name="adj3" fmla="val 43684"/>
              <a:gd name="adj4" fmla="val 649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MY" b="1" dirty="0"/>
              <a:t>Expected outcome</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815752"/>
          </a:xfrm>
        </p:spPr>
        <p:txBody>
          <a:bodyPr/>
          <a:lstStyle/>
          <a:p>
            <a:pPr algn="ctr"/>
            <a:r>
              <a:rPr lang="en-US" dirty="0">
                <a:latin typeface="Algerian" panose="04020705040A02060702" pitchFamily="82" charset="0"/>
              </a:rPr>
              <a:t>COLLECTION OF DATA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46946178"/>
              </p:ext>
            </p:extLst>
          </p:nvPr>
        </p:nvGraphicFramePr>
        <p:xfrm>
          <a:off x="1522413" y="1484784"/>
          <a:ext cx="9144001" cy="453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15576" y="2560329"/>
            <a:ext cx="7117974" cy="1400937"/>
          </a:xfrm>
          <a:prstGeom prst="rect">
            <a:avLst/>
          </a:prstGeom>
        </p:spPr>
      </p:pic>
      <p:pic>
        <p:nvPicPr>
          <p:cNvPr id="9" name="Picture 8"/>
          <p:cNvPicPr>
            <a:picLocks noChangeAspect="1"/>
          </p:cNvPicPr>
          <p:nvPr/>
        </p:nvPicPr>
        <p:blipFill>
          <a:blip r:embed="rId3"/>
          <a:stretch>
            <a:fillRect/>
          </a:stretch>
        </p:blipFill>
        <p:spPr>
          <a:xfrm>
            <a:off x="1770913" y="1414853"/>
            <a:ext cx="8280920" cy="1093046"/>
          </a:xfrm>
          <a:prstGeom prst="rect">
            <a:avLst/>
          </a:prstGeom>
        </p:spPr>
      </p:pic>
      <p:sp>
        <p:nvSpPr>
          <p:cNvPr id="10" name="Down Arrow Callout 9"/>
          <p:cNvSpPr/>
          <p:nvPr/>
        </p:nvSpPr>
        <p:spPr>
          <a:xfrm>
            <a:off x="5080891" y="278121"/>
            <a:ext cx="1800200" cy="108012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t>RAW DATA</a:t>
            </a:r>
          </a:p>
        </p:txBody>
      </p:sp>
      <p:sp>
        <p:nvSpPr>
          <p:cNvPr id="11" name="Down Arrow Callout 10"/>
          <p:cNvSpPr/>
          <p:nvPr/>
        </p:nvSpPr>
        <p:spPr>
          <a:xfrm>
            <a:off x="4682142" y="4162008"/>
            <a:ext cx="2597697"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t>SAMPLE DATA</a:t>
            </a:r>
          </a:p>
        </p:txBody>
      </p:sp>
      <p:pic>
        <p:nvPicPr>
          <p:cNvPr id="12" name="Picture 11"/>
          <p:cNvPicPr>
            <a:picLocks noChangeAspect="1"/>
          </p:cNvPicPr>
          <p:nvPr/>
        </p:nvPicPr>
        <p:blipFill>
          <a:blip r:embed="rId4"/>
          <a:stretch>
            <a:fillRect/>
          </a:stretch>
        </p:blipFill>
        <p:spPr>
          <a:xfrm>
            <a:off x="1770913" y="5026104"/>
            <a:ext cx="8585281" cy="1601679"/>
          </a:xfrm>
          <a:prstGeom prst="rect">
            <a:avLst/>
          </a:prstGeom>
        </p:spPr>
      </p:pic>
      <p:sp>
        <p:nvSpPr>
          <p:cNvPr id="3" name="TextBox 2">
            <a:extLst>
              <a:ext uri="{FF2B5EF4-FFF2-40B4-BE49-F238E27FC236}">
                <a16:creationId xmlns:a16="http://schemas.microsoft.com/office/drawing/2014/main" id="{F10EF0A1-4672-481E-8680-E01FB035208B}"/>
              </a:ext>
            </a:extLst>
          </p:cNvPr>
          <p:cNvSpPr txBox="1"/>
          <p:nvPr/>
        </p:nvSpPr>
        <p:spPr>
          <a:xfrm>
            <a:off x="525494" y="2745259"/>
            <a:ext cx="1944216" cy="646331"/>
          </a:xfrm>
          <a:prstGeom prst="rect">
            <a:avLst/>
          </a:prstGeom>
          <a:noFill/>
        </p:spPr>
        <p:txBody>
          <a:bodyPr wrap="square" rtlCol="0">
            <a:spAutoFit/>
          </a:bodyPr>
          <a:lstStyle/>
          <a:p>
            <a:pPr algn="ctr"/>
            <a:r>
              <a:rPr lang="en-MY" b="1" dirty="0"/>
              <a:t>Information of the patient</a:t>
            </a:r>
          </a:p>
        </p:txBody>
      </p:sp>
      <p:sp>
        <p:nvSpPr>
          <p:cNvPr id="4" name="TextBox 3">
            <a:extLst>
              <a:ext uri="{FF2B5EF4-FFF2-40B4-BE49-F238E27FC236}">
                <a16:creationId xmlns:a16="http://schemas.microsoft.com/office/drawing/2014/main" id="{B64A028F-BC64-4C54-87A3-14DCEA3274BE}"/>
              </a:ext>
            </a:extLst>
          </p:cNvPr>
          <p:cNvSpPr txBox="1"/>
          <p:nvPr/>
        </p:nvSpPr>
        <p:spPr>
          <a:xfrm>
            <a:off x="9719115" y="3093216"/>
            <a:ext cx="1944216" cy="923330"/>
          </a:xfrm>
          <a:prstGeom prst="rect">
            <a:avLst/>
          </a:prstGeom>
          <a:noFill/>
        </p:spPr>
        <p:txBody>
          <a:bodyPr wrap="square" rtlCol="0">
            <a:spAutoFit/>
          </a:bodyPr>
          <a:lstStyle/>
          <a:p>
            <a:pPr algn="ctr"/>
            <a:r>
              <a:rPr lang="en-MY" b="1" dirty="0"/>
              <a:t>Information about disease of  the patient</a:t>
            </a:r>
          </a:p>
        </p:txBody>
      </p:sp>
    </p:spTree>
    <p:extLst>
      <p:ext uri="{BB962C8B-B14F-4D97-AF65-F5344CB8AC3E}">
        <p14:creationId xmlns:p14="http://schemas.microsoft.com/office/powerpoint/2010/main" val="3141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AFC5-65B1-4769-B0F0-8D486F0BDD1F}"/>
              </a:ext>
            </a:extLst>
          </p:cNvPr>
          <p:cNvSpPr>
            <a:spLocks noGrp="1"/>
          </p:cNvSpPr>
          <p:nvPr>
            <p:ph type="title"/>
          </p:nvPr>
        </p:nvSpPr>
        <p:spPr>
          <a:xfrm>
            <a:off x="1522413" y="381000"/>
            <a:ext cx="9144001" cy="815752"/>
          </a:xfrm>
        </p:spPr>
        <p:txBody>
          <a:bodyPr/>
          <a:lstStyle/>
          <a:p>
            <a:pPr algn="ctr"/>
            <a:r>
              <a:rPr lang="en-MY" dirty="0">
                <a:latin typeface="Algerian" panose="04020705040A02060702" pitchFamily="82" charset="0"/>
              </a:rPr>
              <a:t>CRYPTOGRAPHY ARCHITECTURE</a:t>
            </a:r>
          </a:p>
        </p:txBody>
      </p:sp>
      <p:pic>
        <p:nvPicPr>
          <p:cNvPr id="2050" name="Picture 2" descr="What is Public and Private Key in Cryptography? – An Introduction">
            <a:extLst>
              <a:ext uri="{FF2B5EF4-FFF2-40B4-BE49-F238E27FC236}">
                <a16:creationId xmlns:a16="http://schemas.microsoft.com/office/drawing/2014/main" id="{1D5B5BE4-6EE9-4F01-BCD0-0D6F971DB8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892" y="1988840"/>
            <a:ext cx="958304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336</TotalTime>
  <Words>1275</Words>
  <Application>Microsoft Office PowerPoint</Application>
  <PresentationFormat>Custom</PresentationFormat>
  <Paragraphs>145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Bahnschrift</vt:lpstr>
      <vt:lpstr>Algerian</vt:lpstr>
      <vt:lpstr>Arial</vt:lpstr>
      <vt:lpstr>Corbel</vt:lpstr>
      <vt:lpstr>Times New Roman</vt:lpstr>
      <vt:lpstr>Wingdings</vt:lpstr>
      <vt:lpstr>Digital Blue Tunnel 16x9</vt:lpstr>
      <vt:lpstr>SECURED CLOUDS SYSTEM FOR SHARING AND STORING TEXT DOCUMENT USING HYBRID CRYPTOGRAPHY</vt:lpstr>
      <vt:lpstr>PROBLEM STATEMENT</vt:lpstr>
      <vt:lpstr>     OBJECTIVES                                      SCOPE</vt:lpstr>
      <vt:lpstr>SIMILAR APPLICATION</vt:lpstr>
      <vt:lpstr>CLOUDS SYSTEM CONCEPTUAL FRAMEWORK</vt:lpstr>
      <vt:lpstr>CLOUDS SYSTEM METHODOLOGY FRAMEWORK </vt:lpstr>
      <vt:lpstr>COLLECTION OF DATA</vt:lpstr>
      <vt:lpstr>PowerPoint Presentation</vt:lpstr>
      <vt:lpstr>CRYPTOGRAPHY ARCHITECTURE</vt:lpstr>
      <vt:lpstr>EXPERIMENT SETUP</vt:lpstr>
      <vt:lpstr>PowerPoint Presentation</vt:lpstr>
      <vt:lpstr>RESULT ANALYSIS</vt:lpstr>
      <vt:lpstr>PROJECT TESTING</vt:lpstr>
      <vt:lpstr>PowerPoint Presentation</vt:lpstr>
      <vt:lpstr>PowerPoint Presentation</vt:lpstr>
      <vt:lpstr> CLOUD SYSTEM DEMO  </vt:lpstr>
      <vt:lpstr>CONCLUSION</vt:lpstr>
      <vt:lpstr>REFERENCES</vt:lpstr>
      <vt:lpstr>CONT.</vt:lpstr>
      <vt:lpstr>CONT.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SECURED CLOUDS SYSTEM FOR STORING AND SHARING BIG DATA USING HYBRID CRYPTOGRAPHY</dc:title>
  <dc:creator>User</dc:creator>
  <cp:lastModifiedBy>user</cp:lastModifiedBy>
  <cp:revision>29</cp:revision>
  <dcterms:created xsi:type="dcterms:W3CDTF">2020-06-21T14:50:12Z</dcterms:created>
  <dcterms:modified xsi:type="dcterms:W3CDTF">2020-08-04T09:42:10Z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