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2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1670" y="1800147"/>
            <a:ext cx="8093364" cy="1845096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4447033"/>
            <a:ext cx="8093366" cy="1425247"/>
          </a:xfrm>
        </p:spPr>
        <p:txBody>
          <a:bodyPr>
            <a:normAutofit/>
          </a:bodyPr>
          <a:lstStyle>
            <a:lvl1pPr marL="0" indent="0" algn="l">
              <a:buNone/>
              <a:defRPr sz="2800" b="0" i="0">
                <a:solidFill>
                  <a:srgbClr val="00206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A28FD-E987-4F50-A4E0-59C134CA8784}" type="datetimeFigureOut">
              <a:rPr lang="en-US" smtClean="0"/>
              <a:t>01-Aug-20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4DBBA-6AF5-4DF6-A0E6-CD9422DD3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A28FD-E987-4F50-A4E0-59C134CA8784}" type="datetimeFigureOut">
              <a:rPr lang="en-US" smtClean="0"/>
              <a:t>01-Aug-20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4DBBA-6AF5-4DF6-A0E6-CD9422DD3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A28FD-E987-4F50-A4E0-59C134CA8784}" type="datetimeFigureOut">
              <a:rPr lang="en-US" smtClean="0"/>
              <a:t>01-Aug-20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4DBBA-6AF5-4DF6-A0E6-CD9422DD3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A28FD-E987-4F50-A4E0-59C134CA8784}" type="datetimeFigureOut">
              <a:rPr lang="en-US" smtClean="0"/>
              <a:t>01-Aug-20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4DBBA-6AF5-4DF6-A0E6-CD9422DD37B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="" xmlns:a16="http://schemas.microsoft.com/office/drawing/2014/main" id="{795569B8-DBE8-49A0-A9B9-FCE9D53F51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18306" y="3101618"/>
            <a:ext cx="1463784" cy="702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374901"/>
            <a:ext cx="8246070" cy="1221639"/>
          </a:xfrm>
        </p:spPr>
        <p:txBody>
          <a:bodyPr>
            <a:normAutofit/>
          </a:bodyPr>
          <a:lstStyle>
            <a:lvl1pPr algn="l">
              <a:defRPr sz="36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6" y="1800148"/>
            <a:ext cx="8246070" cy="4479339"/>
          </a:xfrm>
        </p:spPr>
        <p:txBody>
          <a:bodyPr/>
          <a:lstStyle>
            <a:lvl1pPr algn="l">
              <a:defRPr sz="2800">
                <a:solidFill>
                  <a:srgbClr val="002060"/>
                </a:solidFill>
              </a:defRPr>
            </a:lvl1pPr>
            <a:lvl2pPr algn="l">
              <a:defRPr>
                <a:solidFill>
                  <a:srgbClr val="002060"/>
                </a:solidFill>
              </a:defRPr>
            </a:lvl2pPr>
            <a:lvl3pPr algn="l">
              <a:defRPr>
                <a:solidFill>
                  <a:srgbClr val="002060"/>
                </a:solidFill>
              </a:defRPr>
            </a:lvl3pPr>
            <a:lvl4pPr algn="l">
              <a:defRPr>
                <a:solidFill>
                  <a:srgbClr val="002060"/>
                </a:solidFill>
              </a:defRPr>
            </a:lvl4pPr>
            <a:lvl5pPr algn="l"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A28FD-E987-4F50-A4E0-59C134CA8784}" type="datetimeFigureOut">
              <a:rPr lang="en-US" smtClean="0"/>
              <a:t>01-Aug-20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4DBBA-6AF5-4DF6-A0E6-CD9422DD3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2491" y="578507"/>
            <a:ext cx="6260905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EA4B0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2491" y="1598079"/>
            <a:ext cx="6260905" cy="4681415"/>
          </a:xfrm>
        </p:spPr>
        <p:txBody>
          <a:bodyPr/>
          <a:lstStyle>
            <a:lvl1pPr>
              <a:defRPr sz="2800">
                <a:solidFill>
                  <a:srgbClr val="002060"/>
                </a:solidFill>
              </a:defRPr>
            </a:lvl1pPr>
            <a:lvl2pPr>
              <a:defRPr>
                <a:solidFill>
                  <a:srgbClr val="002060"/>
                </a:solidFill>
              </a:defRPr>
            </a:lvl2pPr>
            <a:lvl3pPr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  <a:lvl5pPr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A28FD-E987-4F50-A4E0-59C134CA8784}" type="datetimeFigureOut">
              <a:rPr lang="en-US" smtClean="0"/>
              <a:t>01-Aug-20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4DBBA-6AF5-4DF6-A0E6-CD9422DD3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A28FD-E987-4F50-A4E0-59C134CA8784}" type="datetimeFigureOut">
              <a:rPr lang="en-US" smtClean="0"/>
              <a:t>01-Aug-20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4DBBA-6AF5-4DF6-A0E6-CD9422DD3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A28FD-E987-4F50-A4E0-59C134CA8784}" type="datetimeFigureOut">
              <a:rPr lang="en-US" smtClean="0"/>
              <a:t>01-Aug-20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4DBBA-6AF5-4DF6-A0E6-CD9422DD3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374901"/>
            <a:ext cx="8246071" cy="1018033"/>
          </a:xfrm>
        </p:spPr>
        <p:txBody>
          <a:bodyPr>
            <a:normAutofit/>
          </a:bodyPr>
          <a:lstStyle>
            <a:lvl1pPr algn="l">
              <a:defRPr sz="36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79" y="2242820"/>
            <a:ext cx="4040188" cy="639763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00206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79" y="2818181"/>
            <a:ext cx="4040188" cy="2850495"/>
          </a:xfrm>
        </p:spPr>
        <p:txBody>
          <a:bodyPr/>
          <a:lstStyle>
            <a:lvl1pPr algn="ctr">
              <a:defRPr sz="2400">
                <a:solidFill>
                  <a:srgbClr val="002060"/>
                </a:solidFill>
              </a:defRPr>
            </a:lvl1pPr>
            <a:lvl2pPr algn="ctr">
              <a:defRPr sz="2000">
                <a:solidFill>
                  <a:srgbClr val="002060"/>
                </a:solidFill>
              </a:defRPr>
            </a:lvl2pPr>
            <a:lvl3pPr algn="ctr">
              <a:defRPr sz="1800">
                <a:solidFill>
                  <a:srgbClr val="002060"/>
                </a:solidFill>
              </a:defRPr>
            </a:lvl3pPr>
            <a:lvl4pPr algn="ctr">
              <a:defRPr sz="1600">
                <a:solidFill>
                  <a:srgbClr val="002060"/>
                </a:solidFill>
              </a:defRPr>
            </a:lvl4pPr>
            <a:lvl5pPr algn="ctr">
              <a:defRPr sz="1600">
                <a:solidFill>
                  <a:srgbClr val="00206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1" y="2242820"/>
            <a:ext cx="4041775" cy="639763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00206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1" y="2818181"/>
            <a:ext cx="4041775" cy="2850495"/>
          </a:xfrm>
        </p:spPr>
        <p:txBody>
          <a:bodyPr/>
          <a:lstStyle>
            <a:lvl1pPr algn="ctr">
              <a:defRPr sz="2400">
                <a:solidFill>
                  <a:srgbClr val="002060"/>
                </a:solidFill>
              </a:defRPr>
            </a:lvl1pPr>
            <a:lvl2pPr algn="ctr">
              <a:defRPr sz="2000">
                <a:solidFill>
                  <a:srgbClr val="002060"/>
                </a:solidFill>
              </a:defRPr>
            </a:lvl2pPr>
            <a:lvl3pPr algn="ctr">
              <a:defRPr sz="1800">
                <a:solidFill>
                  <a:srgbClr val="002060"/>
                </a:solidFill>
              </a:defRPr>
            </a:lvl3pPr>
            <a:lvl4pPr algn="ctr">
              <a:defRPr sz="1600">
                <a:solidFill>
                  <a:srgbClr val="002060"/>
                </a:solidFill>
              </a:defRPr>
            </a:lvl4pPr>
            <a:lvl5pPr algn="ctr">
              <a:defRPr sz="1600">
                <a:solidFill>
                  <a:srgbClr val="00206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A28FD-E987-4F50-A4E0-59C134CA8784}" type="datetimeFigureOut">
              <a:rPr lang="en-US" smtClean="0"/>
              <a:t>01-Aug-20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4DBBA-6AF5-4DF6-A0E6-CD9422DD3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A28FD-E987-4F50-A4E0-59C134CA8784}" type="datetimeFigureOut">
              <a:rPr lang="en-US" smtClean="0"/>
              <a:t>01-Aug-20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4DBBA-6AF5-4DF6-A0E6-CD9422DD3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A28FD-E987-4F50-A4E0-59C134CA8784}" type="datetimeFigureOut">
              <a:rPr lang="en-US" smtClean="0"/>
              <a:t>01-Aug-20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4DBBA-6AF5-4DF6-A0E6-CD9422DD3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A28FD-E987-4F50-A4E0-59C134CA8784}" type="datetimeFigureOut">
              <a:rPr lang="en-US" smtClean="0"/>
              <a:t>01-Aug-20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4DBBA-6AF5-4DF6-A0E6-CD9422DD3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Dubai" panose="020B0503030403030204" pitchFamily="34" charset="-78"/>
              </a:defRPr>
            </a:lvl1pPr>
          </a:lstStyle>
          <a:p>
            <a:fld id="{897A28FD-E987-4F50-A4E0-59C134CA8784}" type="datetimeFigureOut">
              <a:rPr lang="en-US" smtClean="0"/>
              <a:t>01-Aug-20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Dubai" panose="020B0503030403030204" pitchFamily="34" charset="-78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Dubai" panose="020B0503030403030204" pitchFamily="34" charset="-78"/>
              </a:defRPr>
            </a:lvl1pPr>
          </a:lstStyle>
          <a:p>
            <a:fld id="{8244DBBA-6AF5-4DF6-A0E6-CD9422DD37B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44E12B5-D8E8-4FED-A36C-D2DFCE5A6E20}"/>
              </a:ext>
            </a:extLst>
          </p:cNvPr>
          <p:cNvSpPr txBox="1"/>
          <p:nvPr/>
        </p:nvSpPr>
        <p:spPr>
          <a:xfrm>
            <a:off x="-9150" y="6951663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Dubai" panose="020B0503030403030204" pitchFamily="34" charset="-78"/>
              </a:rPr>
              <a:t>This presentation uses a free template provided by FPPT.com</a:t>
            </a:r>
          </a:p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Dubai" panose="020B0503030403030204" pitchFamily="34" charset="-78"/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Dubai" panose="020B0503030403030204" pitchFamily="34" charset="-78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Dubai" panose="020B0503030403030204" pitchFamily="34" charset="-78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Dubai" panose="020B0503030403030204" pitchFamily="34" charset="-78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ubai" panose="020B0503030403030204" pitchFamily="34" charset="-78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Dubai" panose="020B0503030403030204" pitchFamily="34" charset="-78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Dubai" panose="020B0503030403030204" pitchFamily="34" charset="-78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7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3562"/>
            <a:ext cx="9601200" cy="5410200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en-US" sz="4400" b="1" dirty="0" smtClean="0">
                <a:solidFill>
                  <a:schemeClr val="tx1"/>
                </a:solidFill>
                <a:latin typeface="+mj-lt"/>
              </a:rPr>
              <a:t/>
            </a:r>
            <a:br>
              <a:rPr lang="en-US" sz="4400" b="1" dirty="0" smtClean="0">
                <a:solidFill>
                  <a:schemeClr val="tx1"/>
                </a:solidFill>
                <a:latin typeface="+mj-lt"/>
              </a:rPr>
            </a:br>
            <a:r>
              <a:rPr lang="en-US" sz="4000" b="1" dirty="0">
                <a:solidFill>
                  <a:schemeClr val="tx1"/>
                </a:solidFill>
                <a:latin typeface="Agent Orange" panose="00000400000000000000" pitchFamily="2" charset="0"/>
                <a:cs typeface="Agent Orange" panose="00000400000000000000" pitchFamily="2" charset="0"/>
              </a:rPr>
              <a:t>Application  of  </a:t>
            </a:r>
            <a:r>
              <a:rPr lang="en-US" sz="4000" b="1" dirty="0" smtClean="0">
                <a:solidFill>
                  <a:schemeClr val="tx1"/>
                </a:solidFill>
                <a:latin typeface="Agent Orange" panose="00000400000000000000" pitchFamily="2" charset="0"/>
                <a:cs typeface="Agent Orange" panose="00000400000000000000" pitchFamily="2" charset="0"/>
              </a:rPr>
              <a:t/>
            </a:r>
            <a:br>
              <a:rPr lang="en-US" sz="4000" b="1" dirty="0" smtClean="0">
                <a:solidFill>
                  <a:schemeClr val="tx1"/>
                </a:solidFill>
                <a:latin typeface="Agent Orange" panose="00000400000000000000" pitchFamily="2" charset="0"/>
                <a:cs typeface="Agent Orange" panose="00000400000000000000" pitchFamily="2" charset="0"/>
              </a:rPr>
            </a:br>
            <a:r>
              <a:rPr lang="en-US" sz="4000" b="1" dirty="0" smtClean="0">
                <a:solidFill>
                  <a:schemeClr val="tx1"/>
                </a:solidFill>
                <a:latin typeface="Agent Orange" panose="00000400000000000000" pitchFamily="2" charset="0"/>
                <a:cs typeface="Agent Orange" panose="00000400000000000000" pitchFamily="2" charset="0"/>
              </a:rPr>
              <a:t>Projectile </a:t>
            </a:r>
            <a:br>
              <a:rPr lang="en-US" sz="4000" b="1" dirty="0" smtClean="0">
                <a:solidFill>
                  <a:schemeClr val="tx1"/>
                </a:solidFill>
                <a:latin typeface="Agent Orange" panose="00000400000000000000" pitchFamily="2" charset="0"/>
                <a:cs typeface="Agent Orange" panose="00000400000000000000" pitchFamily="2" charset="0"/>
              </a:rPr>
            </a:br>
            <a:r>
              <a:rPr lang="en-US" sz="4000" b="1" dirty="0" smtClean="0">
                <a:solidFill>
                  <a:schemeClr val="tx1"/>
                </a:solidFill>
                <a:latin typeface="Agent Orange" panose="00000400000000000000" pitchFamily="2" charset="0"/>
                <a:cs typeface="Agent Orange" panose="00000400000000000000" pitchFamily="2" charset="0"/>
              </a:rPr>
              <a:t> </a:t>
            </a:r>
            <a:r>
              <a:rPr lang="en-US" sz="4000" b="1" dirty="0">
                <a:solidFill>
                  <a:schemeClr val="tx1"/>
                </a:solidFill>
                <a:latin typeface="Agent Orange" panose="00000400000000000000" pitchFamily="2" charset="0"/>
                <a:cs typeface="Agent Orange" panose="00000400000000000000" pitchFamily="2" charset="0"/>
              </a:rPr>
              <a:t>Motion </a:t>
            </a:r>
            <a:r>
              <a:rPr lang="en-US" sz="4000" b="1" dirty="0" smtClean="0">
                <a:solidFill>
                  <a:schemeClr val="tx1"/>
                </a:solidFill>
                <a:latin typeface="Agent Orange" panose="00000400000000000000" pitchFamily="2" charset="0"/>
                <a:cs typeface="Agent Orange" panose="00000400000000000000" pitchFamily="2" charset="0"/>
              </a:rPr>
              <a:t> in  </a:t>
            </a:r>
            <a:r>
              <a:rPr lang="en-US" sz="4000" b="1" dirty="0">
                <a:solidFill>
                  <a:schemeClr val="tx1"/>
                </a:solidFill>
                <a:latin typeface="Agent Orange" panose="00000400000000000000" pitchFamily="2" charset="0"/>
                <a:cs typeface="Agent Orange" panose="00000400000000000000" pitchFamily="2" charset="0"/>
              </a:rPr>
              <a:t>Basketball</a:t>
            </a:r>
            <a:r>
              <a:rPr lang="en-US" sz="4000" b="1" dirty="0" smtClean="0">
                <a:solidFill>
                  <a:schemeClr val="tx1"/>
                </a:solidFill>
                <a:latin typeface="Agent Orange" panose="00000400000000000000" pitchFamily="2" charset="0"/>
                <a:cs typeface="Agent Orange" panose="00000400000000000000" pitchFamily="2" charset="0"/>
              </a:rPr>
              <a:t>:</a:t>
            </a:r>
            <a:br>
              <a:rPr lang="en-US" sz="4000" b="1" dirty="0" smtClean="0">
                <a:solidFill>
                  <a:schemeClr val="tx1"/>
                </a:solidFill>
                <a:latin typeface="Agent Orange" panose="00000400000000000000" pitchFamily="2" charset="0"/>
                <a:cs typeface="Agent Orange" panose="00000400000000000000" pitchFamily="2" charset="0"/>
              </a:rPr>
            </a:br>
            <a:r>
              <a:rPr lang="en-US" sz="4000" b="1" dirty="0" smtClean="0">
                <a:solidFill>
                  <a:schemeClr val="tx1"/>
                </a:solidFill>
                <a:latin typeface="Agent Orange" panose="00000400000000000000" pitchFamily="2" charset="0"/>
                <a:cs typeface="Agent Orange" panose="00000400000000000000" pitchFamily="2" charset="0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Agent Orange" panose="00000400000000000000" pitchFamily="2" charset="0"/>
                <a:cs typeface="Agent Orange" panose="00000400000000000000" pitchFamily="2" charset="0"/>
              </a:rPr>
              <a:t/>
            </a:r>
            <a:br>
              <a:rPr lang="en-US" b="1" dirty="0" smtClean="0">
                <a:solidFill>
                  <a:schemeClr val="tx1"/>
                </a:solidFill>
                <a:latin typeface="Agent Orange" panose="00000400000000000000" pitchFamily="2" charset="0"/>
                <a:cs typeface="Agent Orange" panose="00000400000000000000" pitchFamily="2" charset="0"/>
              </a:rPr>
            </a:br>
            <a:r>
              <a:rPr lang="en-US" b="1" dirty="0" smtClean="0">
                <a:solidFill>
                  <a:schemeClr val="tx1"/>
                </a:solidFill>
                <a:latin typeface="Agent Orange" panose="00000400000000000000" pitchFamily="2" charset="0"/>
                <a:cs typeface="Agent Orange" panose="00000400000000000000" pitchFamily="2" charset="0"/>
              </a:rPr>
              <a:t>Determine  Angle  in  Free</a:t>
            </a:r>
            <a:br>
              <a:rPr lang="en-US" b="1" dirty="0" smtClean="0">
                <a:solidFill>
                  <a:schemeClr val="tx1"/>
                </a:solidFill>
                <a:latin typeface="Agent Orange" panose="00000400000000000000" pitchFamily="2" charset="0"/>
                <a:cs typeface="Agent Orange" panose="00000400000000000000" pitchFamily="2" charset="0"/>
              </a:rPr>
            </a:br>
            <a:r>
              <a:rPr lang="en-US" b="1" dirty="0" smtClean="0">
                <a:solidFill>
                  <a:schemeClr val="tx1"/>
                </a:solidFill>
                <a:latin typeface="Agent Orange" panose="00000400000000000000" pitchFamily="2" charset="0"/>
                <a:cs typeface="Agent Orange" panose="00000400000000000000" pitchFamily="2" charset="0"/>
              </a:rPr>
              <a:t>Throw  by  Using GUI</a:t>
            </a:r>
            <a:br>
              <a:rPr lang="en-US" b="1" dirty="0" smtClean="0">
                <a:solidFill>
                  <a:schemeClr val="tx1"/>
                </a:solidFill>
                <a:latin typeface="Agent Orange" panose="00000400000000000000" pitchFamily="2" charset="0"/>
                <a:cs typeface="Agent Orange" panose="00000400000000000000" pitchFamily="2" charset="0"/>
              </a:rPr>
            </a:br>
            <a:r>
              <a:rPr lang="en-US" b="1" dirty="0">
                <a:solidFill>
                  <a:schemeClr val="tx1"/>
                </a:solidFill>
                <a:latin typeface="Agent Orange" panose="00000400000000000000" pitchFamily="2" charset="0"/>
                <a:cs typeface="Agent Orange" panose="00000400000000000000" pitchFamily="2" charset="0"/>
              </a:rPr>
              <a:t/>
            </a:r>
            <a:br>
              <a:rPr lang="en-US" b="1" dirty="0">
                <a:solidFill>
                  <a:schemeClr val="tx1"/>
                </a:solidFill>
                <a:latin typeface="Agent Orange" panose="00000400000000000000" pitchFamily="2" charset="0"/>
                <a:cs typeface="Agent Orange" panose="00000400000000000000" pitchFamily="2" charset="0"/>
              </a:rPr>
            </a:br>
            <a:r>
              <a:rPr lang="en-US" b="1" dirty="0" smtClean="0">
                <a:solidFill>
                  <a:schemeClr val="tx1"/>
                </a:solidFill>
                <a:latin typeface="Agent Orange" panose="00000400000000000000" pitchFamily="2" charset="0"/>
                <a:cs typeface="Agent Orange" panose="00000400000000000000" pitchFamily="2" charset="0"/>
              </a:rPr>
              <a:t/>
            </a:r>
            <a:br>
              <a:rPr lang="en-US" b="1" dirty="0" smtClean="0">
                <a:solidFill>
                  <a:schemeClr val="tx1"/>
                </a:solidFill>
                <a:latin typeface="Agent Orange" panose="00000400000000000000" pitchFamily="2" charset="0"/>
                <a:cs typeface="Agent Orange" panose="00000400000000000000" pitchFamily="2" charset="0"/>
              </a:rPr>
            </a:br>
            <a:endParaRPr lang="en-US" b="1" dirty="0">
              <a:solidFill>
                <a:schemeClr val="tx1"/>
              </a:solidFill>
              <a:latin typeface="Agent Orange" panose="00000400000000000000" pitchFamily="2" charset="0"/>
              <a:cs typeface="Agent Orange" panose="000004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5429" y="4625876"/>
            <a:ext cx="8458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latin typeface="Raleway" panose="020B0003030101060003" pitchFamily="34" charset="0"/>
              </a:rPr>
              <a:t>NAME : NIK  </a:t>
            </a:r>
            <a:r>
              <a:rPr lang="en-US" sz="2400" b="1" dirty="0">
                <a:latin typeface="Raleway" panose="020B0003030101060003" pitchFamily="34" charset="0"/>
              </a:rPr>
              <a:t>NUR  SHARINA </a:t>
            </a:r>
            <a:r>
              <a:rPr lang="en-US" sz="2400" b="1" dirty="0" err="1">
                <a:latin typeface="Raleway" panose="020B0003030101060003" pitchFamily="34" charset="0"/>
              </a:rPr>
              <a:t>binti</a:t>
            </a:r>
            <a:r>
              <a:rPr lang="en-US" sz="2400" b="1" dirty="0">
                <a:latin typeface="Raleway" panose="020B0003030101060003" pitchFamily="34" charset="0"/>
              </a:rPr>
              <a:t>  </a:t>
            </a:r>
            <a:r>
              <a:rPr lang="en-US" sz="2400" b="1" dirty="0" smtClean="0">
                <a:latin typeface="Raleway" panose="020B0003030101060003" pitchFamily="34" charset="0"/>
              </a:rPr>
              <a:t>SHAMSUDDIN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latin typeface="Raleway" panose="020B0003030101060003" pitchFamily="34" charset="0"/>
              </a:rPr>
              <a:t>2017669354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latin typeface="Raleway" panose="020B0003030101060003" pitchFamily="34" charset="0"/>
              </a:rPr>
              <a:t>SV NAME : PN. SITI MUSLIHA </a:t>
            </a:r>
            <a:r>
              <a:rPr lang="en-US" sz="2400" b="1" dirty="0" err="1" smtClean="0">
                <a:latin typeface="Raleway" panose="020B0003030101060003" pitchFamily="34" charset="0"/>
              </a:rPr>
              <a:t>binti</a:t>
            </a:r>
            <a:r>
              <a:rPr lang="en-US" sz="2400" b="1" dirty="0" smtClean="0">
                <a:latin typeface="Raleway" panose="020B0003030101060003" pitchFamily="34" charset="0"/>
              </a:rPr>
              <a:t> NOR AL - DIN</a:t>
            </a:r>
            <a:r>
              <a:rPr lang="en-US" sz="2400" b="1" dirty="0">
                <a:latin typeface="Raleway" panose="020B0003030101060003" pitchFamily="34" charset="0"/>
              </a:rPr>
              <a:t/>
            </a:r>
            <a:br>
              <a:rPr lang="en-US" sz="2400" b="1" dirty="0">
                <a:latin typeface="Raleway" panose="020B0003030101060003" pitchFamily="34" charset="0"/>
              </a:rPr>
            </a:br>
            <a:endParaRPr lang="en-US" sz="2400" dirty="0">
              <a:latin typeface="Raleway" panose="020B000303010106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949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641"/>
    </mc:Choice>
    <mc:Fallback xmlns="">
      <p:transition spd="slow" advClick="0" advTm="206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9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REFERENCES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62990"/>
            <a:ext cx="4252542" cy="5061610"/>
          </a:xfrm>
          <a:prstGeom prst="rect">
            <a:avLst/>
          </a:prstGeom>
        </p:spPr>
      </p:pic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588" y="2667000"/>
            <a:ext cx="4463412" cy="3991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067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04"/>
    </mc:Choice>
    <mc:Fallback xmlns="">
      <p:transition spd="slow" advTm="217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6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46070" cy="1221639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  <a:effectLst/>
              </a:rPr>
              <a:t>INTRODUCTION </a:t>
            </a:r>
            <a:endParaRPr lang="en-US" sz="44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132735" y="1035713"/>
            <a:ext cx="8991600" cy="5136487"/>
          </a:xfrm>
        </p:spPr>
        <p:txBody>
          <a:bodyPr>
            <a:noAutofit/>
          </a:bodyPr>
          <a:lstStyle/>
          <a:p>
            <a:r>
              <a:rPr lang="en-US" sz="2900" dirty="0" smtClean="0">
                <a:solidFill>
                  <a:schemeClr val="tx1"/>
                </a:solidFill>
                <a:latin typeface="+mn-lt"/>
              </a:rPr>
              <a:t>This project will be using </a:t>
            </a:r>
            <a:r>
              <a:rPr lang="en-US" sz="2900" dirty="0" err="1" smtClean="0">
                <a:solidFill>
                  <a:schemeClr val="tx1"/>
                </a:solidFill>
                <a:latin typeface="+mn-lt"/>
              </a:rPr>
              <a:t>blueJ</a:t>
            </a:r>
            <a:r>
              <a:rPr lang="en-US" sz="2900" dirty="0" smtClean="0">
                <a:solidFill>
                  <a:schemeClr val="tx1"/>
                </a:solidFill>
                <a:latin typeface="+mn-lt"/>
              </a:rPr>
              <a:t> software to get Initial velocity, Optimal Release Angle, Max Height of The Ball can Reach and Time Taken for The Ball to Reach The Basketball Hoop.</a:t>
            </a:r>
          </a:p>
          <a:p>
            <a:r>
              <a:rPr lang="en-US" sz="2900" dirty="0" smtClean="0">
                <a:solidFill>
                  <a:schemeClr val="tx1"/>
                </a:solidFill>
                <a:latin typeface="+mn-lt"/>
              </a:rPr>
              <a:t>It also will discuss about </a:t>
            </a:r>
            <a:r>
              <a:rPr lang="en-US" sz="2900" dirty="0">
                <a:solidFill>
                  <a:schemeClr val="tx1"/>
                </a:solidFill>
                <a:latin typeface="+mn-lt"/>
              </a:rPr>
              <a:t>the relationship between the optimal release angle with the height of the players, the relationship </a:t>
            </a:r>
            <a:r>
              <a:rPr lang="en-US" sz="2900" dirty="0" smtClean="0">
                <a:solidFill>
                  <a:schemeClr val="tx1"/>
                </a:solidFill>
                <a:latin typeface="+mn-lt"/>
              </a:rPr>
              <a:t>between </a:t>
            </a:r>
            <a:r>
              <a:rPr lang="en-US" sz="2900" dirty="0">
                <a:solidFill>
                  <a:schemeClr val="tx1"/>
                </a:solidFill>
                <a:latin typeface="+mn-lt"/>
              </a:rPr>
              <a:t>initial velocity with the height of the players and the relationship between the optimal release angles with the time taken for the ball to reach the basketball hoop. </a:t>
            </a:r>
            <a:endParaRPr lang="en-US" sz="2900" dirty="0" smtClean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34398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5614"/>
    </mc:Choice>
    <mc:Fallback xmlns="">
      <p:transition spd="slow" advClick="0" advTm="556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8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39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39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46070" cy="1221639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effectLst/>
              </a:rPr>
              <a:t>PROBLEM </a:t>
            </a:r>
            <a:r>
              <a:rPr lang="en-US" sz="3200" b="1" dirty="0">
                <a:solidFill>
                  <a:schemeClr val="tx1"/>
                </a:solidFill>
                <a:effectLst/>
              </a:rPr>
              <a:t>STATEMENT </a:t>
            </a:r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7" t="3571" r="4359"/>
          <a:stretch/>
        </p:blipFill>
        <p:spPr>
          <a:xfrm>
            <a:off x="4931914" y="3962400"/>
            <a:ext cx="4212086" cy="28956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30861"/>
            <a:ext cx="8458200" cy="4784139"/>
          </a:xfrm>
        </p:spPr>
        <p:txBody>
          <a:bodyPr>
            <a:normAutofit/>
          </a:bodyPr>
          <a:lstStyle/>
          <a:p>
            <a:r>
              <a:rPr lang="en-US" sz="3000" dirty="0" smtClean="0">
                <a:solidFill>
                  <a:schemeClr val="tx1"/>
                </a:solidFill>
                <a:latin typeface="+mn-lt"/>
              </a:rPr>
              <a:t>What </a:t>
            </a:r>
            <a:r>
              <a:rPr lang="en-US" sz="3000" dirty="0">
                <a:solidFill>
                  <a:schemeClr val="tx1"/>
                </a:solidFill>
                <a:latin typeface="+mn-lt"/>
              </a:rPr>
              <a:t>is the best angle for him to shoot a free throw?</a:t>
            </a:r>
          </a:p>
          <a:p>
            <a:r>
              <a:rPr lang="en-US" sz="3000" dirty="0" smtClean="0">
                <a:solidFill>
                  <a:schemeClr val="tx1"/>
                </a:solidFill>
                <a:latin typeface="+mn-lt"/>
              </a:rPr>
              <a:t>Before </a:t>
            </a:r>
            <a:r>
              <a:rPr lang="en-US" sz="3000" dirty="0">
                <a:solidFill>
                  <a:schemeClr val="tx1"/>
                </a:solidFill>
                <a:latin typeface="+mn-lt"/>
              </a:rPr>
              <a:t>shooting the ball, what is the minimum initial velocity to send the ball from player to the hoop?</a:t>
            </a:r>
          </a:p>
          <a:p>
            <a:r>
              <a:rPr lang="en-US" sz="3000" dirty="0" smtClean="0">
                <a:solidFill>
                  <a:schemeClr val="tx1"/>
                </a:solidFill>
                <a:latin typeface="+mn-lt"/>
              </a:rPr>
              <a:t>If </a:t>
            </a:r>
            <a:r>
              <a:rPr lang="en-US" sz="3000" dirty="0">
                <a:solidFill>
                  <a:schemeClr val="tx1"/>
                </a:solidFill>
                <a:latin typeface="+mn-lt"/>
              </a:rPr>
              <a:t>the height of the ball give effect to shooting?</a:t>
            </a:r>
          </a:p>
          <a:p>
            <a:r>
              <a:rPr lang="en-US" sz="3000" dirty="0" smtClean="0">
                <a:solidFill>
                  <a:schemeClr val="tx1"/>
                </a:solidFill>
                <a:latin typeface="+mn-lt"/>
              </a:rPr>
              <a:t>What </a:t>
            </a:r>
            <a:r>
              <a:rPr lang="en-US" sz="3000" dirty="0">
                <a:solidFill>
                  <a:schemeClr val="tx1"/>
                </a:solidFill>
                <a:latin typeface="+mn-lt"/>
              </a:rPr>
              <a:t>is the time taken for the ball to reach the basketball hoop?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405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9139"/>
    </mc:Choice>
    <mc:Fallback xmlns="">
      <p:transition spd="slow" advClick="0" advTm="391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effectLst/>
              </a:rPr>
              <a:t>OBJECTIVE</a:t>
            </a:r>
            <a:endParaRPr lang="en-US" sz="40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69272"/>
            <a:ext cx="8246070" cy="4479339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en-US" sz="3200" dirty="0" smtClean="0">
                <a:solidFill>
                  <a:schemeClr val="tx1"/>
                </a:solidFill>
                <a:latin typeface="+mj-lt"/>
              </a:rPr>
              <a:t>To 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determine the perfecting of the release angle in the free throw by using GUI.</a:t>
            </a:r>
          </a:p>
          <a:p>
            <a:pPr>
              <a:lnSpc>
                <a:spcPct val="120000"/>
              </a:lnSpc>
            </a:pPr>
            <a:r>
              <a:rPr lang="en-US" sz="3200" dirty="0" smtClean="0">
                <a:solidFill>
                  <a:schemeClr val="tx1"/>
                </a:solidFill>
                <a:latin typeface="+mj-lt"/>
              </a:rPr>
              <a:t>To 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obtain the impact of angle due to the high basketball player.</a:t>
            </a:r>
          </a:p>
          <a:p>
            <a:pPr>
              <a:lnSpc>
                <a:spcPct val="120000"/>
              </a:lnSpc>
            </a:pPr>
            <a:r>
              <a:rPr lang="en-US" sz="3200" dirty="0" smtClean="0">
                <a:solidFill>
                  <a:schemeClr val="tx1"/>
                </a:solidFill>
                <a:latin typeface="+mj-lt"/>
              </a:rPr>
              <a:t>To 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calculate the initial velocity and its relationship between the height of the basketball players.</a:t>
            </a:r>
          </a:p>
          <a:p>
            <a:pPr>
              <a:lnSpc>
                <a:spcPct val="120000"/>
              </a:lnSpc>
            </a:pPr>
            <a:r>
              <a:rPr lang="en-US" sz="3200" dirty="0" smtClean="0">
                <a:solidFill>
                  <a:schemeClr val="tx1"/>
                </a:solidFill>
                <a:latin typeface="+mj-lt"/>
              </a:rPr>
              <a:t>To 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find the effectiveness of the optimal release angle to the time taken for the ball to reach the basketball hoop and the maximum height of the ball can reach.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0514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255"/>
    </mc:Choice>
    <mc:Fallback xmlns="">
      <p:transition spd="slow" advTm="382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8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4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4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4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4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  <a:effectLst/>
                <a:latin typeface="+mj-lt"/>
              </a:rPr>
              <a:t>PROJECT BENEFITS</a:t>
            </a:r>
            <a:endParaRPr lang="en-US" sz="4400" b="1" dirty="0"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48966" y="1800148"/>
            <a:ext cx="8390234" cy="505785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  <a:latin typeface="+mj-lt"/>
              </a:rPr>
              <a:t>This research will help the coach and the entire basketball player’s performance in basketball free throws by using the concept of projectile motion with a combination of Mathematical </a:t>
            </a:r>
            <a:r>
              <a:rPr lang="en-US" dirty="0" smtClean="0">
                <a:solidFill>
                  <a:schemeClr val="tx1"/>
                </a:solidFill>
                <a:latin typeface="+mj-lt"/>
              </a:rPr>
              <a:t>Modeling.</a:t>
            </a:r>
          </a:p>
          <a:p>
            <a:endParaRPr lang="en-US" dirty="0" smtClean="0">
              <a:solidFill>
                <a:schemeClr val="tx1"/>
              </a:solidFill>
              <a:latin typeface="+mj-lt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+mj-lt"/>
              </a:rPr>
              <a:t>They </a:t>
            </a:r>
            <a:r>
              <a:rPr lang="en-US" dirty="0">
                <a:solidFill>
                  <a:schemeClr val="tx1"/>
                </a:solidFill>
                <a:latin typeface="+mj-lt"/>
              </a:rPr>
              <a:t>can aim at what is the right angle that they should take in the free throw to score their game</a:t>
            </a:r>
          </a:p>
        </p:txBody>
      </p:sp>
    </p:spTree>
    <p:extLst>
      <p:ext uri="{BB962C8B-B14F-4D97-AF65-F5344CB8AC3E}">
        <p14:creationId xmlns:p14="http://schemas.microsoft.com/office/powerpoint/2010/main" val="1362493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819"/>
    </mc:Choice>
    <mc:Fallback xmlns="">
      <p:transition spd="slow" advTm="308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6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39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39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  <a:effectLst/>
                <a:latin typeface="+mj-lt"/>
                <a:cs typeface="Dubai"/>
              </a:rPr>
              <a:t>LITERATURE REVIEW</a:t>
            </a:r>
            <a:endParaRPr lang="en-US" sz="4400" b="1" dirty="0">
              <a:solidFill>
                <a:schemeClr val="tx1"/>
              </a:solidFill>
              <a:effectLst/>
              <a:latin typeface="+mj-lt"/>
              <a:cs typeface="Dubai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48966" y="1800148"/>
            <a:ext cx="8390234" cy="505785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  <a:latin typeface="+mj-lt"/>
              </a:rPr>
              <a:t>Based on the </a:t>
            </a:r>
            <a:r>
              <a:rPr lang="en-US" dirty="0" err="1">
                <a:solidFill>
                  <a:schemeClr val="tx1"/>
                </a:solidFill>
                <a:latin typeface="+mj-lt"/>
              </a:rPr>
              <a:t>Kozar</a:t>
            </a:r>
            <a:r>
              <a:rPr lang="en-US" dirty="0">
                <a:solidFill>
                  <a:schemeClr val="tx1"/>
                </a:solidFill>
                <a:latin typeface="+mj-lt"/>
              </a:rPr>
              <a:t>(1994), it states that free throw was being considered as an important shot in the basketball where twenty percent from the point are mostly scored by the free throw.</a:t>
            </a:r>
            <a:endParaRPr lang="en-US" dirty="0" smtClean="0">
              <a:solidFill>
                <a:schemeClr val="tx1"/>
              </a:solidFill>
              <a:latin typeface="+mj-lt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+mj-lt"/>
              </a:rPr>
              <a:t>Based on the </a:t>
            </a:r>
            <a:r>
              <a:rPr lang="en-US" dirty="0" err="1">
                <a:solidFill>
                  <a:schemeClr val="tx1"/>
                </a:solidFill>
                <a:latin typeface="+mj-lt"/>
              </a:rPr>
              <a:t>Okuba</a:t>
            </a:r>
            <a:r>
              <a:rPr lang="en-US" dirty="0">
                <a:solidFill>
                  <a:schemeClr val="tx1"/>
                </a:solidFill>
                <a:latin typeface="+mj-lt"/>
              </a:rPr>
              <a:t> &amp; </a:t>
            </a:r>
            <a:r>
              <a:rPr lang="en-US" dirty="0" smtClean="0">
                <a:solidFill>
                  <a:schemeClr val="tx1"/>
                </a:solidFill>
                <a:latin typeface="+mj-lt"/>
              </a:rPr>
              <a:t>Hubbard he </a:t>
            </a:r>
            <a:r>
              <a:rPr lang="en-US" dirty="0">
                <a:solidFill>
                  <a:schemeClr val="tx1"/>
                </a:solidFill>
                <a:latin typeface="+mj-lt"/>
              </a:rPr>
              <a:t>shooting of the free throw should be easier in the game since the player is all alone without any defense </a:t>
            </a:r>
            <a:r>
              <a:rPr lang="en-US" dirty="0" smtClean="0">
                <a:solidFill>
                  <a:schemeClr val="tx1"/>
                </a:solidFill>
                <a:latin typeface="+mj-lt"/>
              </a:rPr>
              <a:t>.</a:t>
            </a:r>
            <a:endParaRPr lang="en-US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4883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289"/>
    </mc:Choice>
    <mc:Fallback xmlns="">
      <p:transition spd="slow" advTm="282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effectLst/>
              </a:rPr>
              <a:t>METHADOLOGY</a:t>
            </a:r>
            <a:endParaRPr 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79"/>
          <a:stretch/>
        </p:blipFill>
        <p:spPr>
          <a:xfrm>
            <a:off x="304800" y="1379200"/>
            <a:ext cx="3610830" cy="4030999"/>
          </a:xfrm>
          <a:prstGeom prst="rect">
            <a:avLst/>
          </a:prstGeom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3344" y="2286000"/>
            <a:ext cx="3715268" cy="3029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24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753"/>
    </mc:Choice>
    <mc:Fallback xmlns="">
      <p:transition spd="slow" advTm="417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effectLst/>
              </a:rPr>
              <a:t>EXPECTED RESULT</a:t>
            </a:r>
            <a:endParaRPr lang="en-US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364806"/>
            <a:ext cx="8246070" cy="4479339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tx1"/>
                </a:solidFill>
                <a:latin typeface="+mj-lt"/>
              </a:rPr>
              <a:t>The increasing </a:t>
            </a:r>
            <a:r>
              <a:rPr lang="en-US" sz="3200" dirty="0">
                <a:solidFill>
                  <a:schemeClr val="tx1"/>
                </a:solidFill>
                <a:latin typeface="+mj-lt"/>
              </a:rPr>
              <a:t>height of the basketball players will affect and decreasing the initial velocity, optimal release angle and time taken for the ball to reach the hoop.</a:t>
            </a:r>
          </a:p>
        </p:txBody>
      </p:sp>
    </p:spTree>
    <p:extLst>
      <p:ext uri="{BB962C8B-B14F-4D97-AF65-F5344CB8AC3E}">
        <p14:creationId xmlns:p14="http://schemas.microsoft.com/office/powerpoint/2010/main" val="268830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63"/>
    </mc:Choice>
    <mc:Fallback xmlns="">
      <p:transition spd="slow" advTm="300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47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46070" cy="1221639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effectLst/>
              </a:rPr>
              <a:t>PROJECT </a:t>
            </a:r>
            <a:r>
              <a:rPr lang="en-US" sz="3200" b="1" dirty="0">
                <a:solidFill>
                  <a:schemeClr val="tx1"/>
                </a:solidFill>
                <a:effectLst/>
              </a:rPr>
              <a:t>SCHEDULING (GANT CHART)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680" y="1295102"/>
            <a:ext cx="4900718" cy="3276898"/>
          </a:xfrm>
          <a:prstGeom prst="rect">
            <a:avLst/>
          </a:prstGeom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4953000"/>
            <a:ext cx="4648200" cy="97189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43866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601"/>
    </mc:Choice>
    <mc:Fallback xmlns="">
      <p:transition spd="slow" advTm="156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8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9|1.3"/>
</p:tagLst>
</file>

<file path=ppt/theme/theme1.xml><?xml version="1.0" encoding="utf-8"?>
<a:theme xmlns:a="http://schemas.openxmlformats.org/drawingml/2006/main" name="Theme4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Theme46</Template>
  <TotalTime>54</TotalTime>
  <Words>401</Words>
  <Application>Microsoft Office PowerPoint</Application>
  <PresentationFormat>On-screen Show (4:3)</PresentationFormat>
  <Paragraphs>29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Theme46</vt:lpstr>
      <vt:lpstr> Application  of   Projectile   Motion  in  Basketball:   Determine  Angle  in  Free Throw  by  Using GUI   </vt:lpstr>
      <vt:lpstr>INTRODUCTION </vt:lpstr>
      <vt:lpstr>PROBLEM STATEMENT </vt:lpstr>
      <vt:lpstr>OBJECTIVE</vt:lpstr>
      <vt:lpstr>PROJECT BENEFITS</vt:lpstr>
      <vt:lpstr>LITERATURE REVIEW</vt:lpstr>
      <vt:lpstr>METHADOLOGY</vt:lpstr>
      <vt:lpstr>EXPECTED RESULT</vt:lpstr>
      <vt:lpstr>PROJECT SCHEDULING (GANT CHART) </vt:lpstr>
      <vt:lpstr>REFERENCES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Application  of   Projectile   Motion  in  Basketball:   Determine  Angle  in  Free Throw  by  Using GUI</dc:title>
  <dc:creator>HP</dc:creator>
  <cp:lastModifiedBy>HP</cp:lastModifiedBy>
  <cp:revision>2</cp:revision>
  <dcterms:created xsi:type="dcterms:W3CDTF">2020-08-01T14:55:16Z</dcterms:created>
  <dcterms:modified xsi:type="dcterms:W3CDTF">2020-08-01T15:50:09Z</dcterms:modified>
</cp:coreProperties>
</file>