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68" r:id="rId5"/>
    <p:sldId id="266" r:id="rId6"/>
    <p:sldId id="267" r:id="rId7"/>
    <p:sldId id="273" r:id="rId8"/>
    <p:sldId id="261" r:id="rId9"/>
    <p:sldId id="260" r:id="rId10"/>
    <p:sldId id="262" r:id="rId11"/>
    <p:sldId id="264" r:id="rId12"/>
    <p:sldId id="270" r:id="rId13"/>
    <p:sldId id="265"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44" autoAdjust="0"/>
    <p:restoredTop sz="94660"/>
  </p:normalViewPr>
  <p:slideViewPr>
    <p:cSldViewPr snapToGrid="0">
      <p:cViewPr varScale="1">
        <p:scale>
          <a:sx n="73" d="100"/>
          <a:sy n="73" d="100"/>
        </p:scale>
        <p:origin x="660"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82760" y="2782531"/>
            <a:ext cx="9438969" cy="2389237"/>
          </a:xfrm>
          <a:noFill/>
          <a:effectLst>
            <a:outerShdw blurRad="50800" dist="38100" dir="2700000" algn="tl" rotWithShape="0">
              <a:prstClr val="black">
                <a:alpha val="40000"/>
              </a:prstClr>
            </a:outerShdw>
          </a:effectLst>
        </p:spPr>
        <p:txBody>
          <a:bodyPr>
            <a:normAutofit/>
          </a:bodyPr>
          <a:lstStyle>
            <a:lvl1pPr algn="r">
              <a:defRPr sz="4800">
                <a:solidFill>
                  <a:schemeClr val="bg1"/>
                </a:solidFill>
              </a:defRPr>
            </a:lvl1pPr>
          </a:lstStyle>
          <a:p>
            <a:r>
              <a:rPr lang="en-US" dirty="0"/>
              <a:t>Click to edit </a:t>
            </a:r>
            <a:r>
              <a:rPr lang="en-US" dirty="0" smtClean="0"/>
              <a:t/>
            </a:r>
            <a:br>
              <a:rPr lang="en-US" dirty="0" smtClean="0"/>
            </a:br>
            <a:r>
              <a:rPr lang="en-US" dirty="0" smtClean="0"/>
              <a:t>Master </a:t>
            </a:r>
            <a:r>
              <a:rPr lang="en-US" dirty="0"/>
              <a:t>title style</a:t>
            </a:r>
          </a:p>
        </p:txBody>
      </p:sp>
      <p:sp>
        <p:nvSpPr>
          <p:cNvPr id="3" name="Subtitle 2"/>
          <p:cNvSpPr>
            <a:spLocks noGrp="1"/>
          </p:cNvSpPr>
          <p:nvPr>
            <p:ph type="subTitle" idx="1"/>
          </p:nvPr>
        </p:nvSpPr>
        <p:spPr>
          <a:xfrm>
            <a:off x="2349911" y="5319252"/>
            <a:ext cx="9252155" cy="904568"/>
          </a:xfrm>
        </p:spPr>
        <p:txBody>
          <a:bodyPr>
            <a:normAutofit/>
          </a:bodyPr>
          <a:lstStyle>
            <a:lvl1pPr marL="0" indent="0" algn="r">
              <a:buNone/>
              <a:defRPr sz="3733" b="0" i="0">
                <a:solidFill>
                  <a:srgbClr val="FFC00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5D9A57C-A749-4505-985F-09D6143FE1D4}" type="datetimeFigureOut">
              <a:rPr lang="en-US" smtClean="0"/>
              <a:t>8/1/2020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3292C-0694-4DEC-8A40-AE5747D7D65F}" type="slidenum">
              <a:rPr lang="en-US" smtClean="0"/>
              <a:t>‹#›</a:t>
            </a:fld>
            <a:endParaRPr lang="en-US"/>
          </a:p>
        </p:txBody>
      </p:sp>
    </p:spTree>
    <p:extLst>
      <p:ext uri="{BB962C8B-B14F-4D97-AF65-F5344CB8AC3E}">
        <p14:creationId xmlns:p14="http://schemas.microsoft.com/office/powerpoint/2010/main" val="595571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95D9A57C-A749-4505-985F-09D6143FE1D4}" type="datetimeFigureOut">
              <a:rPr lang="en-US" smtClean="0"/>
              <a:t>8/1/2020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D3292C-0694-4DEC-8A40-AE5747D7D65F}" type="slidenum">
              <a:rPr lang="en-US" smtClean="0"/>
              <a:t>‹#›</a:t>
            </a:fld>
            <a:endParaRPr lang="en-US"/>
          </a:p>
        </p:txBody>
      </p:sp>
    </p:spTree>
    <p:extLst>
      <p:ext uri="{BB962C8B-B14F-4D97-AF65-F5344CB8AC3E}">
        <p14:creationId xmlns:p14="http://schemas.microsoft.com/office/powerpoint/2010/main" val="1149730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D9A57C-A749-4505-985F-09D6143FE1D4}" type="datetimeFigureOut">
              <a:rPr lang="en-US" smtClean="0"/>
              <a:t>8/1/2020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3292C-0694-4DEC-8A40-AE5747D7D65F}" type="slidenum">
              <a:rPr lang="en-US" smtClean="0"/>
              <a:t>‹#›</a:t>
            </a:fld>
            <a:endParaRPr lang="en-US"/>
          </a:p>
        </p:txBody>
      </p:sp>
    </p:spTree>
    <p:extLst>
      <p:ext uri="{BB962C8B-B14F-4D97-AF65-F5344CB8AC3E}">
        <p14:creationId xmlns:p14="http://schemas.microsoft.com/office/powerpoint/2010/main" val="1822636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D9A57C-A749-4505-985F-09D6143FE1D4}" type="datetimeFigureOut">
              <a:rPr lang="en-US" smtClean="0"/>
              <a:t>8/1/2020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3292C-0694-4DEC-8A40-AE5747D7D65F}" type="slidenum">
              <a:rPr lang="en-US" smtClean="0"/>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77967" y="3101618"/>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895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9097" y="485928"/>
            <a:ext cx="11012131" cy="1018035"/>
          </a:xfrm>
        </p:spPr>
        <p:txBody>
          <a:bodyPr>
            <a:normAutofit/>
          </a:bodyPr>
          <a:lstStyle>
            <a:lvl1pPr algn="r">
              <a:defRPr sz="4800" baseline="0">
                <a:solidFill>
                  <a:schemeClr val="bg1"/>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618285" y="1592826"/>
            <a:ext cx="10994760" cy="4778477"/>
          </a:xfrm>
        </p:spPr>
        <p:txBody>
          <a:bodyPr/>
          <a:lstStyle>
            <a:lvl1pPr algn="l">
              <a:defRPr sz="3733">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D9A57C-A749-4505-985F-09D6143FE1D4}" type="datetimeFigureOut">
              <a:rPr lang="en-US" smtClean="0"/>
              <a:t>8/1/2020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3292C-0694-4DEC-8A40-AE5747D7D65F}" type="slidenum">
              <a:rPr lang="en-US" smtClean="0"/>
              <a:t>‹#›</a:t>
            </a:fld>
            <a:endParaRPr lang="en-US"/>
          </a:p>
        </p:txBody>
      </p:sp>
    </p:spTree>
    <p:extLst>
      <p:ext uri="{BB962C8B-B14F-4D97-AF65-F5344CB8AC3E}">
        <p14:creationId xmlns:p14="http://schemas.microsoft.com/office/powerpoint/2010/main" val="837134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82652" y="591210"/>
            <a:ext cx="8407777" cy="967132"/>
          </a:xfrm>
        </p:spPr>
        <p:txBody>
          <a:bodyPr>
            <a:normAutofit/>
          </a:bodyPr>
          <a:lstStyle>
            <a:lvl1pPr algn="l">
              <a:defRPr sz="4800">
                <a:solidFill>
                  <a:srgbClr val="FFC00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372463" y="1569915"/>
            <a:ext cx="8436079" cy="4681415"/>
          </a:xfrm>
        </p:spPr>
        <p:txBody>
          <a:bodyPr/>
          <a:lstStyle>
            <a:lvl1pPr>
              <a:defRPr sz="373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D9A57C-A749-4505-985F-09D6143FE1D4}" type="datetimeFigureOut">
              <a:rPr lang="en-US" smtClean="0"/>
              <a:t>8/1/2020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3292C-0694-4DEC-8A40-AE5747D7D65F}" type="slidenum">
              <a:rPr lang="en-US" smtClean="0"/>
              <a:t>‹#›</a:t>
            </a:fld>
            <a:endParaRPr lang="en-US"/>
          </a:p>
        </p:txBody>
      </p:sp>
    </p:spTree>
    <p:extLst>
      <p:ext uri="{BB962C8B-B14F-4D97-AF65-F5344CB8AC3E}">
        <p14:creationId xmlns:p14="http://schemas.microsoft.com/office/powerpoint/2010/main" val="4165604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D9A57C-A749-4505-985F-09D6143FE1D4}" type="datetimeFigureOut">
              <a:rPr lang="en-US" smtClean="0"/>
              <a:t>8/1/2020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3292C-0694-4DEC-8A40-AE5747D7D65F}" type="slidenum">
              <a:rPr lang="en-US" smtClean="0"/>
              <a:t>‹#›</a:t>
            </a:fld>
            <a:endParaRPr lang="en-US"/>
          </a:p>
        </p:txBody>
      </p:sp>
    </p:spTree>
    <p:extLst>
      <p:ext uri="{BB962C8B-B14F-4D97-AF65-F5344CB8AC3E}">
        <p14:creationId xmlns:p14="http://schemas.microsoft.com/office/powerpoint/2010/main" val="3995255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D9A57C-A749-4505-985F-09D6143FE1D4}" type="datetimeFigureOut">
              <a:rPr lang="en-US" smtClean="0"/>
              <a:t>8/1/2020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D3292C-0694-4DEC-8A40-AE5747D7D65F}" type="slidenum">
              <a:rPr lang="en-US" smtClean="0"/>
              <a:t>‹#›</a:t>
            </a:fld>
            <a:endParaRPr lang="en-US"/>
          </a:p>
        </p:txBody>
      </p:sp>
    </p:spTree>
    <p:extLst>
      <p:ext uri="{BB962C8B-B14F-4D97-AF65-F5344CB8AC3E}">
        <p14:creationId xmlns:p14="http://schemas.microsoft.com/office/powerpoint/2010/main" val="126651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0592" y="460521"/>
            <a:ext cx="10791153" cy="1018033"/>
          </a:xfrm>
        </p:spPr>
        <p:txBody>
          <a:bodyPr>
            <a:normAutofit/>
          </a:bodyPr>
          <a:lstStyle>
            <a:lvl1pPr algn="r">
              <a:defRPr sz="4800" baseline="0">
                <a:solidFill>
                  <a:schemeClr val="bg1"/>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15839" y="1951717"/>
            <a:ext cx="5386917"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4" name="Content Placeholder 3"/>
          <p:cNvSpPr>
            <a:spLocks noGrp="1"/>
          </p:cNvSpPr>
          <p:nvPr>
            <p:ph sz="half" idx="2"/>
          </p:nvPr>
        </p:nvSpPr>
        <p:spPr>
          <a:xfrm>
            <a:off x="715839" y="2581580"/>
            <a:ext cx="5386917"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1" y="1951717"/>
            <a:ext cx="5389033"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6" name="Content Placeholder 5"/>
          <p:cNvSpPr>
            <a:spLocks noGrp="1"/>
          </p:cNvSpPr>
          <p:nvPr>
            <p:ph sz="quarter" idx="4"/>
          </p:nvPr>
        </p:nvSpPr>
        <p:spPr>
          <a:xfrm>
            <a:off x="6096001" y="2581580"/>
            <a:ext cx="5389033"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D9A57C-A749-4505-985F-09D6143FE1D4}" type="datetimeFigureOut">
              <a:rPr lang="en-US" smtClean="0"/>
              <a:t>8/1/2020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D3292C-0694-4DEC-8A40-AE5747D7D65F}" type="slidenum">
              <a:rPr lang="en-US" smtClean="0"/>
              <a:t>‹#›</a:t>
            </a:fld>
            <a:endParaRPr lang="en-US"/>
          </a:p>
        </p:txBody>
      </p:sp>
    </p:spTree>
    <p:extLst>
      <p:ext uri="{BB962C8B-B14F-4D97-AF65-F5344CB8AC3E}">
        <p14:creationId xmlns:p14="http://schemas.microsoft.com/office/powerpoint/2010/main" val="4080049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D9A57C-A749-4505-985F-09D6143FE1D4}" type="datetimeFigureOut">
              <a:rPr lang="en-US" smtClean="0"/>
              <a:t>8/1/2020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D3292C-0694-4DEC-8A40-AE5747D7D65F}" type="slidenum">
              <a:rPr lang="en-US" smtClean="0"/>
              <a:t>‹#›</a:t>
            </a:fld>
            <a:endParaRPr lang="en-US"/>
          </a:p>
        </p:txBody>
      </p:sp>
    </p:spTree>
    <p:extLst>
      <p:ext uri="{BB962C8B-B14F-4D97-AF65-F5344CB8AC3E}">
        <p14:creationId xmlns:p14="http://schemas.microsoft.com/office/powerpoint/2010/main" val="3657325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9A57C-A749-4505-985F-09D6143FE1D4}" type="datetimeFigureOut">
              <a:rPr lang="en-US" smtClean="0"/>
              <a:t>8/1/2020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D3292C-0694-4DEC-8A40-AE5747D7D65F}" type="slidenum">
              <a:rPr lang="en-US" smtClean="0"/>
              <a:t>‹#›</a:t>
            </a:fld>
            <a:endParaRPr lang="en-US"/>
          </a:p>
        </p:txBody>
      </p:sp>
    </p:spTree>
    <p:extLst>
      <p:ext uri="{BB962C8B-B14F-4D97-AF65-F5344CB8AC3E}">
        <p14:creationId xmlns:p14="http://schemas.microsoft.com/office/powerpoint/2010/main" val="57673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95D9A57C-A749-4505-985F-09D6143FE1D4}" type="datetimeFigureOut">
              <a:rPr lang="en-US" smtClean="0"/>
              <a:t>8/1/2020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D3292C-0694-4DEC-8A40-AE5747D7D65F}" type="slidenum">
              <a:rPr lang="en-US" smtClean="0"/>
              <a:t>‹#›</a:t>
            </a:fld>
            <a:endParaRPr lang="en-US"/>
          </a:p>
        </p:txBody>
      </p:sp>
    </p:spTree>
    <p:extLst>
      <p:ext uri="{BB962C8B-B14F-4D97-AF65-F5344CB8AC3E}">
        <p14:creationId xmlns:p14="http://schemas.microsoft.com/office/powerpoint/2010/main" val="293311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95D9A57C-A749-4505-985F-09D6143FE1D4}" type="datetimeFigureOut">
              <a:rPr lang="en-US" smtClean="0"/>
              <a:t>8/1/2020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1FD3292C-0694-4DEC-8A40-AE5747D7D65F}" type="slidenum">
              <a:rPr lang="en-US" smtClean="0"/>
              <a:t>‹#›</a:t>
            </a:fld>
            <a:endParaRPr lang="en-US"/>
          </a:p>
        </p:txBody>
      </p:sp>
      <p:sp>
        <p:nvSpPr>
          <p:cNvPr id="7" name="TextBox 6">
            <a:extLst>
              <a:ext uri="{FF2B5EF4-FFF2-40B4-BE49-F238E27FC236}">
                <a16:creationId xmlns:a16="http://schemas.microsoft.com/office/drawing/2014/main" id="{11E867DF-3DCA-4725-94F0-F2B6BD747A82}"/>
              </a:ext>
            </a:extLst>
          </p:cNvPr>
          <p:cNvSpPr txBox="1"/>
          <p:nvPr/>
        </p:nvSpPr>
        <p:spPr>
          <a:xfrm>
            <a:off x="-12200" y="6951663"/>
            <a:ext cx="11186167" cy="666977"/>
          </a:xfrm>
          <a:prstGeom prst="rect">
            <a:avLst/>
          </a:prstGeom>
          <a:noFill/>
        </p:spPr>
        <p:txBody>
          <a:bodyPr wrap="square" rtlCol="0">
            <a:spAutoFit/>
          </a:bodyPr>
          <a:lstStyle/>
          <a:p>
            <a:r>
              <a:rPr lang="en-US" sz="1867" dirty="0">
                <a:solidFill>
                  <a:schemeClr val="bg1">
                    <a:lumMod val="65000"/>
                  </a:schemeClr>
                </a:solidFill>
              </a:rPr>
              <a:t>This presentation uses a free template provided by FPPT.com</a:t>
            </a:r>
          </a:p>
          <a:p>
            <a:r>
              <a:rPr lang="en-US" sz="1867" dirty="0">
                <a:solidFill>
                  <a:schemeClr val="bg1">
                    <a:lumMod val="65000"/>
                  </a:schemeClr>
                </a:solidFill>
              </a:rPr>
              <a:t>www.free-power-point-templates.com</a:t>
            </a:r>
          </a:p>
        </p:txBody>
      </p:sp>
    </p:spTree>
    <p:extLst>
      <p:ext uri="{BB962C8B-B14F-4D97-AF65-F5344CB8AC3E}">
        <p14:creationId xmlns:p14="http://schemas.microsoft.com/office/powerpoint/2010/main" val="1963523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1.jp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70000" contrast="-70000"/>
            <a:extLst>
              <a:ext uri="{BEBA8EAE-BF5A-486C-A8C5-ECC9F3942E4B}">
                <a14:imgProps xmlns:a14="http://schemas.microsoft.com/office/drawing/2010/main">
                  <a14:imgLayer r:embed="rId3">
                    <a14:imgEffect>
                      <a14:sharpenSoften amount="100000"/>
                    </a14:imgEffect>
                    <a14:imgEffect>
                      <a14:colorTemperature colorTemp="5300"/>
                    </a14:imgEffect>
                    <a14:imgEffect>
                      <a14:saturation sat="371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59942" y="1910759"/>
            <a:ext cx="7606602" cy="1196725"/>
          </a:xfrm>
          <a:solidFill>
            <a:schemeClr val="bg1"/>
          </a:solidFill>
          <a:ln>
            <a:solidFill>
              <a:schemeClr val="tx1"/>
            </a:solidFill>
          </a:ln>
        </p:spPr>
        <p:txBody>
          <a:bodyPr>
            <a:noAutofit/>
          </a:bodyPr>
          <a:lstStyle/>
          <a:p>
            <a:pPr algn="ctr"/>
            <a:r>
              <a:rPr lang="en-US" sz="2300" b="1" dirty="0" smtClean="0">
                <a:solidFill>
                  <a:schemeClr val="tx1">
                    <a:lumMod val="95000"/>
                    <a:lumOff val="5000"/>
                  </a:schemeClr>
                </a:solidFill>
                <a:latin typeface="Times New Roman" panose="02020603050405020304" pitchFamily="18" charset="0"/>
                <a:cs typeface="Times New Roman" panose="02020603050405020304" pitchFamily="18" charset="0"/>
              </a:rPr>
              <a:t>HYBRID OF MODIFIED BISECTION METHOD AND NEWTON’S METHOD FOR SOLVING NONLINEAR EQUATIONS</a:t>
            </a:r>
            <a:endParaRPr lang="en-US" sz="23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259942" y="3510182"/>
            <a:ext cx="7606602" cy="2677656"/>
          </a:xfrm>
          <a:prstGeom prst="rect">
            <a:avLst/>
          </a:prstGeom>
          <a:solidFill>
            <a:schemeClr val="bg1"/>
          </a:solidFill>
          <a:ln>
            <a:solidFill>
              <a:schemeClr val="tx1"/>
            </a:solidFill>
          </a:ln>
        </p:spPr>
        <p:txBody>
          <a:bodyPr wrap="square" rtlCol="0">
            <a:spAutoFit/>
          </a:bodyPr>
          <a:lstStyle/>
          <a:p>
            <a:pPr algn="ctr"/>
            <a:r>
              <a:rPr lang="en-US" sz="2100" b="1" dirty="0" smtClean="0">
                <a:latin typeface="Times New Roman" panose="02020603050405020304" pitchFamily="18" charset="0"/>
                <a:cs typeface="Times New Roman" panose="02020603050405020304" pitchFamily="18" charset="0"/>
              </a:rPr>
              <a:t>NURHASBIAH BINTI MAT NOOR</a:t>
            </a:r>
          </a:p>
          <a:p>
            <a:pPr algn="ctr"/>
            <a:r>
              <a:rPr lang="en-US" sz="2100" b="1" dirty="0" smtClean="0">
                <a:latin typeface="Times New Roman" panose="02020603050405020304" pitchFamily="18" charset="0"/>
                <a:cs typeface="Times New Roman" panose="02020603050405020304" pitchFamily="18" charset="0"/>
              </a:rPr>
              <a:t>2017696372</a:t>
            </a:r>
            <a:br>
              <a:rPr lang="en-US" sz="2100" b="1" dirty="0" smtClean="0">
                <a:latin typeface="Times New Roman" panose="02020603050405020304" pitchFamily="18" charset="0"/>
                <a:cs typeface="Times New Roman" panose="02020603050405020304" pitchFamily="18" charset="0"/>
              </a:rPr>
            </a:br>
            <a:endParaRPr lang="en-US" sz="2100" b="1" dirty="0" smtClean="0">
              <a:latin typeface="Times New Roman" panose="02020603050405020304" pitchFamily="18" charset="0"/>
              <a:cs typeface="Times New Roman" panose="02020603050405020304" pitchFamily="18" charset="0"/>
            </a:endParaRPr>
          </a:p>
          <a:p>
            <a:pPr algn="ctr"/>
            <a:r>
              <a:rPr lang="en-US" sz="2100" b="1" dirty="0" smtClean="0">
                <a:latin typeface="Times New Roman" panose="02020603050405020304" pitchFamily="18" charset="0"/>
                <a:cs typeface="Times New Roman" panose="02020603050405020304" pitchFamily="18" charset="0"/>
              </a:rPr>
              <a:t>BACHELOR </a:t>
            </a:r>
            <a:r>
              <a:rPr lang="en-US" sz="2100" b="1" dirty="0">
                <a:latin typeface="Times New Roman" panose="02020603050405020304" pitchFamily="18" charset="0"/>
                <a:cs typeface="Times New Roman" panose="02020603050405020304" pitchFamily="18" charset="0"/>
              </a:rPr>
              <a:t>OF SCIENCE (HONS.) COMPUTATIONAL </a:t>
            </a:r>
            <a:r>
              <a:rPr lang="en-US" sz="2100" b="1" dirty="0" smtClean="0">
                <a:latin typeface="Times New Roman" panose="02020603050405020304" pitchFamily="18" charset="0"/>
                <a:cs typeface="Times New Roman" panose="02020603050405020304" pitchFamily="18" charset="0"/>
              </a:rPr>
              <a:t>MATHEMATICS</a:t>
            </a:r>
            <a:br>
              <a:rPr lang="en-US" sz="2100" b="1" dirty="0" smtClean="0">
                <a:latin typeface="Times New Roman" panose="02020603050405020304" pitchFamily="18" charset="0"/>
                <a:cs typeface="Times New Roman" panose="02020603050405020304" pitchFamily="18" charset="0"/>
              </a:rPr>
            </a:br>
            <a:endParaRPr lang="en-US" sz="2100" b="1" dirty="0" smtClean="0">
              <a:latin typeface="Times New Roman" panose="02020603050405020304" pitchFamily="18" charset="0"/>
              <a:cs typeface="Times New Roman" panose="02020603050405020304" pitchFamily="18" charset="0"/>
            </a:endParaRPr>
          </a:p>
          <a:p>
            <a:pPr algn="ctr"/>
            <a:r>
              <a:rPr lang="en-US" sz="2100" b="1" dirty="0" smtClean="0">
                <a:latin typeface="Times New Roman" panose="02020603050405020304" pitchFamily="18" charset="0"/>
                <a:cs typeface="Times New Roman" panose="02020603050405020304" pitchFamily="18" charset="0"/>
              </a:rPr>
              <a:t>SUPERVISOR: ENCIK MUHAMMAD </a:t>
            </a:r>
            <a:r>
              <a:rPr lang="en-US" sz="2100" b="1" dirty="0">
                <a:latin typeface="Times New Roman" panose="02020603050405020304" pitchFamily="18" charset="0"/>
                <a:cs typeface="Times New Roman" panose="02020603050405020304" pitchFamily="18" charset="0"/>
              </a:rPr>
              <a:t>FAUZI BIN EMBONG</a:t>
            </a:r>
          </a:p>
          <a:p>
            <a:pPr algn="ctr"/>
            <a:endParaRPr lang="en-US" sz="2100" b="1" dirty="0" smtClean="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3763" y="3510182"/>
            <a:ext cx="1787600" cy="2190288"/>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4158" y="189994"/>
            <a:ext cx="2925545" cy="1403676"/>
          </a:xfrm>
          <a:prstGeom prst="rect">
            <a:avLst/>
          </a:prstGeom>
        </p:spPr>
      </p:pic>
    </p:spTree>
    <p:extLst>
      <p:ext uri="{BB962C8B-B14F-4D97-AF65-F5344CB8AC3E}">
        <p14:creationId xmlns:p14="http://schemas.microsoft.com/office/powerpoint/2010/main" val="282757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rgbClr val="D9C3A5">
                <a:tint val="50000"/>
                <a:satMod val="180000"/>
              </a:srgbClr>
            </a:duotone>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4532812" y="1295287"/>
            <a:ext cx="3278776" cy="584775"/>
          </a:xfrm>
          <a:prstGeom prst="rect">
            <a:avLst/>
          </a:prstGeom>
          <a:solidFill>
            <a:schemeClr val="bg2"/>
          </a:solidFill>
          <a:effectLst>
            <a:glow rad="63500">
              <a:schemeClr val="accent4">
                <a:satMod val="175000"/>
                <a:alpha val="40000"/>
              </a:schemeClr>
            </a:glow>
          </a:effectLst>
          <a:scene3d>
            <a:camera prst="orthographicFront"/>
            <a:lightRig rig="threePt" dir="t"/>
          </a:scene3d>
          <a:sp3d>
            <a:bevelT prst="slope"/>
          </a:sp3d>
        </p:spPr>
        <p:txBody>
          <a:bodyPr wrap="square" lIns="91440" tIns="45720" rIns="91440" bIns="45720">
            <a:spAutoFit/>
            <a:sp3d extrusionH="57150">
              <a:bevelT w="38100" h="38100"/>
            </a:sp3d>
          </a:bodyPr>
          <a:lstStyle/>
          <a:p>
            <a:pPr algn="ctr"/>
            <a:r>
              <a:rPr lang="en-US" sz="3200" dirty="0" smtClean="0">
                <a:ln w="6600">
                  <a:solidFill>
                    <a:sysClr val="windowText" lastClr="000000"/>
                  </a:solidFill>
                  <a:prstDash val="solid"/>
                </a:ln>
                <a:solidFill>
                  <a:schemeClr val="accent2">
                    <a:lumMod val="75000"/>
                  </a:schemeClr>
                </a:solidFill>
                <a:effectLst>
                  <a:outerShdw dist="38100" dir="2700000" algn="tl" rotWithShape="0">
                    <a:schemeClr val="accent2"/>
                  </a:outerShdw>
                </a:effectLst>
              </a:rPr>
              <a:t>Error</a:t>
            </a:r>
            <a:endParaRPr lang="en-US" sz="3200" cap="none" spc="0" dirty="0">
              <a:ln w="6600">
                <a:solidFill>
                  <a:sysClr val="windowText" lastClr="000000"/>
                </a:solidFill>
                <a:prstDash val="solid"/>
              </a:ln>
              <a:solidFill>
                <a:schemeClr val="accent2">
                  <a:lumMod val="75000"/>
                </a:schemeClr>
              </a:solidFill>
              <a:effectLst>
                <a:outerShdw dist="38100" dir="2700000" algn="tl" rotWithShape="0">
                  <a:schemeClr val="accent2"/>
                </a:outerShdw>
              </a:effectLst>
            </a:endParaRPr>
          </a:p>
        </p:txBody>
      </p:sp>
      <p:sp>
        <p:nvSpPr>
          <p:cNvPr id="3" name="Rectangle 2"/>
          <p:cNvSpPr/>
          <p:nvPr/>
        </p:nvSpPr>
        <p:spPr>
          <a:xfrm>
            <a:off x="6466114" y="278656"/>
            <a:ext cx="5482519" cy="769441"/>
          </a:xfrm>
          <a:prstGeom prst="rect">
            <a:avLst/>
          </a:prstGeom>
          <a:solidFill>
            <a:schemeClr val="bg1"/>
          </a:solidFill>
          <a:ln>
            <a:solidFill>
              <a:schemeClr val="accent1">
                <a:lumMod val="75000"/>
              </a:schemeClr>
            </a:solid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smtClean="0">
                <a:ln/>
                <a:solidFill>
                  <a:schemeClr val="accent2">
                    <a:lumMod val="75000"/>
                  </a:schemeClr>
                </a:solidFill>
              </a:rPr>
              <a:t>Result And Discussion</a:t>
            </a:r>
            <a:endParaRPr lang="en-US" sz="4400" b="1" cap="none" spc="0" dirty="0">
              <a:ln/>
              <a:solidFill>
                <a:schemeClr val="accent2">
                  <a:lumMod val="75000"/>
                </a:schemeClr>
              </a:solidFill>
              <a:effectLst/>
            </a:endParaRPr>
          </a:p>
        </p:txBody>
      </p:sp>
      <p:pic>
        <p:nvPicPr>
          <p:cNvPr id="2" name="Picture 1"/>
          <p:cNvPicPr>
            <a:picLocks noChangeAspect="1"/>
          </p:cNvPicPr>
          <p:nvPr/>
        </p:nvPicPr>
        <p:blipFill>
          <a:blip r:embed="rId3"/>
          <a:stretch>
            <a:fillRect/>
          </a:stretch>
        </p:blipFill>
        <p:spPr>
          <a:xfrm>
            <a:off x="143692" y="2021768"/>
            <a:ext cx="3892730" cy="3712827"/>
          </a:xfrm>
          <a:prstGeom prst="rect">
            <a:avLst/>
          </a:prstGeom>
        </p:spPr>
      </p:pic>
      <p:pic>
        <p:nvPicPr>
          <p:cNvPr id="4" name="Picture 3"/>
          <p:cNvPicPr>
            <a:picLocks noChangeAspect="1"/>
          </p:cNvPicPr>
          <p:nvPr/>
        </p:nvPicPr>
        <p:blipFill>
          <a:blip r:embed="rId4"/>
          <a:stretch>
            <a:fillRect/>
          </a:stretch>
        </p:blipFill>
        <p:spPr>
          <a:xfrm>
            <a:off x="4181505" y="2021767"/>
            <a:ext cx="3958045" cy="3712827"/>
          </a:xfrm>
          <a:prstGeom prst="rect">
            <a:avLst/>
          </a:prstGeom>
        </p:spPr>
      </p:pic>
      <p:pic>
        <p:nvPicPr>
          <p:cNvPr id="7" name="Picture 6"/>
          <p:cNvPicPr>
            <a:picLocks noChangeAspect="1"/>
          </p:cNvPicPr>
          <p:nvPr/>
        </p:nvPicPr>
        <p:blipFill>
          <a:blip r:embed="rId5"/>
          <a:stretch>
            <a:fillRect/>
          </a:stretch>
        </p:blipFill>
        <p:spPr>
          <a:xfrm>
            <a:off x="8284633" y="2021766"/>
            <a:ext cx="3798510" cy="3712827"/>
          </a:xfrm>
          <a:prstGeom prst="rect">
            <a:avLst/>
          </a:prstGeom>
        </p:spPr>
      </p:pic>
      <p:sp>
        <p:nvSpPr>
          <p:cNvPr id="6" name="TextBox 5"/>
          <p:cNvSpPr txBox="1"/>
          <p:nvPr/>
        </p:nvSpPr>
        <p:spPr>
          <a:xfrm>
            <a:off x="143692" y="5876298"/>
            <a:ext cx="11939451" cy="646331"/>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Observing from each test functions and methods, Newton’s method has the smallest percentage errors value compared to others. Therefore, Newton’s method could be considered as the most accurate to the actual value for all tolerance factor.</a:t>
            </a:r>
            <a:endParaRPr lang="en-US" dirty="0"/>
          </a:p>
        </p:txBody>
      </p:sp>
    </p:spTree>
    <p:extLst>
      <p:ext uri="{BB962C8B-B14F-4D97-AF65-F5344CB8AC3E}">
        <p14:creationId xmlns:p14="http://schemas.microsoft.com/office/powerpoint/2010/main" val="285580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animEffect transition="in" filter="fade">
                                      <p:cBhvr>
                                        <p:cTn id="9" dur="25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ppt_w</p:attrName>
                                        </p:attrNameLst>
                                      </p:cBhvr>
                                      <p:tavLst>
                                        <p:tav tm="0">
                                          <p:val>
                                            <p:fltVal val="0"/>
                                          </p:val>
                                        </p:tav>
                                        <p:tav tm="100000">
                                          <p:val>
                                            <p:strVal val="#ppt_w"/>
                                          </p:val>
                                        </p:tav>
                                      </p:tavLst>
                                    </p:anim>
                                    <p:anim calcmode="lin" valueType="num">
                                      <p:cBhvr>
                                        <p:cTn id="13" dur="250" fill="hold"/>
                                        <p:tgtEl>
                                          <p:spTgt spid="4"/>
                                        </p:tgtEl>
                                        <p:attrNameLst>
                                          <p:attrName>ppt_h</p:attrName>
                                        </p:attrNameLst>
                                      </p:cBhvr>
                                      <p:tavLst>
                                        <p:tav tm="0">
                                          <p:val>
                                            <p:fltVal val="0"/>
                                          </p:val>
                                        </p:tav>
                                        <p:tav tm="100000">
                                          <p:val>
                                            <p:strVal val="#ppt_h"/>
                                          </p:val>
                                        </p:tav>
                                      </p:tavLst>
                                    </p:anim>
                                    <p:animEffect transition="in" filter="fade">
                                      <p:cBhvr>
                                        <p:cTn id="14" dur="25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250" fill="hold"/>
                                        <p:tgtEl>
                                          <p:spTgt spid="7"/>
                                        </p:tgtEl>
                                        <p:attrNameLst>
                                          <p:attrName>ppt_w</p:attrName>
                                        </p:attrNameLst>
                                      </p:cBhvr>
                                      <p:tavLst>
                                        <p:tav tm="0">
                                          <p:val>
                                            <p:fltVal val="0"/>
                                          </p:val>
                                        </p:tav>
                                        <p:tav tm="100000">
                                          <p:val>
                                            <p:strVal val="#ppt_w"/>
                                          </p:val>
                                        </p:tav>
                                      </p:tavLst>
                                    </p:anim>
                                    <p:anim calcmode="lin" valueType="num">
                                      <p:cBhvr>
                                        <p:cTn id="18" dur="250" fill="hold"/>
                                        <p:tgtEl>
                                          <p:spTgt spid="7"/>
                                        </p:tgtEl>
                                        <p:attrNameLst>
                                          <p:attrName>ppt_h</p:attrName>
                                        </p:attrNameLst>
                                      </p:cBhvr>
                                      <p:tavLst>
                                        <p:tav tm="0">
                                          <p:val>
                                            <p:fltVal val="0"/>
                                          </p:val>
                                        </p:tav>
                                        <p:tav tm="100000">
                                          <p:val>
                                            <p:strVal val="#ppt_h"/>
                                          </p:val>
                                        </p:tav>
                                      </p:tavLst>
                                    </p:anim>
                                    <p:animEffect transition="in" filter="fade">
                                      <p:cBhvr>
                                        <p:cTn id="19"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rgbClr val="D9C3A5">
                <a:tint val="50000"/>
                <a:satMod val="180000"/>
              </a:srgbClr>
            </a:duotone>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762103" y="255996"/>
            <a:ext cx="8202470" cy="769441"/>
          </a:xfrm>
          <a:prstGeom prst="rect">
            <a:avLst/>
          </a:prstGeom>
          <a:solidFill>
            <a:schemeClr val="bg1"/>
          </a:solidFill>
          <a:ln>
            <a:solidFill>
              <a:schemeClr val="accent1">
                <a:lumMod val="75000"/>
              </a:schemeClr>
            </a:solid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smtClean="0">
                <a:ln/>
                <a:solidFill>
                  <a:schemeClr val="accent2">
                    <a:lumMod val="75000"/>
                  </a:schemeClr>
                </a:solidFill>
              </a:rPr>
              <a:t>Conclusion and Recommendation</a:t>
            </a:r>
            <a:endParaRPr lang="en-US" sz="4400" b="1" cap="none" spc="0" dirty="0">
              <a:ln/>
              <a:solidFill>
                <a:schemeClr val="accent2">
                  <a:lumMod val="75000"/>
                </a:schemeClr>
              </a:solidFill>
              <a:effectLst/>
            </a:endParaRPr>
          </a:p>
        </p:txBody>
      </p:sp>
      <mc:AlternateContent xmlns:mc="http://schemas.openxmlformats.org/markup-compatibility/2006" xmlns:a14="http://schemas.microsoft.com/office/drawing/2010/main">
        <mc:Choice Requires="a14">
          <p:sp>
            <p:nvSpPr>
              <p:cNvPr id="6" name="TextBox 5"/>
              <p:cNvSpPr txBox="1"/>
              <p:nvPr/>
            </p:nvSpPr>
            <p:spPr>
              <a:xfrm>
                <a:off x="3094892" y="3219492"/>
                <a:ext cx="8614452" cy="2799613"/>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US" sz="1700" b="1" dirty="0" smtClean="0">
                    <a:latin typeface="Arial" panose="020B0604020202020204" pitchFamily="34" charset="0"/>
                    <a:cs typeface="Arial" panose="020B0604020202020204" pitchFamily="34" charset="0"/>
                  </a:rPr>
                  <a:t>Newton’s method is the best method in term of number of iterations. While Hybrid method only best method for tolerance </a:t>
                </a:r>
                <a14:m>
                  <m:oMath xmlns:m="http://schemas.openxmlformats.org/officeDocument/2006/math">
                    <m:sSup>
                      <m:sSupPr>
                        <m:ctrlPr>
                          <a:rPr lang="en-US" sz="1700" b="1" i="1" smtClean="0">
                            <a:latin typeface="Cambria Math" panose="02040503050406030204" pitchFamily="18" charset="0"/>
                          </a:rPr>
                        </m:ctrlPr>
                      </m:sSupPr>
                      <m:e>
                        <m:r>
                          <a:rPr lang="en-US" sz="1700" b="1" i="1" smtClean="0">
                            <a:latin typeface="Cambria Math" panose="02040503050406030204" pitchFamily="18" charset="0"/>
                          </a:rPr>
                          <m:t>𝟏𝟎</m:t>
                        </m:r>
                      </m:e>
                      <m:sup>
                        <m:r>
                          <a:rPr lang="en-US" sz="1700" b="1" i="1" smtClean="0">
                            <a:latin typeface="Cambria Math" panose="02040503050406030204" pitchFamily="18" charset="0"/>
                          </a:rPr>
                          <m:t>−</m:t>
                        </m:r>
                        <m:r>
                          <a:rPr lang="en-US" sz="1700" b="1" i="1" smtClean="0">
                            <a:latin typeface="Cambria Math" panose="02040503050406030204" pitchFamily="18" charset="0"/>
                          </a:rPr>
                          <m:t>𝟐</m:t>
                        </m:r>
                      </m:sup>
                    </m:sSup>
                    <m:r>
                      <a:rPr lang="en-US" sz="1700" b="1" i="1" smtClean="0">
                        <a:latin typeface="Cambria Math" panose="02040503050406030204" pitchFamily="18" charset="0"/>
                      </a:rPr>
                      <m:t>.</m:t>
                    </m:r>
                  </m:oMath>
                </a14:m>
                <a:endParaRPr lang="en-US" sz="1700" b="1" dirty="0" smtClean="0">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Ø"/>
                </a:pPr>
                <a:r>
                  <a:rPr lang="en-US" sz="1700" b="1" dirty="0" smtClean="0">
                    <a:latin typeface="Arial" panose="020B0604020202020204" pitchFamily="34" charset="0"/>
                    <a:cs typeface="Arial" panose="020B0604020202020204" pitchFamily="34" charset="0"/>
                  </a:rPr>
                  <a:t>Based on CPU time, Newton’s method has greater performance for all tolerance used.</a:t>
                </a:r>
              </a:p>
              <a:p>
                <a:pPr marL="342900" indent="-342900" algn="just">
                  <a:lnSpc>
                    <a:spcPct val="150000"/>
                  </a:lnSpc>
                  <a:buFont typeface="Wingdings" panose="05000000000000000000" pitchFamily="2" charset="2"/>
                  <a:buChar char="Ø"/>
                </a:pPr>
                <a:r>
                  <a:rPr lang="en-US" sz="1700" b="1" dirty="0" smtClean="0">
                    <a:latin typeface="Arial" panose="020B0604020202020204" pitchFamily="34" charset="0"/>
                    <a:cs typeface="Arial" panose="020B0604020202020204" pitchFamily="34" charset="0"/>
                  </a:rPr>
                  <a:t>Recommendation for this study </a:t>
                </a:r>
                <a:r>
                  <a:rPr lang="en-US" sz="1700" b="1" dirty="0">
                    <a:latin typeface="Arial" panose="020B0604020202020204" pitchFamily="34" charset="0"/>
                    <a:cs typeface="Arial" panose="020B0604020202020204" pitchFamily="34" charset="0"/>
                  </a:rPr>
                  <a:t>researcher may extend the field in find other functional such as inverse of trigonometric or higher degree polynomial functions. </a:t>
                </a:r>
                <a:endParaRPr lang="en-US" sz="1700" b="1" dirty="0" smtClean="0">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094892" y="3219492"/>
                <a:ext cx="8614452" cy="2799613"/>
              </a:xfrm>
              <a:prstGeom prst="rect">
                <a:avLst/>
              </a:prstGeom>
              <a:blipFill>
                <a:blip r:embed="rId3"/>
                <a:stretch>
                  <a:fillRect l="-354" r="-425" b="-2179"/>
                </a:stretch>
              </a:blipFill>
            </p:spPr>
            <p:txBody>
              <a:bodyPr/>
              <a:lstStyle/>
              <a:p>
                <a:r>
                  <a:rPr lang="en-US">
                    <a:noFill/>
                  </a:rPr>
                  <a:t> </a:t>
                </a:r>
              </a:p>
            </p:txBody>
          </p:sp>
        </mc:Fallback>
      </mc:AlternateContent>
      <p:pic>
        <p:nvPicPr>
          <p:cNvPr id="2" name="Picture 1"/>
          <p:cNvPicPr>
            <a:picLocks noChangeAspect="1"/>
          </p:cNvPicPr>
          <p:nvPr/>
        </p:nvPicPr>
        <p:blipFill rotWithShape="1">
          <a:blip r:embed="rId4" cstate="print">
            <a:grayscl/>
            <a:extLst>
              <a:ext uri="{BEBA8EAE-BF5A-486C-A8C5-ECC9F3942E4B}">
                <a14:imgProps xmlns:a14="http://schemas.microsoft.com/office/drawing/2010/main">
                  <a14:imgLayer r:embed="rId5">
                    <a14:imgEffect>
                      <a14:sharpenSoften amount="-25000"/>
                    </a14:imgEffect>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l="17560" r="16688" b="16967"/>
          <a:stretch/>
        </p:blipFill>
        <p:spPr>
          <a:xfrm>
            <a:off x="769705" y="1596184"/>
            <a:ext cx="1790616" cy="22925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4264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rgbClr val="D9C3A5">
                <a:tint val="50000"/>
                <a:satMod val="180000"/>
              </a:srgbClr>
            </a:duotone>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8882743" y="208624"/>
            <a:ext cx="3092466" cy="769441"/>
          </a:xfrm>
          <a:prstGeom prst="rect">
            <a:avLst/>
          </a:prstGeom>
          <a:solidFill>
            <a:schemeClr val="bg1"/>
          </a:solidFill>
          <a:ln>
            <a:solidFill>
              <a:schemeClr val="accent1">
                <a:lumMod val="75000"/>
              </a:schemeClr>
            </a:solid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cap="none" spc="0" dirty="0" smtClean="0">
                <a:ln/>
                <a:solidFill>
                  <a:schemeClr val="accent2">
                    <a:lumMod val="75000"/>
                  </a:schemeClr>
                </a:solidFill>
                <a:effectLst/>
              </a:rPr>
              <a:t>Gantt Chart</a:t>
            </a:r>
            <a:endParaRPr lang="en-US" sz="4400" b="1" cap="none" spc="0" dirty="0">
              <a:ln/>
              <a:solidFill>
                <a:schemeClr val="accent2">
                  <a:lumMod val="75000"/>
                </a:schemeClr>
              </a:solidFill>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3708216842"/>
              </p:ext>
            </p:extLst>
          </p:nvPr>
        </p:nvGraphicFramePr>
        <p:xfrm>
          <a:off x="871194" y="1410787"/>
          <a:ext cx="9562010" cy="5248445"/>
        </p:xfrm>
        <a:graphic>
          <a:graphicData uri="http://schemas.openxmlformats.org/drawingml/2006/table">
            <a:tbl>
              <a:tblPr firstRow="1" bandRow="1">
                <a:tableStyleId>{21E4AEA4-8DFA-4A89-87EB-49C32662AFE0}</a:tableStyleId>
              </a:tblPr>
              <a:tblGrid>
                <a:gridCol w="1854926">
                  <a:extLst>
                    <a:ext uri="{9D8B030D-6E8A-4147-A177-3AD203B41FA5}">
                      <a16:colId xmlns:a16="http://schemas.microsoft.com/office/drawing/2014/main" val="1983524875"/>
                    </a:ext>
                  </a:extLst>
                </a:gridCol>
                <a:gridCol w="705394">
                  <a:extLst>
                    <a:ext uri="{9D8B030D-6E8A-4147-A177-3AD203B41FA5}">
                      <a16:colId xmlns:a16="http://schemas.microsoft.com/office/drawing/2014/main" val="737574473"/>
                    </a:ext>
                  </a:extLst>
                </a:gridCol>
                <a:gridCol w="640080">
                  <a:extLst>
                    <a:ext uri="{9D8B030D-6E8A-4147-A177-3AD203B41FA5}">
                      <a16:colId xmlns:a16="http://schemas.microsoft.com/office/drawing/2014/main" val="1113263517"/>
                    </a:ext>
                  </a:extLst>
                </a:gridCol>
                <a:gridCol w="666206">
                  <a:extLst>
                    <a:ext uri="{9D8B030D-6E8A-4147-A177-3AD203B41FA5}">
                      <a16:colId xmlns:a16="http://schemas.microsoft.com/office/drawing/2014/main" val="1960782279"/>
                    </a:ext>
                  </a:extLst>
                </a:gridCol>
                <a:gridCol w="627156">
                  <a:extLst>
                    <a:ext uri="{9D8B030D-6E8A-4147-A177-3AD203B41FA5}">
                      <a16:colId xmlns:a16="http://schemas.microsoft.com/office/drawing/2014/main" val="777232499"/>
                    </a:ext>
                  </a:extLst>
                </a:gridCol>
                <a:gridCol w="714917">
                  <a:extLst>
                    <a:ext uri="{9D8B030D-6E8A-4147-A177-3AD203B41FA5}">
                      <a16:colId xmlns:a16="http://schemas.microsoft.com/office/drawing/2014/main" val="2092281446"/>
                    </a:ext>
                  </a:extLst>
                </a:gridCol>
                <a:gridCol w="676618">
                  <a:extLst>
                    <a:ext uri="{9D8B030D-6E8A-4147-A177-3AD203B41FA5}">
                      <a16:colId xmlns:a16="http://schemas.microsoft.com/office/drawing/2014/main" val="2447783365"/>
                    </a:ext>
                  </a:extLst>
                </a:gridCol>
                <a:gridCol w="724509">
                  <a:extLst>
                    <a:ext uri="{9D8B030D-6E8A-4147-A177-3AD203B41FA5}">
                      <a16:colId xmlns:a16="http://schemas.microsoft.com/office/drawing/2014/main" val="3146223795"/>
                    </a:ext>
                  </a:extLst>
                </a:gridCol>
                <a:gridCol w="705394">
                  <a:extLst>
                    <a:ext uri="{9D8B030D-6E8A-4147-A177-3AD203B41FA5}">
                      <a16:colId xmlns:a16="http://schemas.microsoft.com/office/drawing/2014/main" val="1313625234"/>
                    </a:ext>
                  </a:extLst>
                </a:gridCol>
                <a:gridCol w="689314">
                  <a:extLst>
                    <a:ext uri="{9D8B030D-6E8A-4147-A177-3AD203B41FA5}">
                      <a16:colId xmlns:a16="http://schemas.microsoft.com/office/drawing/2014/main" val="3675941897"/>
                    </a:ext>
                  </a:extLst>
                </a:gridCol>
                <a:gridCol w="753216">
                  <a:extLst>
                    <a:ext uri="{9D8B030D-6E8A-4147-A177-3AD203B41FA5}">
                      <a16:colId xmlns:a16="http://schemas.microsoft.com/office/drawing/2014/main" val="1031537777"/>
                    </a:ext>
                  </a:extLst>
                </a:gridCol>
                <a:gridCol w="804280">
                  <a:extLst>
                    <a:ext uri="{9D8B030D-6E8A-4147-A177-3AD203B41FA5}">
                      <a16:colId xmlns:a16="http://schemas.microsoft.com/office/drawing/2014/main" val="488524435"/>
                    </a:ext>
                  </a:extLst>
                </a:gridCol>
              </a:tblGrid>
              <a:tr h="349015">
                <a:tc>
                  <a:txBody>
                    <a:bodyPr/>
                    <a:lstStyle/>
                    <a:p>
                      <a:r>
                        <a:rPr lang="en-US" sz="1800" dirty="0" smtClean="0"/>
                        <a:t>Activities</a:t>
                      </a:r>
                      <a:endParaRPr lang="en-US" sz="1100" dirty="0"/>
                    </a:p>
                  </a:txBody>
                  <a:tcPr>
                    <a:solidFill>
                      <a:schemeClr val="accent2">
                        <a:lumMod val="60000"/>
                        <a:lumOff val="40000"/>
                      </a:schemeClr>
                    </a:solidFill>
                  </a:tcPr>
                </a:tc>
                <a:tc>
                  <a:txBody>
                    <a:bodyPr/>
                    <a:lstStyle/>
                    <a:p>
                      <a:pPr algn="ctr"/>
                      <a:r>
                        <a:rPr lang="en-US" sz="1800" dirty="0" smtClean="0"/>
                        <a:t>SEPT</a:t>
                      </a:r>
                      <a:endParaRPr lang="en-US" sz="1800" dirty="0"/>
                    </a:p>
                  </a:txBody>
                  <a:tcPr>
                    <a:solidFill>
                      <a:schemeClr val="accent2">
                        <a:lumMod val="60000"/>
                        <a:lumOff val="40000"/>
                      </a:schemeClr>
                    </a:solidFill>
                  </a:tcPr>
                </a:tc>
                <a:tc>
                  <a:txBody>
                    <a:bodyPr/>
                    <a:lstStyle/>
                    <a:p>
                      <a:pPr algn="ctr"/>
                      <a:r>
                        <a:rPr lang="en-US" sz="1800" dirty="0" smtClean="0"/>
                        <a:t>OCT</a:t>
                      </a:r>
                      <a:endParaRPr lang="en-US" sz="1800" dirty="0"/>
                    </a:p>
                  </a:txBody>
                  <a:tcPr>
                    <a:solidFill>
                      <a:schemeClr val="accent2">
                        <a:lumMod val="60000"/>
                        <a:lumOff val="40000"/>
                      </a:schemeClr>
                    </a:solidFill>
                  </a:tcPr>
                </a:tc>
                <a:tc>
                  <a:txBody>
                    <a:bodyPr/>
                    <a:lstStyle/>
                    <a:p>
                      <a:pPr algn="ctr"/>
                      <a:r>
                        <a:rPr lang="en-US" sz="1800" dirty="0" smtClean="0"/>
                        <a:t>NOV</a:t>
                      </a:r>
                      <a:endParaRPr lang="en-US" sz="1800" dirty="0"/>
                    </a:p>
                  </a:txBody>
                  <a:tcPr>
                    <a:solidFill>
                      <a:schemeClr val="accent2">
                        <a:lumMod val="60000"/>
                        <a:lumOff val="40000"/>
                      </a:schemeClr>
                    </a:solidFill>
                  </a:tcPr>
                </a:tc>
                <a:tc>
                  <a:txBody>
                    <a:bodyPr/>
                    <a:lstStyle/>
                    <a:p>
                      <a:pPr algn="ctr"/>
                      <a:r>
                        <a:rPr lang="en-US" sz="1800" dirty="0" smtClean="0"/>
                        <a:t>DEC</a:t>
                      </a:r>
                      <a:endParaRPr lang="en-US" sz="1800" dirty="0"/>
                    </a:p>
                  </a:txBody>
                  <a:tcPr>
                    <a:solidFill>
                      <a:schemeClr val="accent2">
                        <a:lumMod val="60000"/>
                        <a:lumOff val="40000"/>
                      </a:schemeClr>
                    </a:solidFill>
                  </a:tcPr>
                </a:tc>
                <a:tc>
                  <a:txBody>
                    <a:bodyPr/>
                    <a:lstStyle/>
                    <a:p>
                      <a:pPr algn="ctr"/>
                      <a:r>
                        <a:rPr lang="en-US" sz="1800" dirty="0" smtClean="0"/>
                        <a:t>JAN</a:t>
                      </a:r>
                      <a:endParaRPr lang="en-US" sz="1800" dirty="0"/>
                    </a:p>
                  </a:txBody>
                  <a:tcPr>
                    <a:solidFill>
                      <a:schemeClr val="accent2">
                        <a:lumMod val="60000"/>
                        <a:lumOff val="40000"/>
                      </a:schemeClr>
                    </a:solidFill>
                  </a:tcPr>
                </a:tc>
                <a:tc>
                  <a:txBody>
                    <a:bodyPr/>
                    <a:lstStyle/>
                    <a:p>
                      <a:pPr algn="ctr"/>
                      <a:r>
                        <a:rPr lang="en-US" sz="1800" dirty="0" smtClean="0"/>
                        <a:t>FEB</a:t>
                      </a:r>
                      <a:endParaRPr lang="en-US" sz="1800" dirty="0"/>
                    </a:p>
                  </a:txBody>
                  <a:tcPr>
                    <a:solidFill>
                      <a:schemeClr val="accent2">
                        <a:lumMod val="60000"/>
                        <a:lumOff val="40000"/>
                      </a:schemeClr>
                    </a:solidFill>
                  </a:tcPr>
                </a:tc>
                <a:tc>
                  <a:txBody>
                    <a:bodyPr/>
                    <a:lstStyle/>
                    <a:p>
                      <a:pPr algn="ctr"/>
                      <a:r>
                        <a:rPr lang="en-US" sz="1800" dirty="0" smtClean="0"/>
                        <a:t>MAC</a:t>
                      </a:r>
                      <a:endParaRPr lang="en-US" sz="1800" dirty="0"/>
                    </a:p>
                  </a:txBody>
                  <a:tcPr>
                    <a:solidFill>
                      <a:schemeClr val="accent2">
                        <a:lumMod val="60000"/>
                        <a:lumOff val="40000"/>
                      </a:schemeClr>
                    </a:solidFill>
                  </a:tcPr>
                </a:tc>
                <a:tc>
                  <a:txBody>
                    <a:bodyPr/>
                    <a:lstStyle/>
                    <a:p>
                      <a:pPr algn="ctr"/>
                      <a:r>
                        <a:rPr lang="en-US" sz="1800" dirty="0" smtClean="0"/>
                        <a:t>APR</a:t>
                      </a:r>
                      <a:endParaRPr lang="en-US" sz="1800" dirty="0"/>
                    </a:p>
                  </a:txBody>
                  <a:tcPr>
                    <a:solidFill>
                      <a:schemeClr val="accent2">
                        <a:lumMod val="60000"/>
                        <a:lumOff val="40000"/>
                      </a:schemeClr>
                    </a:solidFill>
                  </a:tcPr>
                </a:tc>
                <a:tc>
                  <a:txBody>
                    <a:bodyPr/>
                    <a:lstStyle/>
                    <a:p>
                      <a:pPr algn="ctr"/>
                      <a:r>
                        <a:rPr lang="en-US" sz="1800" dirty="0" smtClean="0"/>
                        <a:t>MAY</a:t>
                      </a:r>
                      <a:endParaRPr lang="en-US" sz="1800" dirty="0"/>
                    </a:p>
                  </a:txBody>
                  <a:tcPr>
                    <a:solidFill>
                      <a:schemeClr val="accent2">
                        <a:lumMod val="60000"/>
                        <a:lumOff val="40000"/>
                      </a:schemeClr>
                    </a:solidFill>
                  </a:tcPr>
                </a:tc>
                <a:tc>
                  <a:txBody>
                    <a:bodyPr/>
                    <a:lstStyle/>
                    <a:p>
                      <a:pPr algn="ctr"/>
                      <a:r>
                        <a:rPr lang="en-US" sz="1800" dirty="0" smtClean="0"/>
                        <a:t>JUNE</a:t>
                      </a:r>
                      <a:endParaRPr lang="en-US" sz="1800" dirty="0"/>
                    </a:p>
                  </a:txBody>
                  <a:tcPr>
                    <a:solidFill>
                      <a:schemeClr val="accent2">
                        <a:lumMod val="60000"/>
                        <a:lumOff val="40000"/>
                      </a:schemeClr>
                    </a:solidFill>
                  </a:tcPr>
                </a:tc>
                <a:tc>
                  <a:txBody>
                    <a:bodyPr/>
                    <a:lstStyle/>
                    <a:p>
                      <a:pPr algn="ctr"/>
                      <a:r>
                        <a:rPr lang="en-US" sz="1800" dirty="0" smtClean="0"/>
                        <a:t>JULY</a:t>
                      </a:r>
                      <a:endParaRPr lang="en-US" sz="1800" dirty="0"/>
                    </a:p>
                  </a:txBody>
                  <a:tcPr>
                    <a:solidFill>
                      <a:schemeClr val="accent2">
                        <a:lumMod val="60000"/>
                        <a:lumOff val="40000"/>
                      </a:schemeClr>
                    </a:solidFill>
                  </a:tcPr>
                </a:tc>
                <a:extLst>
                  <a:ext uri="{0D108BD9-81ED-4DB2-BD59-A6C34878D82A}">
                    <a16:rowId xmlns:a16="http://schemas.microsoft.com/office/drawing/2014/main" val="4201825940"/>
                  </a:ext>
                </a:extLst>
              </a:tr>
              <a:tr h="436269">
                <a:tc>
                  <a:txBody>
                    <a:bodyPr/>
                    <a:lstStyle/>
                    <a:p>
                      <a:r>
                        <a:rPr lang="en-US" sz="1600" dirty="0" smtClean="0">
                          <a:latin typeface="+mn-lt"/>
                          <a:cs typeface="Arial" panose="020B0604020202020204" pitchFamily="34" charset="0"/>
                        </a:rPr>
                        <a:t>Literature</a:t>
                      </a:r>
                      <a:r>
                        <a:rPr lang="en-US" sz="1600" baseline="0" dirty="0" smtClean="0">
                          <a:latin typeface="+mn-lt"/>
                          <a:cs typeface="Arial" panose="020B0604020202020204" pitchFamily="34" charset="0"/>
                        </a:rPr>
                        <a:t> review</a:t>
                      </a:r>
                      <a:endParaRPr lang="en-US" sz="1600" dirty="0">
                        <a:latin typeface="+mn-lt"/>
                        <a:cs typeface="Arial" panose="020B0604020202020204" pitchFamily="34" charset="0"/>
                      </a:endParaRPr>
                    </a:p>
                  </a:txBody>
                  <a:tcPr>
                    <a:solidFill>
                      <a:schemeClr val="accent2">
                        <a:lumMod val="20000"/>
                        <a:lumOff val="80000"/>
                      </a:schemeClr>
                    </a:solidFill>
                  </a:tcPr>
                </a:tc>
                <a:tc>
                  <a:txBody>
                    <a:bodyPr/>
                    <a:lstStyle/>
                    <a:p>
                      <a:endParaRPr lang="en-US" dirty="0">
                        <a:solidFill>
                          <a:schemeClr val="accent2">
                            <a:lumMod val="50000"/>
                          </a:schemeClr>
                        </a:solidFill>
                      </a:endParaRPr>
                    </a:p>
                  </a:txBody>
                  <a:tcPr>
                    <a:solidFill>
                      <a:schemeClr val="accent2">
                        <a:lumMod val="75000"/>
                      </a:schemeClr>
                    </a:solidFill>
                  </a:tcPr>
                </a:tc>
                <a:tc>
                  <a:txBody>
                    <a:bodyPr/>
                    <a:lstStyle/>
                    <a:p>
                      <a:endParaRPr lang="en-US" dirty="0"/>
                    </a:p>
                  </a:txBody>
                  <a:tcPr>
                    <a:solidFill>
                      <a:schemeClr val="accent2">
                        <a:lumMod val="75000"/>
                      </a:schemeClr>
                    </a:solidFill>
                  </a:tcPr>
                </a:tc>
                <a:tc>
                  <a:txBody>
                    <a:bodyPr/>
                    <a:lstStyle/>
                    <a:p>
                      <a:endParaRPr lang="en-US" dirty="0"/>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extLst>
                  <a:ext uri="{0D108BD9-81ED-4DB2-BD59-A6C34878D82A}">
                    <a16:rowId xmlns:a16="http://schemas.microsoft.com/office/drawing/2014/main" val="3680611098"/>
                  </a:ext>
                </a:extLst>
              </a:tr>
              <a:tr h="610777">
                <a:tc>
                  <a:txBody>
                    <a:bodyPr/>
                    <a:lstStyle/>
                    <a:p>
                      <a:r>
                        <a:rPr lang="en-US" sz="1600" dirty="0" smtClean="0">
                          <a:latin typeface="+mn-lt"/>
                          <a:cs typeface="Arial" panose="020B0604020202020204" pitchFamily="34" charset="0"/>
                        </a:rPr>
                        <a:t>Proposal presentation</a:t>
                      </a:r>
                      <a:endParaRPr lang="en-US" sz="1600" dirty="0">
                        <a:latin typeface="+mn-lt"/>
                        <a:cs typeface="Arial" panose="020B0604020202020204" pitchFamily="34" charset="0"/>
                      </a:endParaRPr>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c>
                  <a:txBody>
                    <a:bodyPr/>
                    <a:lstStyle/>
                    <a:p>
                      <a:endParaRPr lang="en-US" dirty="0"/>
                    </a:p>
                  </a:txBody>
                  <a:tcPr>
                    <a:solidFill>
                      <a:schemeClr val="accent2">
                        <a:lumMod val="75000"/>
                      </a:schemeClr>
                    </a:solidFill>
                  </a:tcPr>
                </a:tc>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extLst>
                  <a:ext uri="{0D108BD9-81ED-4DB2-BD59-A6C34878D82A}">
                    <a16:rowId xmlns:a16="http://schemas.microsoft.com/office/drawing/2014/main" val="182939847"/>
                  </a:ext>
                </a:extLst>
              </a:tr>
              <a:tr h="610777">
                <a:tc>
                  <a:txBody>
                    <a:bodyPr/>
                    <a:lstStyle/>
                    <a:p>
                      <a:r>
                        <a:rPr lang="en-US" sz="1600" dirty="0" smtClean="0">
                          <a:latin typeface="+mn-lt"/>
                          <a:cs typeface="Arial" panose="020B0604020202020204" pitchFamily="34" charset="0"/>
                        </a:rPr>
                        <a:t>Proposal</a:t>
                      </a:r>
                      <a:r>
                        <a:rPr lang="en-US" sz="1600" baseline="0" dirty="0" smtClean="0">
                          <a:latin typeface="+mn-lt"/>
                          <a:cs typeface="Arial" panose="020B0604020202020204" pitchFamily="34" charset="0"/>
                        </a:rPr>
                        <a:t> submission</a:t>
                      </a:r>
                      <a:endParaRPr lang="en-US" sz="1600" dirty="0">
                        <a:latin typeface="+mn-lt"/>
                        <a:cs typeface="Arial" panose="020B0604020202020204" pitchFamily="34" charset="0"/>
                      </a:endParaRPr>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c>
                  <a:txBody>
                    <a:bodyPr/>
                    <a:lstStyle/>
                    <a:p>
                      <a:endParaRPr lang="en-US" dirty="0"/>
                    </a:p>
                  </a:txBody>
                  <a:tcPr>
                    <a:solidFill>
                      <a:schemeClr val="accent2">
                        <a:lumMod val="75000"/>
                      </a:schemeClr>
                    </a:solidFill>
                  </a:tcPr>
                </a:tc>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extLst>
                  <a:ext uri="{0D108BD9-81ED-4DB2-BD59-A6C34878D82A}">
                    <a16:rowId xmlns:a16="http://schemas.microsoft.com/office/drawing/2014/main" val="3190709693"/>
                  </a:ext>
                </a:extLst>
              </a:tr>
              <a:tr h="436269">
                <a:tc>
                  <a:txBody>
                    <a:bodyPr/>
                    <a:lstStyle/>
                    <a:p>
                      <a:r>
                        <a:rPr lang="en-US" sz="1600" dirty="0" smtClean="0">
                          <a:latin typeface="+mn-lt"/>
                          <a:cs typeface="Arial" panose="020B0604020202020204" pitchFamily="34" charset="0"/>
                        </a:rPr>
                        <a:t>Data collection</a:t>
                      </a:r>
                      <a:endParaRPr lang="en-US" sz="1600" dirty="0">
                        <a:latin typeface="+mn-lt"/>
                        <a:cs typeface="Arial" panose="020B0604020202020204" pitchFamily="34" charset="0"/>
                      </a:endParaRPr>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c>
                  <a:txBody>
                    <a:bodyPr/>
                    <a:lstStyle/>
                    <a:p>
                      <a:endParaRPr lang="en-US" dirty="0"/>
                    </a:p>
                  </a:txBody>
                  <a:tcPr>
                    <a:solidFill>
                      <a:schemeClr val="accent2">
                        <a:lumMod val="75000"/>
                      </a:schemeClr>
                    </a:solidFill>
                  </a:tcPr>
                </a:tc>
                <a:tc>
                  <a:txBody>
                    <a:bodyPr/>
                    <a:lstStyle/>
                    <a:p>
                      <a:endParaRPr lang="en-US" dirty="0"/>
                    </a:p>
                  </a:txBody>
                  <a:tcPr>
                    <a:solidFill>
                      <a:schemeClr val="accent2">
                        <a:lumMod val="75000"/>
                      </a:schemeClr>
                    </a:solidFill>
                  </a:tcPr>
                </a:tc>
                <a:tc>
                  <a:txBody>
                    <a:bodyPr/>
                    <a:lstStyle/>
                    <a:p>
                      <a:endParaRPr lang="en-US" dirty="0"/>
                    </a:p>
                  </a:txBody>
                  <a:tcPr>
                    <a:solidFill>
                      <a:schemeClr val="accent2">
                        <a:lumMod val="75000"/>
                      </a:schemeClr>
                    </a:solidFill>
                  </a:tcPr>
                </a:tc>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extLst>
                  <a:ext uri="{0D108BD9-81ED-4DB2-BD59-A6C34878D82A}">
                    <a16:rowId xmlns:a16="http://schemas.microsoft.com/office/drawing/2014/main" val="2641104108"/>
                  </a:ext>
                </a:extLst>
              </a:tr>
              <a:tr h="436269">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1600" dirty="0" smtClean="0">
                          <a:latin typeface="+mn-lt"/>
                          <a:cs typeface="Arial" panose="020B0604020202020204" pitchFamily="34" charset="0"/>
                        </a:rPr>
                        <a:t>Abstract submission</a:t>
                      </a:r>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c>
                  <a:txBody>
                    <a:bodyPr/>
                    <a:lstStyle/>
                    <a:p>
                      <a:endParaRPr lang="en-US" dirty="0"/>
                    </a:p>
                  </a:txBody>
                  <a:tcPr>
                    <a:solidFill>
                      <a:schemeClr val="accent2">
                        <a:lumMod val="75000"/>
                      </a:schemeClr>
                    </a:solidFill>
                  </a:tcPr>
                </a:tc>
                <a:tc>
                  <a:txBody>
                    <a:bodyPr/>
                    <a:lstStyle/>
                    <a:p>
                      <a:endParaRPr lang="en-US" dirty="0"/>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extLst>
                  <a:ext uri="{0D108BD9-81ED-4DB2-BD59-A6C34878D82A}">
                    <a16:rowId xmlns:a16="http://schemas.microsoft.com/office/drawing/2014/main" val="953305830"/>
                  </a:ext>
                </a:extLst>
              </a:tr>
              <a:tr h="436269">
                <a:tc>
                  <a:txBody>
                    <a:bodyPr/>
                    <a:lstStyle/>
                    <a:p>
                      <a:r>
                        <a:rPr lang="en-US" sz="1600" dirty="0" smtClean="0">
                          <a:latin typeface="+mn-lt"/>
                          <a:cs typeface="Arial" panose="020B0604020202020204" pitchFamily="34" charset="0"/>
                        </a:rPr>
                        <a:t>Data analysis</a:t>
                      </a:r>
                      <a:endParaRPr lang="en-US" sz="1600" dirty="0">
                        <a:latin typeface="+mn-lt"/>
                        <a:cs typeface="Arial" panose="020B0604020202020204" pitchFamily="34" charset="0"/>
                      </a:endParaRPr>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dirty="0"/>
                    </a:p>
                  </a:txBody>
                  <a:tcPr>
                    <a:solidFill>
                      <a:schemeClr val="accent2">
                        <a:lumMod val="75000"/>
                      </a:schemeClr>
                    </a:solidFill>
                  </a:tcPr>
                </a:tc>
                <a:tc>
                  <a:txBody>
                    <a:bodyPr/>
                    <a:lstStyle/>
                    <a:p>
                      <a:endParaRPr lang="en-US" dirty="0"/>
                    </a:p>
                  </a:txBody>
                  <a:tcPr>
                    <a:solidFill>
                      <a:schemeClr val="accent2">
                        <a:lumMod val="75000"/>
                      </a:schemeClr>
                    </a:solidFill>
                  </a:tcPr>
                </a:tc>
                <a:tc>
                  <a:txBody>
                    <a:bodyPr/>
                    <a:lstStyle/>
                    <a:p>
                      <a:endParaRPr lang="en-US" dirty="0"/>
                    </a:p>
                  </a:txBody>
                  <a:tcPr>
                    <a:solidFill>
                      <a:schemeClr val="accent2">
                        <a:lumMod val="75000"/>
                      </a:schemeClr>
                    </a:solidFill>
                  </a:tcPr>
                </a:tc>
                <a:tc>
                  <a:txBody>
                    <a:bodyPr/>
                    <a:lstStyle/>
                    <a:p>
                      <a:endParaRPr lang="en-US" dirty="0"/>
                    </a:p>
                  </a:txBody>
                  <a:tcPr>
                    <a:solidFill>
                      <a:schemeClr val="accent2">
                        <a:lumMod val="20000"/>
                        <a:lumOff val="80000"/>
                      </a:schemeClr>
                    </a:solidFill>
                  </a:tcPr>
                </a:tc>
                <a:extLst>
                  <a:ext uri="{0D108BD9-81ED-4DB2-BD59-A6C34878D82A}">
                    <a16:rowId xmlns:a16="http://schemas.microsoft.com/office/drawing/2014/main" val="2795091992"/>
                  </a:ext>
                </a:extLst>
              </a:tr>
              <a:tr h="610777">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1600" dirty="0" smtClean="0">
                          <a:latin typeface="+mn-lt"/>
                          <a:cs typeface="Arial" panose="020B0604020202020204" pitchFamily="34" charset="0"/>
                        </a:rPr>
                        <a:t>Final</a:t>
                      </a:r>
                      <a:r>
                        <a:rPr lang="en-US" sz="1600" baseline="0" dirty="0" smtClean="0">
                          <a:latin typeface="+mn-lt"/>
                          <a:cs typeface="Arial" panose="020B0604020202020204" pitchFamily="34" charset="0"/>
                        </a:rPr>
                        <a:t> draft submission</a:t>
                      </a:r>
                      <a:endParaRPr lang="en-US" sz="1600" dirty="0" smtClean="0">
                        <a:latin typeface="+mn-lt"/>
                        <a:cs typeface="Arial" panose="020B0604020202020204" pitchFamily="34" charset="0"/>
                      </a:endParaRPr>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c>
                  <a:txBody>
                    <a:bodyPr/>
                    <a:lstStyle/>
                    <a:p>
                      <a:endParaRPr lang="en-US" dirty="0"/>
                    </a:p>
                  </a:txBody>
                  <a:tcPr>
                    <a:solidFill>
                      <a:schemeClr val="accent2">
                        <a:lumMod val="75000"/>
                      </a:schemeClr>
                    </a:solidFill>
                  </a:tcPr>
                </a:tc>
                <a:extLst>
                  <a:ext uri="{0D108BD9-81ED-4DB2-BD59-A6C34878D82A}">
                    <a16:rowId xmlns:a16="http://schemas.microsoft.com/office/drawing/2014/main" val="4220213315"/>
                  </a:ext>
                </a:extLst>
              </a:tr>
              <a:tr h="610777">
                <a:tc>
                  <a:txBody>
                    <a:bodyPr/>
                    <a:lstStyle/>
                    <a:p>
                      <a:r>
                        <a:rPr lang="en-US" sz="1600" dirty="0" smtClean="0">
                          <a:latin typeface="+mn-lt"/>
                          <a:cs typeface="Arial" panose="020B0604020202020204" pitchFamily="34" charset="0"/>
                        </a:rPr>
                        <a:t>Examiner</a:t>
                      </a:r>
                      <a:r>
                        <a:rPr lang="en-US" sz="1600" baseline="0" dirty="0" smtClean="0">
                          <a:latin typeface="+mn-lt"/>
                          <a:cs typeface="Arial" panose="020B0604020202020204" pitchFamily="34" charset="0"/>
                        </a:rPr>
                        <a:t> evaluation</a:t>
                      </a:r>
                      <a:endParaRPr lang="en-US" sz="1600" dirty="0">
                        <a:latin typeface="+mn-lt"/>
                        <a:cs typeface="Arial" panose="020B0604020202020204" pitchFamily="34" charset="0"/>
                      </a:endParaRPr>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dirty="0"/>
                    </a:p>
                  </a:txBody>
                  <a:tcPr>
                    <a:solidFill>
                      <a:schemeClr val="accent2">
                        <a:lumMod val="75000"/>
                      </a:schemeClr>
                    </a:solidFill>
                  </a:tcPr>
                </a:tc>
                <a:extLst>
                  <a:ext uri="{0D108BD9-81ED-4DB2-BD59-A6C34878D82A}">
                    <a16:rowId xmlns:a16="http://schemas.microsoft.com/office/drawing/2014/main" val="2202059580"/>
                  </a:ext>
                </a:extLst>
              </a:tr>
              <a:tr h="610777">
                <a:tc>
                  <a:txBody>
                    <a:bodyPr/>
                    <a:lstStyle/>
                    <a:p>
                      <a:r>
                        <a:rPr lang="en-US" sz="1600" dirty="0" smtClean="0">
                          <a:latin typeface="+mn-lt"/>
                          <a:cs typeface="Arial" panose="020B0604020202020204" pitchFamily="34" charset="0"/>
                        </a:rPr>
                        <a:t>Final report submission</a:t>
                      </a:r>
                      <a:endParaRPr lang="en-US" sz="1600" dirty="0">
                        <a:latin typeface="+mn-lt"/>
                        <a:cs typeface="Arial" panose="020B0604020202020204" pitchFamily="34" charset="0"/>
                      </a:endParaRPr>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c>
                  <a:txBody>
                    <a:bodyPr/>
                    <a:lstStyle/>
                    <a:p>
                      <a:endParaRPr lang="en-US"/>
                    </a:p>
                  </a:txBody>
                  <a:tcPr>
                    <a:solidFill>
                      <a:schemeClr val="accent2">
                        <a:lumMod val="20000"/>
                        <a:lumOff val="80000"/>
                      </a:schemeClr>
                    </a:solidFill>
                  </a:tcPr>
                </a:tc>
                <a:tc>
                  <a:txBody>
                    <a:bodyPr/>
                    <a:lstStyle/>
                    <a:p>
                      <a:endParaRPr lang="en-US" dirty="0"/>
                    </a:p>
                  </a:txBody>
                  <a:tcPr>
                    <a:solidFill>
                      <a:schemeClr val="accent2">
                        <a:lumMod val="75000"/>
                      </a:schemeClr>
                    </a:solidFill>
                  </a:tcPr>
                </a:tc>
                <a:extLst>
                  <a:ext uri="{0D108BD9-81ED-4DB2-BD59-A6C34878D82A}">
                    <a16:rowId xmlns:a16="http://schemas.microsoft.com/office/drawing/2014/main" val="159803298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9511298"/>
              </p:ext>
            </p:extLst>
          </p:nvPr>
        </p:nvGraphicFramePr>
        <p:xfrm>
          <a:off x="2726121" y="1045027"/>
          <a:ext cx="7707083" cy="365760"/>
        </p:xfrm>
        <a:graphic>
          <a:graphicData uri="http://schemas.openxmlformats.org/drawingml/2006/table">
            <a:tbl>
              <a:tblPr firstRow="1" bandRow="1">
                <a:tableStyleId>{21E4AEA4-8DFA-4A89-87EB-49C32662AFE0}</a:tableStyleId>
              </a:tblPr>
              <a:tblGrid>
                <a:gridCol w="2638697">
                  <a:extLst>
                    <a:ext uri="{9D8B030D-6E8A-4147-A177-3AD203B41FA5}">
                      <a16:colId xmlns:a16="http://schemas.microsoft.com/office/drawing/2014/main" val="3107325929"/>
                    </a:ext>
                  </a:extLst>
                </a:gridCol>
                <a:gridCol w="5068386">
                  <a:extLst>
                    <a:ext uri="{9D8B030D-6E8A-4147-A177-3AD203B41FA5}">
                      <a16:colId xmlns:a16="http://schemas.microsoft.com/office/drawing/2014/main" val="3737284642"/>
                    </a:ext>
                  </a:extLst>
                </a:gridCol>
              </a:tblGrid>
              <a:tr h="234307">
                <a:tc>
                  <a:txBody>
                    <a:bodyPr/>
                    <a:lstStyle/>
                    <a:p>
                      <a:pPr algn="ctr"/>
                      <a:r>
                        <a:rPr lang="en-US" sz="1800" dirty="0" smtClean="0"/>
                        <a:t>2019</a:t>
                      </a:r>
                      <a:endParaRPr lang="en-US" sz="1800" dirty="0"/>
                    </a:p>
                  </a:txBody>
                  <a:tcPr>
                    <a:solidFill>
                      <a:schemeClr val="accent2">
                        <a:lumMod val="60000"/>
                        <a:lumOff val="40000"/>
                      </a:schemeClr>
                    </a:solidFill>
                  </a:tcPr>
                </a:tc>
                <a:tc>
                  <a:txBody>
                    <a:bodyPr/>
                    <a:lstStyle/>
                    <a:p>
                      <a:pPr algn="ctr"/>
                      <a:r>
                        <a:rPr lang="en-US" sz="1800" dirty="0" smtClean="0"/>
                        <a:t>2020</a:t>
                      </a:r>
                      <a:endParaRPr lang="en-US" sz="1800" dirty="0"/>
                    </a:p>
                  </a:txBody>
                  <a:tcPr>
                    <a:solidFill>
                      <a:schemeClr val="accent2">
                        <a:lumMod val="60000"/>
                        <a:lumOff val="40000"/>
                      </a:schemeClr>
                    </a:solidFill>
                  </a:tcPr>
                </a:tc>
                <a:extLst>
                  <a:ext uri="{0D108BD9-81ED-4DB2-BD59-A6C34878D82A}">
                    <a16:rowId xmlns:a16="http://schemas.microsoft.com/office/drawing/2014/main" val="3895853720"/>
                  </a:ext>
                </a:extLst>
              </a:tr>
            </a:tbl>
          </a:graphicData>
        </a:graphic>
      </p:graphicFrame>
    </p:spTree>
    <p:extLst>
      <p:ext uri="{BB962C8B-B14F-4D97-AF65-F5344CB8AC3E}">
        <p14:creationId xmlns:p14="http://schemas.microsoft.com/office/powerpoint/2010/main" val="3779254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rgbClr val="D9C3A5">
                <a:tint val="50000"/>
                <a:satMod val="180000"/>
              </a:srgbClr>
            </a:duotone>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8530045" y="292451"/>
            <a:ext cx="3389309" cy="769441"/>
          </a:xfrm>
          <a:prstGeom prst="rect">
            <a:avLst/>
          </a:prstGeom>
          <a:solidFill>
            <a:schemeClr val="bg1"/>
          </a:solidFill>
          <a:ln>
            <a:solidFill>
              <a:schemeClr val="accent1">
                <a:lumMod val="75000"/>
              </a:schemeClr>
            </a:solid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smtClean="0">
                <a:ln/>
                <a:solidFill>
                  <a:schemeClr val="accent2">
                    <a:lumMod val="75000"/>
                  </a:schemeClr>
                </a:solidFill>
              </a:rPr>
              <a:t>References</a:t>
            </a:r>
            <a:endParaRPr lang="en-US" sz="4400" b="1" cap="none" spc="0" dirty="0">
              <a:ln/>
              <a:solidFill>
                <a:schemeClr val="accent2">
                  <a:lumMod val="75000"/>
                </a:schemeClr>
              </a:solidFill>
              <a:effectLst/>
            </a:endParaRPr>
          </a:p>
        </p:txBody>
      </p:sp>
      <p:sp>
        <p:nvSpPr>
          <p:cNvPr id="5" name="TextBox 4"/>
          <p:cNvSpPr txBox="1"/>
          <p:nvPr/>
        </p:nvSpPr>
        <p:spPr>
          <a:xfrm>
            <a:off x="168812" y="1652737"/>
            <a:ext cx="11437034" cy="4662815"/>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
            </a:pPr>
            <a:r>
              <a:rPr lang="en-US" dirty="0"/>
              <a:t>Ali, M. R. M., </a:t>
            </a:r>
            <a:r>
              <a:rPr lang="en-US" dirty="0" err="1"/>
              <a:t>Fakhri</a:t>
            </a:r>
            <a:r>
              <a:rPr lang="en-US" dirty="0"/>
              <a:t>, M. I., </a:t>
            </a:r>
            <a:r>
              <a:rPr lang="en-US" dirty="0" err="1"/>
              <a:t>Hayati</a:t>
            </a:r>
            <a:r>
              <a:rPr lang="en-US" dirty="0"/>
              <a:t>, N., </a:t>
            </a:r>
            <a:r>
              <a:rPr lang="en-US" dirty="0" err="1"/>
              <a:t>Ramli</a:t>
            </a:r>
            <a:r>
              <a:rPr lang="en-US" dirty="0"/>
              <a:t>, N. A., &amp; </a:t>
            </a:r>
            <a:r>
              <a:rPr lang="en-US" dirty="0" err="1"/>
              <a:t>Jusoh</a:t>
            </a:r>
            <a:r>
              <a:rPr lang="en-US" dirty="0"/>
              <a:t>, I. (2017). The n-th section method: A modification of Bisection. Malaysian Journal of Fundamental and Applied Sciences, 13(4), 728-731</a:t>
            </a:r>
            <a:r>
              <a:rPr lang="en-US" dirty="0" smtClean="0"/>
              <a:t>. </a:t>
            </a:r>
          </a:p>
          <a:p>
            <a:pPr marL="342900" indent="-342900" algn="just">
              <a:lnSpc>
                <a:spcPct val="150000"/>
              </a:lnSpc>
              <a:buFont typeface="Wingdings" panose="05000000000000000000" pitchFamily="2" charset="2"/>
              <a:buChar char="§"/>
            </a:pPr>
            <a:r>
              <a:rPr lang="en-US" dirty="0" smtClean="0"/>
              <a:t>Hussein</a:t>
            </a:r>
            <a:r>
              <a:rPr lang="en-US" dirty="0"/>
              <a:t>, K. A., </a:t>
            </a:r>
            <a:r>
              <a:rPr lang="en-US" dirty="0" err="1"/>
              <a:t>Hoomod</a:t>
            </a:r>
            <a:r>
              <a:rPr lang="en-US" dirty="0"/>
              <a:t>, H. K., &amp; </a:t>
            </a:r>
            <a:r>
              <a:rPr lang="en-US" dirty="0" err="1"/>
              <a:t>Altaee</a:t>
            </a:r>
            <a:r>
              <a:rPr lang="en-US" dirty="0"/>
              <a:t>, A. A. H. (2015). A New Approach to Find Roots of Nonlinear Equations by Hybrid Algorithm to Bisection and </a:t>
            </a:r>
            <a:r>
              <a:rPr lang="en-US" dirty="0" err="1"/>
              <a:t>NewtonRaphson</a:t>
            </a:r>
            <a:r>
              <a:rPr lang="en-US" dirty="0"/>
              <a:t> Algorithms. Iraqi Journal of Information Technology, 7(1 </a:t>
            </a:r>
            <a:r>
              <a:rPr lang="ar-AE" dirty="0"/>
              <a:t>اللغة الانكليزية ,(75-82. </a:t>
            </a:r>
            <a:endParaRPr lang="en-US" dirty="0" smtClean="0"/>
          </a:p>
          <a:p>
            <a:pPr marL="342900" indent="-342900" algn="just">
              <a:lnSpc>
                <a:spcPct val="150000"/>
              </a:lnSpc>
              <a:buFont typeface="Wingdings" panose="05000000000000000000" pitchFamily="2" charset="2"/>
              <a:buChar char="§"/>
            </a:pPr>
            <a:r>
              <a:rPr lang="en-US" dirty="0" err="1"/>
              <a:t>Lerman</a:t>
            </a:r>
            <a:r>
              <a:rPr lang="en-US" dirty="0"/>
              <a:t>, S. R. (1993). Problem solving and computation for scientists and engineers: an introduction using C. Prentice-Hall, Inc. </a:t>
            </a:r>
            <a:endParaRPr lang="en-US" dirty="0" smtClean="0"/>
          </a:p>
          <a:p>
            <a:pPr marL="342900" indent="-342900" algn="just">
              <a:lnSpc>
                <a:spcPct val="150000"/>
              </a:lnSpc>
              <a:buFont typeface="Wingdings" panose="05000000000000000000" pitchFamily="2" charset="2"/>
              <a:buChar char="§"/>
            </a:pPr>
            <a:r>
              <a:rPr lang="en-US" dirty="0" err="1"/>
              <a:t>Sidi</a:t>
            </a:r>
            <a:r>
              <a:rPr lang="en-US" dirty="0"/>
              <a:t>, A. (2008). Generalization Of The Secant Method For Nonlinear Equations. Applied Mathematics E-Notes, 8, 115-123. </a:t>
            </a:r>
            <a:endParaRPr lang="en-US" dirty="0" smtClean="0"/>
          </a:p>
          <a:p>
            <a:pPr marL="342900" indent="-342900" algn="just">
              <a:lnSpc>
                <a:spcPct val="150000"/>
              </a:lnSpc>
              <a:buFont typeface="Wingdings" panose="05000000000000000000" pitchFamily="2" charset="2"/>
              <a:buChar char="§"/>
            </a:pPr>
            <a:r>
              <a:rPr lang="en-US" dirty="0" err="1"/>
              <a:t>Tanakan</a:t>
            </a:r>
            <a:r>
              <a:rPr lang="en-US" dirty="0"/>
              <a:t>, S. (2013). A new algorithm of modified bisection method for nonlinear equation. Applied Mathematical Sciences, 7(123), 6107-6114. </a:t>
            </a:r>
          </a:p>
        </p:txBody>
      </p:sp>
    </p:spTree>
    <p:extLst>
      <p:ext uri="{BB962C8B-B14F-4D97-AF65-F5344CB8AC3E}">
        <p14:creationId xmlns:p14="http://schemas.microsoft.com/office/powerpoint/2010/main" val="272967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rgbClr val="D9C3A5">
                <a:tint val="50000"/>
                <a:satMod val="180000"/>
              </a:srgbClr>
            </a:duotone>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940412" y="2431758"/>
            <a:ext cx="3501280" cy="2800767"/>
          </a:xfrm>
          <a:prstGeom prst="rect">
            <a:avLst/>
          </a:prstGeom>
          <a:noFill/>
        </p:spPr>
        <p:txBody>
          <a:bodyPr wrap="none" lIns="91440" tIns="45720" rIns="91440" bIns="45720">
            <a:spAutoFit/>
          </a:bodyPr>
          <a:lstStyle/>
          <a:p>
            <a:pPr algn="ctr"/>
            <a:r>
              <a:rPr lang="en-US" sz="8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THANK</a:t>
            </a:r>
          </a:p>
          <a:p>
            <a:pPr algn="ctr"/>
            <a:r>
              <a:rPr lang="en-US" sz="8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YOU </a:t>
            </a:r>
            <a:endParaRPr lang="en-US" sz="8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 name="Smiley Face 1"/>
          <p:cNvSpPr/>
          <p:nvPr/>
        </p:nvSpPr>
        <p:spPr>
          <a:xfrm>
            <a:off x="6850850" y="4248443"/>
            <a:ext cx="590842" cy="562708"/>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22501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rgbClr val="D9C3A5">
                <a:tint val="50000"/>
                <a:satMod val="180000"/>
              </a:srgbClr>
            </a:duotone>
            <a:extLst>
              <a:ext uri="{BEBA8EAE-BF5A-486C-A8C5-ECC9F3942E4B}">
                <a14:imgProps xmlns:a14="http://schemas.microsoft.com/office/drawing/2010/main">
                  <a14:imgLayer r:embed="rId3">
                    <a14:imgEffect>
                      <a14:saturation sat="341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878286" y="303602"/>
            <a:ext cx="6035037" cy="769441"/>
          </a:xfrm>
          <a:prstGeom prst="rect">
            <a:avLst/>
          </a:prstGeom>
          <a:solidFill>
            <a:schemeClr val="bg1"/>
          </a:solidFill>
          <a:ln>
            <a:solidFill>
              <a:schemeClr val="bg1"/>
            </a:solid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cap="none" spc="0" dirty="0" smtClean="0">
                <a:ln/>
                <a:solidFill>
                  <a:schemeClr val="accent2">
                    <a:lumMod val="75000"/>
                  </a:schemeClr>
                </a:solidFill>
                <a:effectLst/>
              </a:rPr>
              <a:t>Background Of Study</a:t>
            </a:r>
            <a:endParaRPr lang="en-US" sz="4400" b="1" cap="none" spc="0" dirty="0">
              <a:ln/>
              <a:solidFill>
                <a:schemeClr val="accent2">
                  <a:lumMod val="75000"/>
                </a:schemeClr>
              </a:solidFill>
              <a:effectLst/>
            </a:endParaRPr>
          </a:p>
        </p:txBody>
      </p:sp>
      <p:sp>
        <p:nvSpPr>
          <p:cNvPr id="2" name="Rounded Rectangle 1"/>
          <p:cNvSpPr/>
          <p:nvPr/>
        </p:nvSpPr>
        <p:spPr>
          <a:xfrm>
            <a:off x="759820" y="1798321"/>
            <a:ext cx="2899955" cy="173736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en-US" sz="1600" dirty="0" smtClean="0"/>
              <a:t>Numerical analysis is a related branch of mathematics that deals with devising efficient methods for obtaining numerical solutions to difficult mathematical problems. </a:t>
            </a:r>
            <a:endParaRPr lang="en-US" sz="1600" dirty="0"/>
          </a:p>
        </p:txBody>
      </p:sp>
      <p:sp>
        <p:nvSpPr>
          <p:cNvPr id="7" name="Half Frame 6"/>
          <p:cNvSpPr/>
          <p:nvPr/>
        </p:nvSpPr>
        <p:spPr>
          <a:xfrm>
            <a:off x="620484" y="1624148"/>
            <a:ext cx="431075" cy="496388"/>
          </a:xfrm>
          <a:prstGeom prst="halfFra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15" name="Half Frame 14"/>
          <p:cNvSpPr/>
          <p:nvPr/>
        </p:nvSpPr>
        <p:spPr>
          <a:xfrm rot="10800000">
            <a:off x="6068778" y="5710650"/>
            <a:ext cx="431075" cy="496388"/>
          </a:xfrm>
          <a:prstGeom prst="halfFra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16" name="Rounded Rectangle 15"/>
          <p:cNvSpPr/>
          <p:nvPr/>
        </p:nvSpPr>
        <p:spPr>
          <a:xfrm>
            <a:off x="3077385" y="4161614"/>
            <a:ext cx="3246120" cy="190064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en-US" sz="1600"/>
              <a:t>It deals with all aspects of numerical problem solving, from theory development and understanding of numerical methods to practical implementation as a reliable and efficient computer program.</a:t>
            </a:r>
            <a:endParaRPr lang="en-US" sz="1600" dirty="0"/>
          </a:p>
        </p:txBody>
      </p:sp>
      <p:sp>
        <p:nvSpPr>
          <p:cNvPr id="17" name="Half Frame 16"/>
          <p:cNvSpPr/>
          <p:nvPr/>
        </p:nvSpPr>
        <p:spPr>
          <a:xfrm>
            <a:off x="2938043" y="4003772"/>
            <a:ext cx="431075" cy="496388"/>
          </a:xfrm>
          <a:prstGeom prst="halfFra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20" name="Half Frame 19"/>
          <p:cNvSpPr/>
          <p:nvPr/>
        </p:nvSpPr>
        <p:spPr>
          <a:xfrm rot="10800000">
            <a:off x="3413755" y="3200403"/>
            <a:ext cx="431075" cy="496388"/>
          </a:xfrm>
          <a:prstGeom prst="halfFra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21" name="Rounded Rectangle 20"/>
          <p:cNvSpPr/>
          <p:nvPr/>
        </p:nvSpPr>
        <p:spPr>
          <a:xfrm>
            <a:off x="5621367" y="1798321"/>
            <a:ext cx="2899955" cy="173736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en-US" sz="1600" dirty="0" smtClean="0"/>
              <a:t>According to Atkinson (1989),  most </a:t>
            </a:r>
            <a:r>
              <a:rPr lang="en-US" sz="1600" dirty="0"/>
              <a:t>numerical analysis specializes in small subfields, but they share some common concerns, perspectives, and mathematical methods of </a:t>
            </a:r>
            <a:r>
              <a:rPr lang="en-US" sz="1600" dirty="0" smtClean="0"/>
              <a:t>analysis.</a:t>
            </a:r>
            <a:endParaRPr lang="en-US" sz="1600" dirty="0"/>
          </a:p>
        </p:txBody>
      </p:sp>
      <p:sp>
        <p:nvSpPr>
          <p:cNvPr id="22" name="Half Frame 21"/>
          <p:cNvSpPr/>
          <p:nvPr/>
        </p:nvSpPr>
        <p:spPr>
          <a:xfrm rot="10800000">
            <a:off x="8276403" y="3193330"/>
            <a:ext cx="431075" cy="496388"/>
          </a:xfrm>
          <a:prstGeom prst="halfFra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23" name="Half Frame 22"/>
          <p:cNvSpPr/>
          <p:nvPr/>
        </p:nvSpPr>
        <p:spPr>
          <a:xfrm>
            <a:off x="5441764" y="1659242"/>
            <a:ext cx="431075" cy="496388"/>
          </a:xfrm>
          <a:prstGeom prst="halfFra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24" name="Rounded Rectangle 23"/>
          <p:cNvSpPr/>
          <p:nvPr/>
        </p:nvSpPr>
        <p:spPr>
          <a:xfrm>
            <a:off x="8119645" y="4161613"/>
            <a:ext cx="2899955" cy="190064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en-US" sz="1600" dirty="0"/>
              <a:t>T</a:t>
            </a:r>
            <a:r>
              <a:rPr lang="en-US" sz="1600" dirty="0" smtClean="0"/>
              <a:t>hree </a:t>
            </a:r>
            <a:r>
              <a:rPr lang="en-US" sz="1600" dirty="0"/>
              <a:t>method of numerical analysis </a:t>
            </a:r>
            <a:r>
              <a:rPr lang="en-US" sz="1600" dirty="0" smtClean="0"/>
              <a:t>to </a:t>
            </a:r>
            <a:r>
              <a:rPr lang="en-US" sz="1600" dirty="0"/>
              <a:t>be compared with new approach method, </a:t>
            </a:r>
            <a:r>
              <a:rPr lang="en-US" sz="1600" dirty="0" smtClean="0"/>
              <a:t>Hybrid method:</a:t>
            </a:r>
            <a:br>
              <a:rPr lang="en-US" sz="1600" dirty="0" smtClean="0"/>
            </a:br>
            <a:r>
              <a:rPr lang="en-US" sz="1600" dirty="0" smtClean="0"/>
              <a:t>- Modified </a:t>
            </a:r>
            <a:r>
              <a:rPr lang="en-US" sz="1600" dirty="0"/>
              <a:t>Bisection </a:t>
            </a:r>
            <a:r>
              <a:rPr lang="en-US" sz="1600" dirty="0" smtClean="0"/>
              <a:t>method</a:t>
            </a:r>
          </a:p>
          <a:p>
            <a:pPr algn="just"/>
            <a:r>
              <a:rPr lang="en-US" sz="1600" dirty="0" smtClean="0"/>
              <a:t>- Newton’s method</a:t>
            </a:r>
          </a:p>
          <a:p>
            <a:pPr algn="just"/>
            <a:r>
              <a:rPr lang="en-US" sz="1600" dirty="0" smtClean="0"/>
              <a:t>- Secant </a:t>
            </a:r>
            <a:r>
              <a:rPr lang="en-US" sz="1600" dirty="0"/>
              <a:t>method</a:t>
            </a:r>
            <a:r>
              <a:rPr lang="en-US" dirty="0"/>
              <a:t>. </a:t>
            </a:r>
            <a:endParaRPr lang="en-US" sz="1600" dirty="0"/>
          </a:p>
        </p:txBody>
      </p:sp>
      <p:sp>
        <p:nvSpPr>
          <p:cNvPr id="25" name="Half Frame 24"/>
          <p:cNvSpPr/>
          <p:nvPr/>
        </p:nvSpPr>
        <p:spPr>
          <a:xfrm>
            <a:off x="7939488" y="4029898"/>
            <a:ext cx="431075" cy="496388"/>
          </a:xfrm>
          <a:prstGeom prst="halfFra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26" name="Half Frame 25"/>
          <p:cNvSpPr/>
          <p:nvPr/>
        </p:nvSpPr>
        <p:spPr>
          <a:xfrm rot="10800000">
            <a:off x="10777936" y="5725894"/>
            <a:ext cx="431075" cy="496388"/>
          </a:xfrm>
          <a:prstGeom prst="halfFram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213579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250" fill="hold"/>
                                        <p:tgtEl>
                                          <p:spTgt spid="16"/>
                                        </p:tgtEl>
                                        <p:attrNameLst>
                                          <p:attrName>ppt_w</p:attrName>
                                        </p:attrNameLst>
                                      </p:cBhvr>
                                      <p:tavLst>
                                        <p:tav tm="0">
                                          <p:val>
                                            <p:fltVal val="0"/>
                                          </p:val>
                                        </p:tav>
                                        <p:tav tm="100000">
                                          <p:val>
                                            <p:strVal val="#ppt_w"/>
                                          </p:val>
                                        </p:tav>
                                      </p:tavLst>
                                    </p:anim>
                                    <p:anim calcmode="lin" valueType="num">
                                      <p:cBhvr>
                                        <p:cTn id="8" dur="250" fill="hold"/>
                                        <p:tgtEl>
                                          <p:spTgt spid="16"/>
                                        </p:tgtEl>
                                        <p:attrNameLst>
                                          <p:attrName>ppt_h</p:attrName>
                                        </p:attrNameLst>
                                      </p:cBhvr>
                                      <p:tavLst>
                                        <p:tav tm="0">
                                          <p:val>
                                            <p:fltVal val="0"/>
                                          </p:val>
                                        </p:tav>
                                        <p:tav tm="100000">
                                          <p:val>
                                            <p:strVal val="#ppt_h"/>
                                          </p:val>
                                        </p:tav>
                                      </p:tavLst>
                                    </p:anim>
                                    <p:anim calcmode="lin" valueType="num">
                                      <p:cBhvr>
                                        <p:cTn id="9" dur="250" fill="hold"/>
                                        <p:tgtEl>
                                          <p:spTgt spid="16"/>
                                        </p:tgtEl>
                                        <p:attrNameLst>
                                          <p:attrName>style.rotation</p:attrName>
                                        </p:attrNameLst>
                                      </p:cBhvr>
                                      <p:tavLst>
                                        <p:tav tm="0">
                                          <p:val>
                                            <p:fltVal val="90"/>
                                          </p:val>
                                        </p:tav>
                                        <p:tav tm="100000">
                                          <p:val>
                                            <p:fltVal val="0"/>
                                          </p:val>
                                        </p:tav>
                                      </p:tavLst>
                                    </p:anim>
                                    <p:animEffect transition="in" filter="fade">
                                      <p:cBhvr>
                                        <p:cTn id="10" dur="250"/>
                                        <p:tgtEl>
                                          <p:spTgt spid="1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250" fill="hold"/>
                                        <p:tgtEl>
                                          <p:spTgt spid="17"/>
                                        </p:tgtEl>
                                        <p:attrNameLst>
                                          <p:attrName>ppt_w</p:attrName>
                                        </p:attrNameLst>
                                      </p:cBhvr>
                                      <p:tavLst>
                                        <p:tav tm="0">
                                          <p:val>
                                            <p:fltVal val="0"/>
                                          </p:val>
                                        </p:tav>
                                        <p:tav tm="100000">
                                          <p:val>
                                            <p:strVal val="#ppt_w"/>
                                          </p:val>
                                        </p:tav>
                                      </p:tavLst>
                                    </p:anim>
                                    <p:anim calcmode="lin" valueType="num">
                                      <p:cBhvr>
                                        <p:cTn id="14" dur="250" fill="hold"/>
                                        <p:tgtEl>
                                          <p:spTgt spid="17"/>
                                        </p:tgtEl>
                                        <p:attrNameLst>
                                          <p:attrName>ppt_h</p:attrName>
                                        </p:attrNameLst>
                                      </p:cBhvr>
                                      <p:tavLst>
                                        <p:tav tm="0">
                                          <p:val>
                                            <p:fltVal val="0"/>
                                          </p:val>
                                        </p:tav>
                                        <p:tav tm="100000">
                                          <p:val>
                                            <p:strVal val="#ppt_h"/>
                                          </p:val>
                                        </p:tav>
                                      </p:tavLst>
                                    </p:anim>
                                    <p:anim calcmode="lin" valueType="num">
                                      <p:cBhvr>
                                        <p:cTn id="15" dur="250" fill="hold"/>
                                        <p:tgtEl>
                                          <p:spTgt spid="17"/>
                                        </p:tgtEl>
                                        <p:attrNameLst>
                                          <p:attrName>style.rotation</p:attrName>
                                        </p:attrNameLst>
                                      </p:cBhvr>
                                      <p:tavLst>
                                        <p:tav tm="0">
                                          <p:val>
                                            <p:fltVal val="90"/>
                                          </p:val>
                                        </p:tav>
                                        <p:tav tm="100000">
                                          <p:val>
                                            <p:fltVal val="0"/>
                                          </p:val>
                                        </p:tav>
                                      </p:tavLst>
                                    </p:anim>
                                    <p:animEffect transition="in" filter="fade">
                                      <p:cBhvr>
                                        <p:cTn id="16" dur="250"/>
                                        <p:tgtEl>
                                          <p:spTgt spid="1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250" fill="hold"/>
                                        <p:tgtEl>
                                          <p:spTgt spid="15"/>
                                        </p:tgtEl>
                                        <p:attrNameLst>
                                          <p:attrName>ppt_w</p:attrName>
                                        </p:attrNameLst>
                                      </p:cBhvr>
                                      <p:tavLst>
                                        <p:tav tm="0">
                                          <p:val>
                                            <p:fltVal val="0"/>
                                          </p:val>
                                        </p:tav>
                                        <p:tav tm="100000">
                                          <p:val>
                                            <p:strVal val="#ppt_w"/>
                                          </p:val>
                                        </p:tav>
                                      </p:tavLst>
                                    </p:anim>
                                    <p:anim calcmode="lin" valueType="num">
                                      <p:cBhvr>
                                        <p:cTn id="20" dur="250" fill="hold"/>
                                        <p:tgtEl>
                                          <p:spTgt spid="15"/>
                                        </p:tgtEl>
                                        <p:attrNameLst>
                                          <p:attrName>ppt_h</p:attrName>
                                        </p:attrNameLst>
                                      </p:cBhvr>
                                      <p:tavLst>
                                        <p:tav tm="0">
                                          <p:val>
                                            <p:fltVal val="0"/>
                                          </p:val>
                                        </p:tav>
                                        <p:tav tm="100000">
                                          <p:val>
                                            <p:strVal val="#ppt_h"/>
                                          </p:val>
                                        </p:tav>
                                      </p:tavLst>
                                    </p:anim>
                                    <p:anim calcmode="lin" valueType="num">
                                      <p:cBhvr>
                                        <p:cTn id="21" dur="250" fill="hold"/>
                                        <p:tgtEl>
                                          <p:spTgt spid="15"/>
                                        </p:tgtEl>
                                        <p:attrNameLst>
                                          <p:attrName>style.rotation</p:attrName>
                                        </p:attrNameLst>
                                      </p:cBhvr>
                                      <p:tavLst>
                                        <p:tav tm="0">
                                          <p:val>
                                            <p:fltVal val="90"/>
                                          </p:val>
                                        </p:tav>
                                        <p:tav tm="100000">
                                          <p:val>
                                            <p:fltVal val="0"/>
                                          </p:val>
                                        </p:tav>
                                      </p:tavLst>
                                    </p:anim>
                                    <p:animEffect transition="in" filter="fade">
                                      <p:cBhvr>
                                        <p:cTn id="22" dur="25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50"/>
                                        <p:tgtEl>
                                          <p:spTgt spid="21"/>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circle(in)">
                                      <p:cBhvr>
                                        <p:cTn id="30" dur="250"/>
                                        <p:tgtEl>
                                          <p:spTgt spid="23"/>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circle(in)">
                                      <p:cBhvr>
                                        <p:cTn id="33" dur="25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250"/>
                                        <p:tgtEl>
                                          <p:spTgt spid="24"/>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down)">
                                      <p:cBhvr>
                                        <p:cTn id="41" dur="250"/>
                                        <p:tgtEl>
                                          <p:spTgt spid="25"/>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circle(in)">
                                      <p:cBhvr>
                                        <p:cTn id="44"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1" grpId="0" animBg="1"/>
      <p:bldP spid="22" grpId="0" animBg="1"/>
      <p:bldP spid="23" grpId="0" animBg="1"/>
      <p:bldP spid="24" grpId="0" animBg="1"/>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rgbClr val="D9C3A5">
                <a:tint val="50000"/>
                <a:satMod val="180000"/>
              </a:srgbClr>
            </a:duotone>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6492240" y="287001"/>
            <a:ext cx="5460274" cy="769441"/>
          </a:xfrm>
          <a:prstGeom prst="rect">
            <a:avLst/>
          </a:prstGeom>
          <a:solidFill>
            <a:schemeClr val="bg1"/>
          </a:solidFill>
          <a:ln>
            <a:solidFill>
              <a:schemeClr val="bg1"/>
            </a:solid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cap="none" spc="0" dirty="0" smtClean="0">
                <a:ln/>
                <a:solidFill>
                  <a:schemeClr val="accent2">
                    <a:lumMod val="75000"/>
                  </a:schemeClr>
                </a:solidFill>
                <a:effectLst/>
              </a:rPr>
              <a:t>Problem Statement</a:t>
            </a:r>
            <a:endParaRPr lang="en-US" sz="4400" b="1" cap="none" spc="0" dirty="0">
              <a:ln/>
              <a:solidFill>
                <a:schemeClr val="accent2">
                  <a:lumMod val="75000"/>
                </a:schemeClr>
              </a:solidFill>
              <a:effectLst/>
            </a:endParaRPr>
          </a:p>
        </p:txBody>
      </p:sp>
      <p:sp>
        <p:nvSpPr>
          <p:cNvPr id="2" name="Flowchart: Terminator 1"/>
          <p:cNvSpPr/>
          <p:nvPr/>
        </p:nvSpPr>
        <p:spPr>
          <a:xfrm>
            <a:off x="3821528" y="3965081"/>
            <a:ext cx="2222695" cy="562708"/>
          </a:xfrm>
          <a:prstGeom prst="flowChartTerminato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effectLst>
                  <a:outerShdw blurRad="38100" dist="38100" dir="2700000" algn="tl">
                    <a:srgbClr val="000000">
                      <a:alpha val="43137"/>
                    </a:srgbClr>
                  </a:outerShdw>
                </a:effectLst>
                <a:latin typeface="Arial Black" panose="020B0A04020102020204" pitchFamily="34" charset="0"/>
              </a:rPr>
              <a:t>1</a:t>
            </a:r>
            <a:endParaRPr lang="en-US" b="1" dirty="0">
              <a:effectLst>
                <a:outerShdw blurRad="38100" dist="38100" dir="2700000" algn="tl">
                  <a:srgbClr val="000000">
                    <a:alpha val="43137"/>
                  </a:srgbClr>
                </a:outerShdw>
              </a:effectLst>
              <a:latin typeface="Arial Black" panose="020B0A04020102020204" pitchFamily="34" charset="0"/>
            </a:endParaRPr>
          </a:p>
        </p:txBody>
      </p:sp>
      <p:sp>
        <p:nvSpPr>
          <p:cNvPr id="7" name="Flowchart: Terminator 6"/>
          <p:cNvSpPr/>
          <p:nvPr/>
        </p:nvSpPr>
        <p:spPr>
          <a:xfrm>
            <a:off x="6244909" y="3286297"/>
            <a:ext cx="2222695" cy="562708"/>
          </a:xfrm>
          <a:prstGeom prst="flowChartTerminato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effectLst>
                  <a:outerShdw blurRad="38100" dist="38100" dir="2700000" algn="tl">
                    <a:srgbClr val="000000">
                      <a:alpha val="43137"/>
                    </a:srgbClr>
                  </a:outerShdw>
                </a:effectLst>
                <a:latin typeface="Arial Black" panose="020B0A04020102020204" pitchFamily="34" charset="0"/>
              </a:rPr>
              <a:t>2</a:t>
            </a:r>
            <a:endParaRPr lang="en-US" b="1" dirty="0">
              <a:effectLst>
                <a:outerShdw blurRad="38100" dist="38100" dir="2700000" algn="tl">
                  <a:srgbClr val="000000">
                    <a:alpha val="43137"/>
                  </a:srgbClr>
                </a:outerShdw>
              </a:effectLst>
              <a:latin typeface="Arial Black" panose="020B0A04020102020204" pitchFamily="34" charset="0"/>
            </a:endParaRPr>
          </a:p>
        </p:txBody>
      </p:sp>
      <p:sp>
        <p:nvSpPr>
          <p:cNvPr id="8" name="Flowchart: Terminator 7"/>
          <p:cNvSpPr/>
          <p:nvPr/>
        </p:nvSpPr>
        <p:spPr>
          <a:xfrm rot="18953358">
            <a:off x="5391460" y="3633727"/>
            <a:ext cx="1509227" cy="562708"/>
          </a:xfrm>
          <a:prstGeom prst="flowChartTerminator">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6" name="Straight Arrow Connector 25"/>
          <p:cNvCxnSpPr/>
          <p:nvPr/>
        </p:nvCxnSpPr>
        <p:spPr>
          <a:xfrm flipV="1">
            <a:off x="4925097" y="5120640"/>
            <a:ext cx="548646"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4" name="Straight Connector 33"/>
          <p:cNvCxnSpPr/>
          <p:nvPr/>
        </p:nvCxnSpPr>
        <p:spPr>
          <a:xfrm>
            <a:off x="4932875" y="4642339"/>
            <a:ext cx="0" cy="478301"/>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Arrow Connector 35"/>
          <p:cNvCxnSpPr/>
          <p:nvPr/>
        </p:nvCxnSpPr>
        <p:spPr>
          <a:xfrm flipH="1">
            <a:off x="6766560" y="2709522"/>
            <a:ext cx="602759"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4" name="Straight Connector 43"/>
          <p:cNvCxnSpPr/>
          <p:nvPr/>
        </p:nvCxnSpPr>
        <p:spPr>
          <a:xfrm>
            <a:off x="7356256" y="2709522"/>
            <a:ext cx="0" cy="478301"/>
          </a:xfrm>
          <a:prstGeom prst="line">
            <a:avLst/>
          </a:prstGeom>
        </p:spPr>
        <p:style>
          <a:lnRef idx="2">
            <a:schemeClr val="dk1"/>
          </a:lnRef>
          <a:fillRef idx="0">
            <a:schemeClr val="dk1"/>
          </a:fillRef>
          <a:effectRef idx="1">
            <a:schemeClr val="dk1"/>
          </a:effectRef>
          <a:fontRef idx="minor">
            <a:schemeClr val="tx1"/>
          </a:fontRef>
        </p:style>
      </p:cxnSp>
      <p:sp>
        <p:nvSpPr>
          <p:cNvPr id="3" name="TextBox 2"/>
          <p:cNvSpPr txBox="1"/>
          <p:nvPr/>
        </p:nvSpPr>
        <p:spPr>
          <a:xfrm>
            <a:off x="5626432" y="4740813"/>
            <a:ext cx="5682344" cy="923330"/>
          </a:xfrm>
          <a:prstGeom prst="rect">
            <a:avLst/>
          </a:prstGeom>
          <a:noFill/>
        </p:spPr>
        <p:txBody>
          <a:bodyPr wrap="square" rtlCol="0">
            <a:spAutoFit/>
          </a:bodyPr>
          <a:lstStyle/>
          <a:p>
            <a:pPr algn="just"/>
            <a:r>
              <a:rPr lang="en-US" dirty="0" smtClean="0">
                <a:cs typeface="Arial" panose="020B0604020202020204" pitchFamily="34" charset="0"/>
              </a:rPr>
              <a:t>There </a:t>
            </a:r>
            <a:r>
              <a:rPr lang="en-US" dirty="0">
                <a:cs typeface="Arial" panose="020B0604020202020204" pitchFamily="34" charset="0"/>
              </a:rPr>
              <a:t>are many methods in finding root for nonlinear equations, the effectiveness and efficiency of the method may be different depend on the research’s interest. </a:t>
            </a:r>
          </a:p>
        </p:txBody>
      </p:sp>
      <p:sp>
        <p:nvSpPr>
          <p:cNvPr id="4" name="Rectangle 3"/>
          <p:cNvSpPr/>
          <p:nvPr/>
        </p:nvSpPr>
        <p:spPr>
          <a:xfrm>
            <a:off x="657498" y="2313730"/>
            <a:ext cx="6096000" cy="923330"/>
          </a:xfrm>
          <a:prstGeom prst="rect">
            <a:avLst/>
          </a:prstGeom>
        </p:spPr>
        <p:txBody>
          <a:bodyPr>
            <a:spAutoFit/>
          </a:bodyPr>
          <a:lstStyle/>
          <a:p>
            <a:pPr algn="just"/>
            <a:r>
              <a:rPr lang="en-US" dirty="0"/>
              <a:t>A new Hybrid method is proposed in this project to investigate its efficiency, compared to Modified Bisection method, Newton’s method and Secant method. </a:t>
            </a:r>
          </a:p>
        </p:txBody>
      </p:sp>
    </p:spTree>
    <p:extLst>
      <p:ext uri="{BB962C8B-B14F-4D97-AF65-F5344CB8AC3E}">
        <p14:creationId xmlns:p14="http://schemas.microsoft.com/office/powerpoint/2010/main" val="65190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rgbClr val="D9C3A5">
                <a:tint val="50000"/>
                <a:satMod val="180000"/>
              </a:srgbClr>
            </a:duotone>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7955280" y="305583"/>
            <a:ext cx="3788227" cy="769441"/>
          </a:xfrm>
          <a:prstGeom prst="rect">
            <a:avLst/>
          </a:prstGeom>
          <a:solidFill>
            <a:schemeClr val="bg1"/>
          </a:solidFill>
          <a:ln>
            <a:solidFill>
              <a:schemeClr val="accent1">
                <a:lumMod val="75000"/>
              </a:schemeClr>
            </a:solid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cap="none" spc="0" dirty="0" smtClean="0">
                <a:ln/>
                <a:solidFill>
                  <a:schemeClr val="accent2">
                    <a:lumMod val="75000"/>
                  </a:schemeClr>
                </a:solidFill>
                <a:effectLst/>
              </a:rPr>
              <a:t>Objectives</a:t>
            </a:r>
            <a:endParaRPr lang="en-US" sz="4400" b="1" cap="none" spc="0" dirty="0">
              <a:ln/>
              <a:solidFill>
                <a:schemeClr val="accent2">
                  <a:lumMod val="75000"/>
                </a:schemeClr>
              </a:solidFill>
              <a:effectLst/>
            </a:endParaRPr>
          </a:p>
        </p:txBody>
      </p:sp>
      <p:sp>
        <p:nvSpPr>
          <p:cNvPr id="3" name="Oval 2"/>
          <p:cNvSpPr/>
          <p:nvPr/>
        </p:nvSpPr>
        <p:spPr>
          <a:xfrm>
            <a:off x="2310685" y="2959113"/>
            <a:ext cx="1846801" cy="1720885"/>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t>OBJECTIVES</a:t>
            </a:r>
            <a:endParaRPr lang="en-US" dirty="0"/>
          </a:p>
        </p:txBody>
      </p:sp>
      <p:sp>
        <p:nvSpPr>
          <p:cNvPr id="10" name="Oval 9"/>
          <p:cNvSpPr/>
          <p:nvPr/>
        </p:nvSpPr>
        <p:spPr>
          <a:xfrm>
            <a:off x="5052585" y="5183346"/>
            <a:ext cx="1017562" cy="98005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2" name="Oval 11"/>
          <p:cNvSpPr/>
          <p:nvPr/>
        </p:nvSpPr>
        <p:spPr>
          <a:xfrm>
            <a:off x="5018247" y="3358146"/>
            <a:ext cx="1017562" cy="98005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3" name="Oval 12"/>
          <p:cNvSpPr/>
          <p:nvPr/>
        </p:nvSpPr>
        <p:spPr>
          <a:xfrm>
            <a:off x="4997426" y="1532946"/>
            <a:ext cx="1017562" cy="98005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5" name="TextBox 14"/>
          <p:cNvSpPr txBox="1"/>
          <p:nvPr/>
        </p:nvSpPr>
        <p:spPr>
          <a:xfrm>
            <a:off x="6306178" y="1472134"/>
            <a:ext cx="5018313" cy="1015663"/>
          </a:xfrm>
          <a:prstGeom prst="rect">
            <a:avLst/>
          </a:prstGeom>
          <a:noFill/>
        </p:spPr>
        <p:txBody>
          <a:bodyPr wrap="square" rtlCol="0">
            <a:spAutoFit/>
          </a:bodyPr>
          <a:lstStyle/>
          <a:p>
            <a:pPr algn="just"/>
            <a:r>
              <a:rPr lang="en-US" sz="2000" dirty="0"/>
              <a:t>To propose a Hybrid of Modified Bisection method and </a:t>
            </a:r>
            <a:r>
              <a:rPr lang="en-US" sz="2000" dirty="0" smtClean="0"/>
              <a:t>Newton’s </a:t>
            </a:r>
            <a:r>
              <a:rPr lang="en-US" sz="2000" dirty="0"/>
              <a:t>method for solving nonlinear equation. </a:t>
            </a:r>
          </a:p>
        </p:txBody>
      </p:sp>
      <p:sp>
        <p:nvSpPr>
          <p:cNvPr id="16" name="TextBox 15"/>
          <p:cNvSpPr txBox="1"/>
          <p:nvPr/>
        </p:nvSpPr>
        <p:spPr>
          <a:xfrm>
            <a:off x="6306179" y="3311726"/>
            <a:ext cx="5119291" cy="1015663"/>
          </a:xfrm>
          <a:prstGeom prst="rect">
            <a:avLst/>
          </a:prstGeom>
          <a:noFill/>
        </p:spPr>
        <p:txBody>
          <a:bodyPr wrap="square" rtlCol="0">
            <a:spAutoFit/>
          </a:bodyPr>
          <a:lstStyle/>
          <a:p>
            <a:pPr algn="just"/>
            <a:r>
              <a:rPr lang="en-US" sz="2000" dirty="0"/>
              <a:t>To analyses the performance of this new proposed method based on the number of iterations, CPU times and errors. </a:t>
            </a:r>
          </a:p>
        </p:txBody>
      </p:sp>
      <p:sp>
        <p:nvSpPr>
          <p:cNvPr id="17" name="TextBox 16"/>
          <p:cNvSpPr txBox="1"/>
          <p:nvPr/>
        </p:nvSpPr>
        <p:spPr>
          <a:xfrm>
            <a:off x="6362311" y="5193801"/>
            <a:ext cx="5119292" cy="1015663"/>
          </a:xfrm>
          <a:prstGeom prst="rect">
            <a:avLst/>
          </a:prstGeom>
          <a:noFill/>
        </p:spPr>
        <p:txBody>
          <a:bodyPr wrap="square" rtlCol="0">
            <a:spAutoFit/>
          </a:bodyPr>
          <a:lstStyle/>
          <a:p>
            <a:pPr algn="just"/>
            <a:r>
              <a:rPr lang="en-US" sz="2000" dirty="0"/>
              <a:t>To compare the performance of this new proposed method with Modified Bisection method, Newton’s method and Secant method.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6886" y="1640232"/>
            <a:ext cx="566086" cy="630959"/>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9691" y="3442751"/>
            <a:ext cx="810840" cy="810840"/>
          </a:xfrm>
          <a:prstGeom prst="rect">
            <a:avLst/>
          </a:prstGeom>
        </p:spPr>
      </p:pic>
      <p:sp>
        <p:nvSpPr>
          <p:cNvPr id="24" name="Arc 23"/>
          <p:cNvSpPr/>
          <p:nvPr/>
        </p:nvSpPr>
        <p:spPr>
          <a:xfrm>
            <a:off x="2938700" y="2773190"/>
            <a:ext cx="1420837" cy="2092733"/>
          </a:xfrm>
          <a:prstGeom prst="arc">
            <a:avLst>
              <a:gd name="adj1" fmla="val 16692099"/>
              <a:gd name="adj2" fmla="val 4290706"/>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cxnSp>
        <p:nvCxnSpPr>
          <p:cNvPr id="26" name="Straight Connector 25"/>
          <p:cNvCxnSpPr>
            <a:endCxn id="13" idx="3"/>
          </p:cNvCxnSpPr>
          <p:nvPr/>
        </p:nvCxnSpPr>
        <p:spPr>
          <a:xfrm flipV="1">
            <a:off x="4258184" y="2369471"/>
            <a:ext cx="888261" cy="827053"/>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4201320" y="4563474"/>
            <a:ext cx="898371" cy="934491"/>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flipV="1">
            <a:off x="4387673" y="3848171"/>
            <a:ext cx="630574" cy="21383"/>
          </a:xfrm>
          <a:prstGeom prst="line">
            <a:avLst/>
          </a:prstGeom>
        </p:spPr>
        <p:style>
          <a:lnRef idx="2">
            <a:schemeClr val="dk1"/>
          </a:lnRef>
          <a:fillRef idx="0">
            <a:schemeClr val="dk1"/>
          </a:fillRef>
          <a:effectRef idx="1">
            <a:schemeClr val="dk1"/>
          </a:effectRef>
          <a:fontRef idx="minor">
            <a:schemeClr val="tx1"/>
          </a:fontRef>
        </p:style>
      </p:cxnSp>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8003" y="5363350"/>
            <a:ext cx="620040" cy="620040"/>
          </a:xfrm>
          <a:prstGeom prst="rect">
            <a:avLst/>
          </a:prstGeom>
        </p:spPr>
      </p:pic>
    </p:spTree>
    <p:extLst>
      <p:ext uri="{BB962C8B-B14F-4D97-AF65-F5344CB8AC3E}">
        <p14:creationId xmlns:p14="http://schemas.microsoft.com/office/powerpoint/2010/main" val="306628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249"/>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250"/>
                                        <p:tgtEl>
                                          <p:spTgt spid="17"/>
                                        </p:tgtEl>
                                      </p:cBhvr>
                                    </p:animEffect>
                                    <p:anim calcmode="lin" valueType="num">
                                      <p:cBhvr>
                                        <p:cTn id="17" dur="250" fill="hold"/>
                                        <p:tgtEl>
                                          <p:spTgt spid="17"/>
                                        </p:tgtEl>
                                        <p:attrNameLst>
                                          <p:attrName>ppt_x</p:attrName>
                                        </p:attrNameLst>
                                      </p:cBhvr>
                                      <p:tavLst>
                                        <p:tav tm="0">
                                          <p:val>
                                            <p:strVal val="#ppt_x"/>
                                          </p:val>
                                        </p:tav>
                                        <p:tav tm="100000">
                                          <p:val>
                                            <p:strVal val="#ppt_x"/>
                                          </p:val>
                                        </p:tav>
                                      </p:tavLst>
                                    </p:anim>
                                    <p:anim calcmode="lin" valueType="num">
                                      <p:cBhvr>
                                        <p:cTn id="18" dur="2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rgbClr val="D9C3A5">
                <a:tint val="50000"/>
                <a:satMod val="180000"/>
              </a:srgbClr>
            </a:duotone>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6753497" y="221686"/>
            <a:ext cx="5212078" cy="769441"/>
          </a:xfrm>
          <a:prstGeom prst="rect">
            <a:avLst/>
          </a:prstGeom>
          <a:solidFill>
            <a:schemeClr val="bg1"/>
          </a:solidFill>
          <a:ln>
            <a:solidFill>
              <a:schemeClr val="accent1">
                <a:lumMod val="75000"/>
              </a:schemeClr>
            </a:solid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cap="none" spc="0" dirty="0" smtClean="0">
                <a:ln/>
                <a:solidFill>
                  <a:schemeClr val="accent2">
                    <a:lumMod val="75000"/>
                  </a:schemeClr>
                </a:solidFill>
                <a:effectLst/>
              </a:rPr>
              <a:t>Significant Of Study</a:t>
            </a:r>
            <a:endParaRPr lang="en-US" sz="4400" b="1" cap="none" spc="0" dirty="0">
              <a:ln/>
              <a:solidFill>
                <a:schemeClr val="accent2">
                  <a:lumMod val="75000"/>
                </a:schemeClr>
              </a:solidFill>
              <a:effectLst/>
            </a:endParaRPr>
          </a:p>
        </p:txBody>
      </p:sp>
      <p:sp>
        <p:nvSpPr>
          <p:cNvPr id="4" name="Up-Down Arrow 3"/>
          <p:cNvSpPr/>
          <p:nvPr/>
        </p:nvSpPr>
        <p:spPr>
          <a:xfrm>
            <a:off x="5656217" y="2690949"/>
            <a:ext cx="1097280" cy="3213462"/>
          </a:xfrm>
          <a:prstGeom prst="up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 name="Rounded Rectangle 1"/>
          <p:cNvSpPr/>
          <p:nvPr/>
        </p:nvSpPr>
        <p:spPr>
          <a:xfrm>
            <a:off x="2015138" y="3269171"/>
            <a:ext cx="8137391" cy="206931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lgn="just">
              <a:buFont typeface="Arial" panose="020B0604020202020204" pitchFamily="34" charset="0"/>
              <a:buChar char="•"/>
            </a:pPr>
            <a:r>
              <a:rPr lang="en-US" dirty="0" smtClean="0"/>
              <a:t>There </a:t>
            </a:r>
            <a:r>
              <a:rPr lang="en-US" dirty="0"/>
              <a:t>are several factors that will determine the method to be used in Modified Bisection, Newton’s method and Secant method which are the number of iterations, CPU times and the performance of this new proposed </a:t>
            </a:r>
            <a:r>
              <a:rPr lang="en-US" dirty="0" smtClean="0"/>
              <a:t>method.</a:t>
            </a:r>
            <a:br>
              <a:rPr lang="en-US" dirty="0" smtClean="0"/>
            </a:br>
            <a:endParaRPr lang="en-US" dirty="0" smtClean="0"/>
          </a:p>
          <a:p>
            <a:pPr marL="285750" indent="-285750" algn="just">
              <a:buFont typeface="Arial" panose="020B0604020202020204" pitchFamily="34" charset="0"/>
              <a:buChar char="•"/>
            </a:pPr>
            <a:r>
              <a:rPr lang="en-US" dirty="0" smtClean="0"/>
              <a:t>Thus</a:t>
            </a:r>
            <a:r>
              <a:rPr lang="en-US" dirty="0"/>
              <a:t>, a Hybrid method is effectively developed to find the accurate root and it will be created to reduce the number of iterations. </a:t>
            </a:r>
          </a:p>
        </p:txBody>
      </p:sp>
    </p:spTree>
    <p:extLst>
      <p:ext uri="{BB962C8B-B14F-4D97-AF65-F5344CB8AC3E}">
        <p14:creationId xmlns:p14="http://schemas.microsoft.com/office/powerpoint/2010/main" val="1265988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rgbClr val="D9C3A5">
                <a:tint val="50000"/>
                <a:satMod val="180000"/>
              </a:srgbClr>
            </a:duotone>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84126" y="352315"/>
            <a:ext cx="5003074" cy="769441"/>
          </a:xfrm>
          <a:prstGeom prst="rect">
            <a:avLst/>
          </a:prstGeom>
          <a:solidFill>
            <a:schemeClr val="bg1"/>
          </a:solidFill>
          <a:ln>
            <a:solidFill>
              <a:schemeClr val="accent1">
                <a:lumMod val="75000"/>
              </a:schemeClr>
            </a:solid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cap="none" spc="0" dirty="0" smtClean="0">
                <a:ln/>
                <a:solidFill>
                  <a:schemeClr val="accent2">
                    <a:lumMod val="75000"/>
                  </a:schemeClr>
                </a:solidFill>
                <a:effectLst/>
              </a:rPr>
              <a:t>Literature Review</a:t>
            </a:r>
            <a:endParaRPr lang="en-US" sz="4400" b="1" cap="none" spc="0" dirty="0">
              <a:ln/>
              <a:solidFill>
                <a:schemeClr val="accent2">
                  <a:lumMod val="75000"/>
                </a:schemeClr>
              </a:solidFill>
              <a:effectLst/>
            </a:endParaRPr>
          </a:p>
        </p:txBody>
      </p:sp>
      <p:sp>
        <p:nvSpPr>
          <p:cNvPr id="2" name="Donut 1"/>
          <p:cNvSpPr/>
          <p:nvPr/>
        </p:nvSpPr>
        <p:spPr>
          <a:xfrm>
            <a:off x="4193177" y="2259874"/>
            <a:ext cx="3265713" cy="3239589"/>
          </a:xfrm>
          <a:prstGeom prst="donut">
            <a:avLst>
              <a:gd name="adj" fmla="val 6478"/>
            </a:avLst>
          </a:prstGeom>
          <a:ln>
            <a:solidFill>
              <a:srgbClr val="8E7F7F"/>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Donut 2"/>
          <p:cNvSpPr/>
          <p:nvPr/>
        </p:nvSpPr>
        <p:spPr>
          <a:xfrm>
            <a:off x="4624252" y="2638697"/>
            <a:ext cx="2455818" cy="2416629"/>
          </a:xfrm>
          <a:prstGeom prst="donut">
            <a:avLst>
              <a:gd name="adj" fmla="val 5139"/>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p:cNvSpPr/>
          <p:nvPr/>
        </p:nvSpPr>
        <p:spPr>
          <a:xfrm>
            <a:off x="5094515" y="3102429"/>
            <a:ext cx="1515291" cy="1449977"/>
          </a:xfrm>
          <a:prstGeom prst="ellipse">
            <a:avLst/>
          </a:prstGeom>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6829" y="3304484"/>
            <a:ext cx="994119" cy="960941"/>
          </a:xfrm>
          <a:prstGeom prst="rect">
            <a:avLst/>
          </a:prstGeom>
        </p:spPr>
      </p:pic>
      <p:sp>
        <p:nvSpPr>
          <p:cNvPr id="11" name="Teardrop 10"/>
          <p:cNvSpPr/>
          <p:nvPr/>
        </p:nvSpPr>
        <p:spPr>
          <a:xfrm rot="11840849">
            <a:off x="6834921" y="2612311"/>
            <a:ext cx="719568" cy="726358"/>
          </a:xfrm>
          <a:prstGeom prst="teardrop">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Teardrop 11"/>
          <p:cNvSpPr/>
          <p:nvPr/>
        </p:nvSpPr>
        <p:spPr>
          <a:xfrm rot="1025138">
            <a:off x="4111488" y="4342039"/>
            <a:ext cx="719568" cy="726358"/>
          </a:xfrm>
          <a:prstGeom prst="teardrop">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Teardrop 12"/>
          <p:cNvSpPr/>
          <p:nvPr/>
        </p:nvSpPr>
        <p:spPr>
          <a:xfrm rot="4526280">
            <a:off x="4120677" y="2612311"/>
            <a:ext cx="719568" cy="726358"/>
          </a:xfrm>
          <a:prstGeom prst="teardrop">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Teardrop 13"/>
          <p:cNvSpPr/>
          <p:nvPr/>
        </p:nvSpPr>
        <p:spPr>
          <a:xfrm rot="15378745">
            <a:off x="6886374" y="4332653"/>
            <a:ext cx="719568" cy="726358"/>
          </a:xfrm>
          <a:prstGeom prst="teardrop">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0585" y="2773199"/>
            <a:ext cx="412043" cy="412043"/>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9705" y="2773199"/>
            <a:ext cx="412043" cy="412043"/>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1251" y="4488697"/>
            <a:ext cx="446090" cy="446090"/>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2372" y="4484709"/>
            <a:ext cx="423952" cy="423952"/>
          </a:xfrm>
          <a:prstGeom prst="rect">
            <a:avLst/>
          </a:prstGeom>
        </p:spPr>
      </p:pic>
      <p:sp>
        <p:nvSpPr>
          <p:cNvPr id="30" name="Rectangle 29"/>
          <p:cNvSpPr/>
          <p:nvPr/>
        </p:nvSpPr>
        <p:spPr>
          <a:xfrm>
            <a:off x="7587610" y="1925922"/>
            <a:ext cx="4371417" cy="1815882"/>
          </a:xfrm>
          <a:prstGeom prst="rect">
            <a:avLst/>
          </a:prstGeom>
        </p:spPr>
        <p:txBody>
          <a:bodyPr wrap="square">
            <a:spAutoFit/>
          </a:bodyPr>
          <a:lstStyle/>
          <a:p>
            <a:pPr algn="just"/>
            <a:r>
              <a:rPr lang="en-US" sz="1600" dirty="0"/>
              <a:t>The secant method is a very effective numerical procedure used to solve nonlinear equations of the form </a:t>
            </a:r>
            <a:r>
              <a:rPr lang="en-US" sz="1600" dirty="0" smtClean="0"/>
              <a:t>f(x)=0</a:t>
            </a:r>
            <a:r>
              <a:rPr lang="en-US" sz="1600" dirty="0"/>
              <a:t>. It is derived through a linear interpolation procedure and uses only values of </a:t>
            </a:r>
            <a:r>
              <a:rPr lang="en-US" sz="1600" dirty="0" smtClean="0"/>
              <a:t>f(x</a:t>
            </a:r>
            <a:r>
              <a:rPr lang="en-US" sz="1600" dirty="0"/>
              <a:t>) close to the root of </a:t>
            </a:r>
            <a:r>
              <a:rPr lang="en-US" sz="1600" dirty="0" smtClean="0"/>
              <a:t>f(x)=0</a:t>
            </a:r>
            <a:r>
              <a:rPr lang="en-US" sz="1600" dirty="0"/>
              <a:t>, hence it computes </a:t>
            </a:r>
            <a:r>
              <a:rPr lang="en-US" sz="1600" dirty="0" smtClean="0"/>
              <a:t>f(x</a:t>
            </a:r>
            <a:r>
              <a:rPr lang="en-US" sz="1600" dirty="0"/>
              <a:t>) only once per </a:t>
            </a:r>
            <a:r>
              <a:rPr lang="en-US" sz="1600" dirty="0" smtClean="0"/>
              <a:t>iteration.</a:t>
            </a:r>
          </a:p>
          <a:p>
            <a:pPr algn="just"/>
            <a:r>
              <a:rPr lang="en-US" sz="1600" dirty="0" smtClean="0"/>
              <a:t>(</a:t>
            </a:r>
            <a:r>
              <a:rPr lang="en-US" sz="1600" dirty="0" err="1"/>
              <a:t>Sidi</a:t>
            </a:r>
            <a:r>
              <a:rPr lang="en-US" sz="1600" dirty="0"/>
              <a:t>, A., 2008</a:t>
            </a:r>
            <a:r>
              <a:rPr lang="en-US" sz="1600" dirty="0" smtClean="0"/>
              <a:t>)</a:t>
            </a:r>
            <a:endParaRPr lang="en-US" sz="1600" dirty="0"/>
          </a:p>
        </p:txBody>
      </p:sp>
      <p:sp>
        <p:nvSpPr>
          <p:cNvPr id="31" name="Rectangle 30"/>
          <p:cNvSpPr/>
          <p:nvPr/>
        </p:nvSpPr>
        <p:spPr>
          <a:xfrm>
            <a:off x="7662802" y="4270496"/>
            <a:ext cx="4251094" cy="1815882"/>
          </a:xfrm>
          <a:prstGeom prst="rect">
            <a:avLst/>
          </a:prstGeom>
        </p:spPr>
        <p:txBody>
          <a:bodyPr wrap="square">
            <a:spAutoFit/>
          </a:bodyPr>
          <a:lstStyle/>
          <a:p>
            <a:pPr algn="just"/>
            <a:r>
              <a:rPr lang="en-US" sz="1600" dirty="0" smtClean="0"/>
              <a:t>The Hybrid algorithm computes </a:t>
            </a:r>
            <a:r>
              <a:rPr lang="en-US" sz="1600" dirty="0"/>
              <a:t>Modified Bisection method steps initially then apply Newton’s method steps without considering the given function and interval. However, the complexity of this algorithm requires higher CPU </a:t>
            </a:r>
            <a:r>
              <a:rPr lang="en-US" sz="1600" dirty="0" smtClean="0"/>
              <a:t>time.</a:t>
            </a:r>
          </a:p>
          <a:p>
            <a:pPr algn="just"/>
            <a:r>
              <a:rPr lang="en-US" sz="1600" dirty="0" smtClean="0"/>
              <a:t>(Hussein</a:t>
            </a:r>
            <a:r>
              <a:rPr lang="en-US" sz="1600" dirty="0"/>
              <a:t>, K. A., et. al, 2015</a:t>
            </a:r>
            <a:r>
              <a:rPr lang="en-US" sz="1600" dirty="0" smtClean="0"/>
              <a:t>).</a:t>
            </a:r>
            <a:endParaRPr lang="en-US" sz="1600" dirty="0"/>
          </a:p>
        </p:txBody>
      </p:sp>
      <p:sp>
        <p:nvSpPr>
          <p:cNvPr id="32" name="Rectangle 31"/>
          <p:cNvSpPr/>
          <p:nvPr/>
        </p:nvSpPr>
        <p:spPr>
          <a:xfrm>
            <a:off x="145283" y="2172144"/>
            <a:ext cx="3952103" cy="1569660"/>
          </a:xfrm>
          <a:prstGeom prst="rect">
            <a:avLst/>
          </a:prstGeom>
        </p:spPr>
        <p:txBody>
          <a:bodyPr wrap="square">
            <a:spAutoFit/>
          </a:bodyPr>
          <a:lstStyle/>
          <a:p>
            <a:pPr algn="just"/>
            <a:r>
              <a:rPr lang="en-US" sz="1600" dirty="0" smtClean="0"/>
              <a:t>The Modified Bisection method is an extension of bisection method to solve nonlinear equations is a construct to reduce the number of iterations and numerical error in nonlinear equation.</a:t>
            </a:r>
          </a:p>
          <a:p>
            <a:pPr algn="just"/>
            <a:r>
              <a:rPr lang="en-US" sz="1600" dirty="0" smtClean="0"/>
              <a:t>(</a:t>
            </a:r>
            <a:r>
              <a:rPr lang="en-US" sz="1600" dirty="0" err="1" smtClean="0"/>
              <a:t>Tanakan</a:t>
            </a:r>
            <a:r>
              <a:rPr lang="en-US" sz="1600" dirty="0" smtClean="0"/>
              <a:t>, 2013)</a:t>
            </a:r>
            <a:endParaRPr lang="en-US" sz="1600" dirty="0"/>
          </a:p>
        </p:txBody>
      </p:sp>
      <p:sp>
        <p:nvSpPr>
          <p:cNvPr id="33" name="Rectangle 32"/>
          <p:cNvSpPr/>
          <p:nvPr/>
        </p:nvSpPr>
        <p:spPr>
          <a:xfrm>
            <a:off x="176862" y="4453813"/>
            <a:ext cx="3836817" cy="830997"/>
          </a:xfrm>
          <a:prstGeom prst="rect">
            <a:avLst/>
          </a:prstGeom>
        </p:spPr>
        <p:txBody>
          <a:bodyPr wrap="square">
            <a:spAutoFit/>
          </a:bodyPr>
          <a:lstStyle/>
          <a:p>
            <a:pPr algn="just"/>
            <a:r>
              <a:rPr lang="en-US" sz="1600" dirty="0" smtClean="0"/>
              <a:t>Newton’s method does not require initial interval.</a:t>
            </a:r>
          </a:p>
          <a:p>
            <a:pPr algn="just"/>
            <a:r>
              <a:rPr lang="en-US" sz="1600" dirty="0" smtClean="0"/>
              <a:t>(</a:t>
            </a:r>
            <a:r>
              <a:rPr lang="en-US" sz="1600" dirty="0" err="1" smtClean="0"/>
              <a:t>Lerman</a:t>
            </a:r>
            <a:r>
              <a:rPr lang="en-US" sz="1600" dirty="0"/>
              <a:t>, 1993</a:t>
            </a:r>
            <a:r>
              <a:rPr lang="en-US" sz="1600" dirty="0" smtClean="0"/>
              <a:t>)</a:t>
            </a:r>
            <a:endParaRPr lang="en-US" sz="1600" dirty="0"/>
          </a:p>
        </p:txBody>
      </p:sp>
    </p:spTree>
    <p:extLst>
      <p:ext uri="{BB962C8B-B14F-4D97-AF65-F5344CB8AC3E}">
        <p14:creationId xmlns:p14="http://schemas.microsoft.com/office/powerpoint/2010/main" val="195623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5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250"/>
                                        <p:tgtEl>
                                          <p:spTgt spid="3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down)">
                                      <p:cBhvr>
                                        <p:cTn id="15" dur="25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inVertical)">
                                      <p:cBhvr>
                                        <p:cTn id="20" dur="2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rgbClr val="D9C3A5">
                <a:tint val="50000"/>
                <a:satMod val="180000"/>
              </a:srgbClr>
            </a:duotone>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8112034" y="326189"/>
            <a:ext cx="3749040" cy="769441"/>
          </a:xfrm>
          <a:prstGeom prst="rect">
            <a:avLst/>
          </a:prstGeom>
          <a:solidFill>
            <a:schemeClr val="bg1"/>
          </a:solidFill>
          <a:ln>
            <a:solidFill>
              <a:schemeClr val="accent1">
                <a:lumMod val="75000"/>
              </a:schemeClr>
            </a:solid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cap="none" spc="0" dirty="0" smtClean="0">
                <a:ln/>
                <a:solidFill>
                  <a:schemeClr val="accent2">
                    <a:lumMod val="75000"/>
                  </a:schemeClr>
                </a:solidFill>
                <a:effectLst/>
              </a:rPr>
              <a:t>Methodology</a:t>
            </a:r>
            <a:endParaRPr lang="en-US" sz="4400" b="1" cap="none" spc="0" dirty="0">
              <a:ln/>
              <a:solidFill>
                <a:schemeClr val="accent2">
                  <a:lumMod val="75000"/>
                </a:schemeClr>
              </a:solidFill>
              <a:effectLst/>
            </a:endParaRPr>
          </a:p>
        </p:txBody>
      </p:sp>
      <p:sp>
        <p:nvSpPr>
          <p:cNvPr id="20" name="Horizontal Scroll 19"/>
          <p:cNvSpPr/>
          <p:nvPr/>
        </p:nvSpPr>
        <p:spPr>
          <a:xfrm>
            <a:off x="130629" y="1281746"/>
            <a:ext cx="3069771" cy="5262746"/>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1600" dirty="0" smtClean="0">
                <a:solidFill>
                  <a:schemeClr val="tx1"/>
                </a:solidFill>
              </a:rPr>
              <a:t>  </a:t>
            </a:r>
            <a:endParaRPr lang="en-US" sz="1600" dirty="0">
              <a:solidFill>
                <a:schemeClr val="tx1"/>
              </a:solidFill>
            </a:endParaRPr>
          </a:p>
          <a:p>
            <a:pPr algn="ctr"/>
            <a:endParaRPr lang="en-US" dirty="0"/>
          </a:p>
        </p:txBody>
      </p:sp>
      <p:sp>
        <p:nvSpPr>
          <p:cNvPr id="3" name="Flowchart: Terminator 2"/>
          <p:cNvSpPr/>
          <p:nvPr/>
        </p:nvSpPr>
        <p:spPr>
          <a:xfrm>
            <a:off x="317863" y="1281745"/>
            <a:ext cx="2582091" cy="524989"/>
          </a:xfrm>
          <a:prstGeom prst="flowChartTerminator">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700" b="1" dirty="0" smtClean="0"/>
              <a:t>Modified Bisection</a:t>
            </a:r>
          </a:p>
          <a:p>
            <a:pPr algn="ctr"/>
            <a:r>
              <a:rPr lang="en-US" sz="1700" b="1" dirty="0" smtClean="0"/>
              <a:t> Method</a:t>
            </a:r>
            <a:endParaRPr lang="en-US" sz="1700" b="1" dirty="0"/>
          </a:p>
        </p:txBody>
      </p:sp>
      <mc:AlternateContent xmlns:mc="http://schemas.openxmlformats.org/markup-compatibility/2006" xmlns:a14="http://schemas.microsoft.com/office/drawing/2010/main">
        <mc:Choice Requires="a14">
          <p:sp>
            <p:nvSpPr>
              <p:cNvPr id="21" name="TextBox 20"/>
              <p:cNvSpPr txBox="1"/>
              <p:nvPr/>
            </p:nvSpPr>
            <p:spPr>
              <a:xfrm>
                <a:off x="483325" y="1806734"/>
                <a:ext cx="2769326" cy="4466287"/>
              </a:xfrm>
              <a:prstGeom prst="rect">
                <a:avLst/>
              </a:prstGeom>
              <a:noFill/>
            </p:spPr>
            <p:txBody>
              <a:bodyPr wrap="square" rtlCol="0">
                <a:spAutoFit/>
              </a:bodyPr>
              <a:lstStyle/>
              <a:p>
                <a:pPr marL="342900" indent="-342900">
                  <a:buAutoNum type="arabicParenR"/>
                </a:pPr>
                <a:r>
                  <a:rPr lang="en-US" sz="1300" dirty="0" smtClean="0"/>
                  <a:t>Guess </a:t>
                </a:r>
                <a:r>
                  <a:rPr lang="en-US" sz="1300" dirty="0"/>
                  <a:t>an interval [</a:t>
                </a:r>
                <a:r>
                  <a:rPr lang="en-US" sz="1300" dirty="0" err="1"/>
                  <a:t>a,b</a:t>
                </a:r>
                <a:r>
                  <a:rPr lang="en-US" sz="1300" dirty="0"/>
                  <a:t>] which f(a) and f(b) has different sign</a:t>
                </a:r>
                <a:r>
                  <a:rPr lang="en-US" sz="1300" dirty="0" smtClean="0"/>
                  <a:t>.</a:t>
                </a:r>
              </a:p>
              <a:p>
                <a:pPr marL="342900" indent="-342900" algn="just">
                  <a:buAutoNum type="arabicParenR"/>
                </a:pPr>
                <a:r>
                  <a:rPr lang="en-US" sz="1300" dirty="0"/>
                  <a:t>Divide the interval, </a:t>
                </a:r>
                <a14:m>
                  <m:oMath xmlns:m="http://schemas.openxmlformats.org/officeDocument/2006/math">
                    <m:r>
                      <m:rPr>
                        <m:sty m:val="p"/>
                      </m:rPr>
                      <a:rPr lang="en-US" sz="1300">
                        <a:latin typeface="Cambria Math" panose="02040503050406030204" pitchFamily="18" charset="0"/>
                      </a:rPr>
                      <m:t>m</m:t>
                    </m:r>
                    <m:r>
                      <a:rPr lang="en-US" sz="1300">
                        <a:latin typeface="Cambria Math" panose="02040503050406030204" pitchFamily="18" charset="0"/>
                      </a:rPr>
                      <m:t>=</m:t>
                    </m:r>
                    <m:f>
                      <m:fPr>
                        <m:ctrlPr>
                          <a:rPr lang="en-US" sz="1300" i="1">
                            <a:latin typeface="Cambria Math" panose="02040503050406030204" pitchFamily="18" charset="0"/>
                          </a:rPr>
                        </m:ctrlPr>
                      </m:fPr>
                      <m:num>
                        <m:r>
                          <a:rPr lang="en-US" sz="1300" i="1">
                            <a:latin typeface="Cambria Math" panose="02040503050406030204" pitchFamily="18" charset="0"/>
                          </a:rPr>
                          <m:t>𝑎</m:t>
                        </m:r>
                        <m:r>
                          <a:rPr lang="en-US" sz="1300" i="1">
                            <a:latin typeface="Cambria Math" panose="02040503050406030204" pitchFamily="18" charset="0"/>
                          </a:rPr>
                          <m:t>+</m:t>
                        </m:r>
                        <m:r>
                          <a:rPr lang="en-US" sz="1300" i="1">
                            <a:latin typeface="Cambria Math" panose="02040503050406030204" pitchFamily="18" charset="0"/>
                          </a:rPr>
                          <m:t>𝑏</m:t>
                        </m:r>
                      </m:num>
                      <m:den>
                        <m:r>
                          <a:rPr lang="en-US" sz="1300" i="1">
                            <a:latin typeface="Cambria Math" panose="02040503050406030204" pitchFamily="18" charset="0"/>
                          </a:rPr>
                          <m:t>2</m:t>
                        </m:r>
                      </m:den>
                    </m:f>
                    <m:r>
                      <a:rPr lang="en-US" sz="1300" i="1">
                        <a:latin typeface="Cambria Math" panose="02040503050406030204" pitchFamily="18" charset="0"/>
                      </a:rPr>
                      <m:t> </m:t>
                    </m:r>
                  </m:oMath>
                </a14:m>
                <a:r>
                  <a:rPr lang="en-US" sz="1300" dirty="0"/>
                  <a:t> and find f(m</a:t>
                </a:r>
                <a:r>
                  <a:rPr lang="en-US" sz="1300" dirty="0" smtClean="0"/>
                  <a:t>).</a:t>
                </a:r>
                <a:endParaRPr lang="en-US" sz="1300" dirty="0"/>
              </a:p>
              <a:p>
                <a:pPr marL="342900" indent="-342900">
                  <a:buAutoNum type="arabicParenR"/>
                </a:pPr>
                <a:r>
                  <a:rPr lang="en-US" sz="1300" dirty="0"/>
                  <a:t>Determine if root exists,</a:t>
                </a:r>
                <a:br>
                  <a:rPr lang="en-US" sz="1300" dirty="0"/>
                </a:br>
                <a14:m>
                  <m:oMath xmlns:m="http://schemas.openxmlformats.org/officeDocument/2006/math">
                    <m:r>
                      <a:rPr lang="en-US" sz="1300" i="1">
                        <a:latin typeface="Cambria Math" panose="02040503050406030204" pitchFamily="18" charset="0"/>
                      </a:rPr>
                      <m:t>𝑓</m:t>
                    </m:r>
                    <m:d>
                      <m:dPr>
                        <m:ctrlPr>
                          <a:rPr lang="en-US" sz="1300" i="1">
                            <a:latin typeface="Cambria Math" panose="02040503050406030204" pitchFamily="18" charset="0"/>
                          </a:rPr>
                        </m:ctrlPr>
                      </m:dPr>
                      <m:e>
                        <m:r>
                          <a:rPr lang="en-US" sz="1300" i="1">
                            <a:latin typeface="Cambria Math" panose="02040503050406030204" pitchFamily="18" charset="0"/>
                          </a:rPr>
                          <m:t>𝑎</m:t>
                        </m:r>
                      </m:e>
                    </m:d>
                    <m:r>
                      <a:rPr lang="en-US" sz="1300" i="1">
                        <a:latin typeface="Cambria Math" panose="02040503050406030204" pitchFamily="18" charset="0"/>
                      </a:rPr>
                      <m:t>.</m:t>
                    </m:r>
                    <m:r>
                      <a:rPr lang="en-US" sz="1300" i="1">
                        <a:latin typeface="Cambria Math" panose="02040503050406030204" pitchFamily="18" charset="0"/>
                      </a:rPr>
                      <m:t>𝑓</m:t>
                    </m:r>
                    <m:d>
                      <m:dPr>
                        <m:ctrlPr>
                          <a:rPr lang="en-US" sz="1300" i="1">
                            <a:latin typeface="Cambria Math" panose="02040503050406030204" pitchFamily="18" charset="0"/>
                          </a:rPr>
                        </m:ctrlPr>
                      </m:dPr>
                      <m:e>
                        <m:r>
                          <a:rPr lang="en-US" sz="1300" i="1">
                            <a:latin typeface="Cambria Math" panose="02040503050406030204" pitchFamily="18" charset="0"/>
                          </a:rPr>
                          <m:t>𝑚</m:t>
                        </m:r>
                      </m:e>
                    </m:d>
                    <m:r>
                      <a:rPr lang="en-US" sz="1300" i="1">
                        <a:latin typeface="Cambria Math" panose="02040503050406030204" pitchFamily="18" charset="0"/>
                      </a:rPr>
                      <m:t>&lt;0</m:t>
                    </m:r>
                  </m:oMath>
                </a14:m>
                <a:r>
                  <a:rPr lang="en-US" sz="1300" dirty="0"/>
                  <a:t>, then</a:t>
                </a:r>
                <a14:m>
                  <m:oMath xmlns:m="http://schemas.openxmlformats.org/officeDocument/2006/math">
                    <m:r>
                      <a:rPr lang="en-US" sz="1300">
                        <a:latin typeface="Cambria Math" panose="02040503050406030204" pitchFamily="18" charset="0"/>
                      </a:rPr>
                      <m:t> </m:t>
                    </m:r>
                    <m:r>
                      <a:rPr lang="en-US" sz="1300" i="1">
                        <a:latin typeface="Cambria Math" panose="02040503050406030204" pitchFamily="18" charset="0"/>
                      </a:rPr>
                      <m:t>𝑟</m:t>
                    </m:r>
                    <m:r>
                      <a:rPr lang="en-US" sz="1300" i="1">
                        <a:latin typeface="Cambria Math" panose="02040503050406030204" pitchFamily="18" charset="0"/>
                        <a:ea typeface="Cambria Math" panose="02040503050406030204" pitchFamily="18" charset="0"/>
                      </a:rPr>
                      <m:t>𝜖</m:t>
                    </m:r>
                    <m:d>
                      <m:dPr>
                        <m:ctrlPr>
                          <a:rPr lang="en-US" sz="1300" i="1">
                            <a:latin typeface="Cambria Math" panose="02040503050406030204" pitchFamily="18" charset="0"/>
                            <a:ea typeface="Cambria Math" panose="02040503050406030204" pitchFamily="18" charset="0"/>
                          </a:rPr>
                        </m:ctrlPr>
                      </m:dPr>
                      <m:e>
                        <m:r>
                          <a:rPr lang="en-US" sz="1300" i="1">
                            <a:latin typeface="Cambria Math" panose="02040503050406030204" pitchFamily="18" charset="0"/>
                            <a:ea typeface="Cambria Math" panose="02040503050406030204" pitchFamily="18" charset="0"/>
                          </a:rPr>
                          <m:t>𝑎</m:t>
                        </m:r>
                        <m:r>
                          <a:rPr lang="en-US" sz="1300" i="1">
                            <a:latin typeface="Cambria Math" panose="02040503050406030204" pitchFamily="18" charset="0"/>
                            <a:ea typeface="Cambria Math" panose="02040503050406030204" pitchFamily="18" charset="0"/>
                          </a:rPr>
                          <m:t>,</m:t>
                        </m:r>
                        <m:r>
                          <a:rPr lang="en-US" sz="1300" i="1">
                            <a:latin typeface="Cambria Math" panose="02040503050406030204" pitchFamily="18" charset="0"/>
                            <a:ea typeface="Cambria Math" panose="02040503050406030204" pitchFamily="18" charset="0"/>
                          </a:rPr>
                          <m:t>𝑚</m:t>
                        </m:r>
                      </m:e>
                    </m:d>
                  </m:oMath>
                </a14:m>
                <a:r>
                  <a:rPr lang="en-US" sz="1300" dirty="0"/>
                  <a:t> or</a:t>
                </a:r>
                <a:br>
                  <a:rPr lang="en-US" sz="1300" dirty="0"/>
                </a:br>
                <a14:m>
                  <m:oMath xmlns:m="http://schemas.openxmlformats.org/officeDocument/2006/math">
                    <m:r>
                      <a:rPr lang="en-US" sz="1300" i="1">
                        <a:latin typeface="Cambria Math" panose="02040503050406030204" pitchFamily="18" charset="0"/>
                      </a:rPr>
                      <m:t>𝑓</m:t>
                    </m:r>
                    <m:d>
                      <m:dPr>
                        <m:ctrlPr>
                          <a:rPr lang="en-US" sz="1300" i="1">
                            <a:latin typeface="Cambria Math" panose="02040503050406030204" pitchFamily="18" charset="0"/>
                          </a:rPr>
                        </m:ctrlPr>
                      </m:dPr>
                      <m:e>
                        <m:r>
                          <a:rPr lang="en-US" sz="1300" i="1">
                            <a:latin typeface="Cambria Math" panose="02040503050406030204" pitchFamily="18" charset="0"/>
                          </a:rPr>
                          <m:t>𝑚</m:t>
                        </m:r>
                      </m:e>
                    </m:d>
                    <m:r>
                      <a:rPr lang="en-US" sz="1300" i="1">
                        <a:latin typeface="Cambria Math" panose="02040503050406030204" pitchFamily="18" charset="0"/>
                      </a:rPr>
                      <m:t>.</m:t>
                    </m:r>
                    <m:r>
                      <a:rPr lang="en-US" sz="1300" i="1">
                        <a:latin typeface="Cambria Math" panose="02040503050406030204" pitchFamily="18" charset="0"/>
                      </a:rPr>
                      <m:t>𝑓</m:t>
                    </m:r>
                    <m:d>
                      <m:dPr>
                        <m:ctrlPr>
                          <a:rPr lang="en-US" sz="1300" i="1">
                            <a:latin typeface="Cambria Math" panose="02040503050406030204" pitchFamily="18" charset="0"/>
                          </a:rPr>
                        </m:ctrlPr>
                      </m:dPr>
                      <m:e>
                        <m:r>
                          <a:rPr lang="en-US" sz="1300" i="1">
                            <a:latin typeface="Cambria Math" panose="02040503050406030204" pitchFamily="18" charset="0"/>
                          </a:rPr>
                          <m:t>𝑏</m:t>
                        </m:r>
                      </m:e>
                    </m:d>
                    <m:r>
                      <a:rPr lang="en-US" sz="1300" i="1">
                        <a:latin typeface="Cambria Math" panose="02040503050406030204" pitchFamily="18" charset="0"/>
                      </a:rPr>
                      <m:t>&lt;0</m:t>
                    </m:r>
                  </m:oMath>
                </a14:m>
                <a:r>
                  <a:rPr lang="en-US" sz="1300" dirty="0"/>
                  <a:t>, then</a:t>
                </a:r>
                <a14:m>
                  <m:oMath xmlns:m="http://schemas.openxmlformats.org/officeDocument/2006/math">
                    <m:r>
                      <a:rPr lang="en-US" sz="1300">
                        <a:latin typeface="Cambria Math" panose="02040503050406030204" pitchFamily="18" charset="0"/>
                      </a:rPr>
                      <m:t> </m:t>
                    </m:r>
                    <m:r>
                      <a:rPr lang="en-US" sz="1300" i="1">
                        <a:latin typeface="Cambria Math" panose="02040503050406030204" pitchFamily="18" charset="0"/>
                      </a:rPr>
                      <m:t>𝑟</m:t>
                    </m:r>
                    <m:r>
                      <a:rPr lang="en-US" sz="1300" i="1">
                        <a:latin typeface="Cambria Math" panose="02040503050406030204" pitchFamily="18" charset="0"/>
                        <a:ea typeface="Cambria Math" panose="02040503050406030204" pitchFamily="18" charset="0"/>
                      </a:rPr>
                      <m:t>𝜖</m:t>
                    </m:r>
                    <m:d>
                      <m:dPr>
                        <m:ctrlPr>
                          <a:rPr lang="en-US" sz="1300" i="1">
                            <a:latin typeface="Cambria Math" panose="02040503050406030204" pitchFamily="18" charset="0"/>
                            <a:ea typeface="Cambria Math" panose="02040503050406030204" pitchFamily="18" charset="0"/>
                          </a:rPr>
                        </m:ctrlPr>
                      </m:dPr>
                      <m:e>
                        <m:r>
                          <a:rPr lang="en-US" sz="1300" i="1">
                            <a:latin typeface="Cambria Math" panose="02040503050406030204" pitchFamily="18" charset="0"/>
                            <a:ea typeface="Cambria Math" panose="02040503050406030204" pitchFamily="18" charset="0"/>
                          </a:rPr>
                          <m:t>𝑚</m:t>
                        </m:r>
                        <m:r>
                          <a:rPr lang="en-US" sz="1300" i="1">
                            <a:latin typeface="Cambria Math" panose="02040503050406030204" pitchFamily="18" charset="0"/>
                            <a:ea typeface="Cambria Math" panose="02040503050406030204" pitchFamily="18" charset="0"/>
                          </a:rPr>
                          <m:t>,</m:t>
                        </m:r>
                        <m:r>
                          <a:rPr lang="en-US" sz="1300" i="1">
                            <a:latin typeface="Cambria Math" panose="02040503050406030204" pitchFamily="18" charset="0"/>
                            <a:ea typeface="Cambria Math" panose="02040503050406030204" pitchFamily="18" charset="0"/>
                          </a:rPr>
                          <m:t>𝑏</m:t>
                        </m:r>
                      </m:e>
                    </m:d>
                  </m:oMath>
                </a14:m>
                <a:endParaRPr lang="en-US" sz="1300" dirty="0" smtClean="0"/>
              </a:p>
              <a:p>
                <a:pPr marL="342900" indent="-342900">
                  <a:buAutoNum type="arabicParenR"/>
                </a:pPr>
                <a:r>
                  <a:rPr lang="en-US" sz="1300" dirty="0"/>
                  <a:t>Compute </a:t>
                </a:r>
                <a:r>
                  <a:rPr lang="en-US" sz="1300" dirty="0" smtClean="0"/>
                  <a:t>for </a:t>
                </a:r>
                <a14:m>
                  <m:oMath xmlns:m="http://schemas.openxmlformats.org/officeDocument/2006/math">
                    <m:r>
                      <a:rPr lang="en-US" sz="1300" b="0" i="1" smtClean="0">
                        <a:latin typeface="Cambria Math" panose="02040503050406030204" pitchFamily="18" charset="0"/>
                      </a:rPr>
                      <m:t>𝑤</m:t>
                    </m:r>
                    <m:r>
                      <a:rPr lang="en-US" sz="1300" b="0" i="1" smtClean="0">
                        <a:latin typeface="Cambria Math" panose="02040503050406030204" pitchFamily="18" charset="0"/>
                      </a:rPr>
                      <m:t>=−</m:t>
                    </m:r>
                    <m:f>
                      <m:fPr>
                        <m:ctrlPr>
                          <a:rPr lang="en-US" sz="1300" b="0" i="1" smtClean="0">
                            <a:latin typeface="Cambria Math" panose="02040503050406030204" pitchFamily="18" charset="0"/>
                          </a:rPr>
                        </m:ctrlPr>
                      </m:fPr>
                      <m:num>
                        <m:r>
                          <a:rPr lang="en-US" sz="1300" b="0" i="1" smtClean="0">
                            <a:latin typeface="Cambria Math" panose="02040503050406030204" pitchFamily="18" charset="0"/>
                          </a:rPr>
                          <m:t>𝑘</m:t>
                        </m:r>
                      </m:num>
                      <m:den>
                        <m:r>
                          <a:rPr lang="en-US" sz="1300" b="0" i="1" smtClean="0">
                            <a:latin typeface="Cambria Math" panose="02040503050406030204" pitchFamily="18" charset="0"/>
                          </a:rPr>
                          <m:t>𝑔</m:t>
                        </m:r>
                      </m:den>
                    </m:f>
                  </m:oMath>
                </a14:m>
                <a:r>
                  <a:rPr lang="en-US" sz="1300" dirty="0" smtClean="0"/>
                  <a:t> where </a:t>
                </a:r>
                <a:br>
                  <a:rPr lang="en-US" sz="1300" dirty="0" smtClean="0"/>
                </a:br>
                <a14:m>
                  <m:oMath xmlns:m="http://schemas.openxmlformats.org/officeDocument/2006/math">
                    <m:r>
                      <a:rPr lang="en-US" sz="1300" b="0" i="1" smtClean="0">
                        <a:latin typeface="Cambria Math" panose="02040503050406030204" pitchFamily="18" charset="0"/>
                      </a:rPr>
                      <m:t>𝑔</m:t>
                    </m:r>
                    <m:r>
                      <a:rPr lang="en-US" sz="1300" b="0" i="1" smtClean="0">
                        <a:latin typeface="Cambria Math" panose="02040503050406030204" pitchFamily="18" charset="0"/>
                      </a:rPr>
                      <m:t>=</m:t>
                    </m:r>
                    <m:f>
                      <m:fPr>
                        <m:ctrlPr>
                          <a:rPr lang="en-US" sz="1300" b="0" i="1" smtClean="0">
                            <a:latin typeface="Cambria Math" panose="02040503050406030204" pitchFamily="18" charset="0"/>
                          </a:rPr>
                        </m:ctrlPr>
                      </m:fPr>
                      <m:num>
                        <m:r>
                          <a:rPr lang="en-US" sz="1300" b="0" i="1" smtClean="0">
                            <a:latin typeface="Cambria Math" panose="02040503050406030204" pitchFamily="18" charset="0"/>
                          </a:rPr>
                          <m:t>𝑓</m:t>
                        </m:r>
                        <m:d>
                          <m:dPr>
                            <m:ctrlPr>
                              <a:rPr lang="en-US" sz="1300" b="0" i="1" smtClean="0">
                                <a:latin typeface="Cambria Math" panose="02040503050406030204" pitchFamily="18" charset="0"/>
                              </a:rPr>
                            </m:ctrlPr>
                          </m:dPr>
                          <m:e>
                            <m:r>
                              <a:rPr lang="en-US" sz="1300" b="0" i="1" smtClean="0">
                                <a:latin typeface="Cambria Math" panose="02040503050406030204" pitchFamily="18" charset="0"/>
                              </a:rPr>
                              <m:t>𝑏</m:t>
                            </m:r>
                          </m:e>
                        </m:d>
                        <m:r>
                          <a:rPr lang="en-US" sz="1300" b="0" i="1" smtClean="0">
                            <a:latin typeface="Cambria Math" panose="02040503050406030204" pitchFamily="18" charset="0"/>
                          </a:rPr>
                          <m:t>−</m:t>
                        </m:r>
                        <m:r>
                          <a:rPr lang="en-US" sz="1300" b="0" i="1" smtClean="0">
                            <a:latin typeface="Cambria Math" panose="02040503050406030204" pitchFamily="18" charset="0"/>
                          </a:rPr>
                          <m:t>𝑓</m:t>
                        </m:r>
                        <m:r>
                          <a:rPr lang="en-US" sz="1300" b="0" i="1" smtClean="0">
                            <a:latin typeface="Cambria Math" panose="02040503050406030204" pitchFamily="18" charset="0"/>
                          </a:rPr>
                          <m:t>(</m:t>
                        </m:r>
                        <m:r>
                          <a:rPr lang="en-US" sz="1300" b="0" i="1" smtClean="0">
                            <a:latin typeface="Cambria Math" panose="02040503050406030204" pitchFamily="18" charset="0"/>
                          </a:rPr>
                          <m:t>𝑎</m:t>
                        </m:r>
                        <m:r>
                          <a:rPr lang="en-US" sz="1300" b="0" i="1" smtClean="0">
                            <a:latin typeface="Cambria Math" panose="02040503050406030204" pitchFamily="18" charset="0"/>
                          </a:rPr>
                          <m:t>)</m:t>
                        </m:r>
                      </m:num>
                      <m:den>
                        <m:r>
                          <a:rPr lang="en-US" sz="1300" b="0" i="1" smtClean="0">
                            <a:latin typeface="Cambria Math" panose="02040503050406030204" pitchFamily="18" charset="0"/>
                          </a:rPr>
                          <m:t>𝑏</m:t>
                        </m:r>
                        <m:r>
                          <a:rPr lang="en-US" sz="1300" b="0" i="1" smtClean="0">
                            <a:latin typeface="Cambria Math" panose="02040503050406030204" pitchFamily="18" charset="0"/>
                          </a:rPr>
                          <m:t>−</m:t>
                        </m:r>
                        <m:r>
                          <a:rPr lang="en-US" sz="1300" b="0" i="1" smtClean="0">
                            <a:latin typeface="Cambria Math" panose="02040503050406030204" pitchFamily="18" charset="0"/>
                          </a:rPr>
                          <m:t>𝑎</m:t>
                        </m:r>
                      </m:den>
                    </m:f>
                  </m:oMath>
                </a14:m>
                <a:r>
                  <a:rPr lang="en-US" sz="1300" dirty="0" smtClean="0"/>
                  <a:t> and</a:t>
                </a:r>
                <a:br>
                  <a:rPr lang="en-US" sz="1300" dirty="0" smtClean="0"/>
                </a:br>
                <a:r>
                  <a:rPr lang="en-US" sz="1300" dirty="0" smtClean="0"/>
                  <a:t> </a:t>
                </a:r>
                <a14:m>
                  <m:oMath xmlns:m="http://schemas.openxmlformats.org/officeDocument/2006/math">
                    <m:r>
                      <a:rPr lang="en-US" sz="1300" b="0" i="1" smtClean="0">
                        <a:latin typeface="Cambria Math" panose="02040503050406030204" pitchFamily="18" charset="0"/>
                      </a:rPr>
                      <m:t>𝑘</m:t>
                    </m:r>
                    <m:r>
                      <a:rPr lang="en-US" sz="1300" b="0" i="1" smtClean="0">
                        <a:latin typeface="Cambria Math" panose="02040503050406030204" pitchFamily="18" charset="0"/>
                      </a:rPr>
                      <m:t>=</m:t>
                    </m:r>
                    <m:r>
                      <a:rPr lang="en-US" sz="1300" b="0" i="1" smtClean="0">
                        <a:latin typeface="Cambria Math" panose="02040503050406030204" pitchFamily="18" charset="0"/>
                      </a:rPr>
                      <m:t>𝑓</m:t>
                    </m:r>
                    <m:d>
                      <m:dPr>
                        <m:ctrlPr>
                          <a:rPr lang="en-US" sz="1300" b="0" i="1" smtClean="0">
                            <a:latin typeface="Cambria Math" panose="02040503050406030204" pitchFamily="18" charset="0"/>
                          </a:rPr>
                        </m:ctrlPr>
                      </m:dPr>
                      <m:e>
                        <m:r>
                          <a:rPr lang="en-US" sz="1300" b="0" i="1" smtClean="0">
                            <a:latin typeface="Cambria Math" panose="02040503050406030204" pitchFamily="18" charset="0"/>
                          </a:rPr>
                          <m:t>𝑏</m:t>
                        </m:r>
                      </m:e>
                    </m:d>
                    <m:r>
                      <a:rPr lang="en-US" sz="1300" b="0" i="1" smtClean="0">
                        <a:latin typeface="Cambria Math" panose="02040503050406030204" pitchFamily="18" charset="0"/>
                      </a:rPr>
                      <m:t>−</m:t>
                    </m:r>
                    <m:r>
                      <a:rPr lang="en-US" sz="1300" b="0" i="1" smtClean="0">
                        <a:latin typeface="Cambria Math" panose="02040503050406030204" pitchFamily="18" charset="0"/>
                      </a:rPr>
                      <m:t>𝑔</m:t>
                    </m:r>
                    <m:d>
                      <m:dPr>
                        <m:ctrlPr>
                          <a:rPr lang="en-US" sz="1300" b="0" i="1" smtClean="0">
                            <a:latin typeface="Cambria Math" panose="02040503050406030204" pitchFamily="18" charset="0"/>
                          </a:rPr>
                        </m:ctrlPr>
                      </m:dPr>
                      <m:e>
                        <m:r>
                          <a:rPr lang="en-US" sz="1300" b="0" i="1" smtClean="0">
                            <a:latin typeface="Cambria Math" panose="02040503050406030204" pitchFamily="18" charset="0"/>
                          </a:rPr>
                          <m:t>𝑏</m:t>
                        </m:r>
                      </m:e>
                    </m:d>
                  </m:oMath>
                </a14:m>
                <a:r>
                  <a:rPr lang="en-US" sz="1300" dirty="0" smtClean="0"/>
                  <a:t> or </a:t>
                </a:r>
                <a:br>
                  <a:rPr lang="en-US" sz="1300" dirty="0" smtClean="0"/>
                </a:br>
                <a14:m>
                  <m:oMath xmlns:m="http://schemas.openxmlformats.org/officeDocument/2006/math">
                    <m:r>
                      <a:rPr lang="en-US" sz="1300" b="0" i="1" smtClean="0">
                        <a:latin typeface="Cambria Math" panose="02040503050406030204" pitchFamily="18" charset="0"/>
                      </a:rPr>
                      <m:t>𝑘</m:t>
                    </m:r>
                    <m:r>
                      <a:rPr lang="en-US" sz="1300" b="0" i="1" smtClean="0">
                        <a:latin typeface="Cambria Math" panose="02040503050406030204" pitchFamily="18" charset="0"/>
                      </a:rPr>
                      <m:t>=</m:t>
                    </m:r>
                    <m:r>
                      <a:rPr lang="en-US" sz="1300" b="0" i="1" smtClean="0">
                        <a:latin typeface="Cambria Math" panose="02040503050406030204" pitchFamily="18" charset="0"/>
                      </a:rPr>
                      <m:t>𝑓</m:t>
                    </m:r>
                    <m:d>
                      <m:dPr>
                        <m:ctrlPr>
                          <a:rPr lang="en-US" sz="1300" b="0" i="1" smtClean="0">
                            <a:latin typeface="Cambria Math" panose="02040503050406030204" pitchFamily="18" charset="0"/>
                          </a:rPr>
                        </m:ctrlPr>
                      </m:dPr>
                      <m:e>
                        <m:r>
                          <a:rPr lang="en-US" sz="1300" b="0" i="1" smtClean="0">
                            <a:latin typeface="Cambria Math" panose="02040503050406030204" pitchFamily="18" charset="0"/>
                          </a:rPr>
                          <m:t>𝑎</m:t>
                        </m:r>
                      </m:e>
                    </m:d>
                    <m:r>
                      <a:rPr lang="en-US" sz="1300" b="0" i="1" smtClean="0">
                        <a:latin typeface="Cambria Math" panose="02040503050406030204" pitchFamily="18" charset="0"/>
                      </a:rPr>
                      <m:t>−</m:t>
                    </m:r>
                    <m:r>
                      <a:rPr lang="en-US" sz="1300" b="0" i="1" smtClean="0">
                        <a:latin typeface="Cambria Math" panose="02040503050406030204" pitchFamily="18" charset="0"/>
                      </a:rPr>
                      <m:t>𝑔</m:t>
                    </m:r>
                    <m:r>
                      <a:rPr lang="en-US" sz="1300" b="0" i="1" smtClean="0">
                        <a:latin typeface="Cambria Math" panose="02040503050406030204" pitchFamily="18" charset="0"/>
                      </a:rPr>
                      <m:t>(</m:t>
                    </m:r>
                    <m:r>
                      <a:rPr lang="en-US" sz="1300" b="0" i="1" smtClean="0">
                        <a:latin typeface="Cambria Math" panose="02040503050406030204" pitchFamily="18" charset="0"/>
                      </a:rPr>
                      <m:t>𝑎</m:t>
                    </m:r>
                    <m:r>
                      <a:rPr lang="en-US" sz="1300" b="0" i="1" smtClean="0">
                        <a:latin typeface="Cambria Math" panose="02040503050406030204" pitchFamily="18" charset="0"/>
                      </a:rPr>
                      <m:t>)</m:t>
                    </m:r>
                  </m:oMath>
                </a14:m>
                <a:r>
                  <a:rPr lang="en-US" sz="1300" dirty="0" smtClean="0"/>
                  <a:t>.</a:t>
                </a:r>
              </a:p>
              <a:p>
                <a:pPr marL="342900" indent="-342900">
                  <a:buAutoNum type="arabicParenR"/>
                </a:pPr>
                <a:r>
                  <a:rPr lang="en-US" sz="1300" dirty="0"/>
                  <a:t>Determine if root exists,</a:t>
                </a:r>
                <a:br>
                  <a:rPr lang="en-US" sz="1300" dirty="0"/>
                </a:br>
                <a14:m>
                  <m:oMath xmlns:m="http://schemas.openxmlformats.org/officeDocument/2006/math">
                    <m:r>
                      <a:rPr lang="en-US" sz="1300" i="1">
                        <a:latin typeface="Cambria Math" panose="02040503050406030204" pitchFamily="18" charset="0"/>
                      </a:rPr>
                      <m:t>𝑓</m:t>
                    </m:r>
                    <m:sSub>
                      <m:sSubPr>
                        <m:ctrlPr>
                          <a:rPr lang="en-US" sz="1300" i="1" smtClean="0">
                            <a:latin typeface="Cambria Math" panose="02040503050406030204" pitchFamily="18" charset="0"/>
                          </a:rPr>
                        </m:ctrlPr>
                      </m:sSubPr>
                      <m:e>
                        <m:r>
                          <a:rPr lang="en-US" sz="1300" b="0" i="1" smtClean="0">
                            <a:latin typeface="Cambria Math" panose="02040503050406030204" pitchFamily="18" charset="0"/>
                          </a:rPr>
                          <m:t>(</m:t>
                        </m:r>
                        <m:r>
                          <a:rPr lang="en-US" sz="1300" b="0" i="1" smtClean="0">
                            <a:latin typeface="Cambria Math" panose="02040503050406030204" pitchFamily="18" charset="0"/>
                          </a:rPr>
                          <m:t>𝑎</m:t>
                        </m:r>
                      </m:e>
                      <m:sub>
                        <m:r>
                          <a:rPr lang="en-US" sz="1300" b="0" i="1" smtClean="0">
                            <a:latin typeface="Cambria Math" panose="02040503050406030204" pitchFamily="18" charset="0"/>
                          </a:rPr>
                          <m:t>𝑘</m:t>
                        </m:r>
                      </m:sub>
                    </m:sSub>
                    <m:r>
                      <a:rPr lang="en-US" sz="1300" b="0" i="1" smtClean="0">
                        <a:latin typeface="Cambria Math" panose="02040503050406030204" pitchFamily="18" charset="0"/>
                      </a:rPr>
                      <m:t>)</m:t>
                    </m:r>
                    <m:r>
                      <a:rPr lang="en-US" sz="1300" i="1">
                        <a:latin typeface="Cambria Math" panose="02040503050406030204" pitchFamily="18" charset="0"/>
                      </a:rPr>
                      <m:t>.</m:t>
                    </m:r>
                    <m:r>
                      <a:rPr lang="en-US" sz="1300" i="1">
                        <a:latin typeface="Cambria Math" panose="02040503050406030204" pitchFamily="18" charset="0"/>
                      </a:rPr>
                      <m:t>𝑓</m:t>
                    </m:r>
                    <m:d>
                      <m:dPr>
                        <m:ctrlPr>
                          <a:rPr lang="en-US" sz="1300" i="1">
                            <a:latin typeface="Cambria Math" panose="02040503050406030204" pitchFamily="18" charset="0"/>
                          </a:rPr>
                        </m:ctrlPr>
                      </m:dPr>
                      <m:e>
                        <m:sSub>
                          <m:sSubPr>
                            <m:ctrlPr>
                              <a:rPr lang="en-US" sz="1300" i="1" smtClean="0">
                                <a:latin typeface="Cambria Math" panose="02040503050406030204" pitchFamily="18" charset="0"/>
                              </a:rPr>
                            </m:ctrlPr>
                          </m:sSubPr>
                          <m:e>
                            <m:r>
                              <a:rPr lang="en-US" sz="1300" b="0" i="1" smtClean="0">
                                <a:latin typeface="Cambria Math" panose="02040503050406030204" pitchFamily="18" charset="0"/>
                              </a:rPr>
                              <m:t>𝑤</m:t>
                            </m:r>
                          </m:e>
                          <m:sub>
                            <m:r>
                              <a:rPr lang="en-US" sz="1300" b="0" i="1" smtClean="0">
                                <a:latin typeface="Cambria Math" panose="02040503050406030204" pitchFamily="18" charset="0"/>
                              </a:rPr>
                              <m:t>𝑘</m:t>
                            </m:r>
                          </m:sub>
                        </m:sSub>
                      </m:e>
                    </m:d>
                    <m:r>
                      <a:rPr lang="en-US" sz="1300" i="1">
                        <a:latin typeface="Cambria Math" panose="02040503050406030204" pitchFamily="18" charset="0"/>
                      </a:rPr>
                      <m:t>&lt;0</m:t>
                    </m:r>
                  </m:oMath>
                </a14:m>
                <a:r>
                  <a:rPr lang="en-US" sz="1300" dirty="0"/>
                  <a:t>,</a:t>
                </a:r>
                <a:r>
                  <a:rPr lang="en-US" sz="1300" dirty="0" smtClean="0"/>
                  <a:t> </a:t>
                </a:r>
                <a:r>
                  <a:rPr lang="en-US" sz="1300" dirty="0"/>
                  <a:t>then</a:t>
                </a:r>
                <a14:m>
                  <m:oMath xmlns:m="http://schemas.openxmlformats.org/officeDocument/2006/math">
                    <m:r>
                      <a:rPr lang="en-US" sz="1300">
                        <a:latin typeface="Cambria Math" panose="02040503050406030204" pitchFamily="18" charset="0"/>
                      </a:rPr>
                      <m:t> </m:t>
                    </m:r>
                    <m:d>
                      <m:dPr>
                        <m:ctrlPr>
                          <a:rPr lang="en-US" sz="1300" b="0" i="1" smtClean="0">
                            <a:latin typeface="Cambria Math" panose="02040503050406030204" pitchFamily="18" charset="0"/>
                          </a:rPr>
                        </m:ctrlPr>
                      </m:dPr>
                      <m:e>
                        <m:sSub>
                          <m:sSubPr>
                            <m:ctrlPr>
                              <a:rPr lang="en-US" sz="1300" b="0" i="1" smtClean="0">
                                <a:latin typeface="Cambria Math" panose="02040503050406030204" pitchFamily="18" charset="0"/>
                              </a:rPr>
                            </m:ctrlPr>
                          </m:sSubPr>
                          <m:e>
                            <m:r>
                              <a:rPr lang="en-US" sz="1300" b="0" i="1" smtClean="0">
                                <a:latin typeface="Cambria Math" panose="02040503050406030204" pitchFamily="18" charset="0"/>
                              </a:rPr>
                              <m:t>𝑎</m:t>
                            </m:r>
                          </m:e>
                          <m:sub>
                            <m:r>
                              <a:rPr lang="en-US" sz="1300" b="0" i="1" smtClean="0">
                                <a:latin typeface="Cambria Math" panose="02040503050406030204" pitchFamily="18" charset="0"/>
                              </a:rPr>
                              <m:t>𝑘</m:t>
                            </m:r>
                          </m:sub>
                        </m:sSub>
                        <m:r>
                          <a:rPr lang="en-US" sz="1300" b="0" i="1" smtClean="0">
                            <a:latin typeface="Cambria Math" panose="02040503050406030204" pitchFamily="18" charset="0"/>
                          </a:rPr>
                          <m:t>,</m:t>
                        </m:r>
                        <m:sSub>
                          <m:sSubPr>
                            <m:ctrlPr>
                              <a:rPr lang="en-US" sz="1300" b="0" i="1" smtClean="0">
                                <a:latin typeface="Cambria Math" panose="02040503050406030204" pitchFamily="18" charset="0"/>
                              </a:rPr>
                            </m:ctrlPr>
                          </m:sSubPr>
                          <m:e>
                            <m:r>
                              <a:rPr lang="en-US" sz="1300" b="0" i="1" smtClean="0">
                                <a:latin typeface="Cambria Math" panose="02040503050406030204" pitchFamily="18" charset="0"/>
                              </a:rPr>
                              <m:t>𝑤</m:t>
                            </m:r>
                          </m:e>
                          <m:sub>
                            <m:r>
                              <a:rPr lang="en-US" sz="1300" b="0" i="1" smtClean="0">
                                <a:latin typeface="Cambria Math" panose="02040503050406030204" pitchFamily="18" charset="0"/>
                              </a:rPr>
                              <m:t>𝑘</m:t>
                            </m:r>
                          </m:sub>
                        </m:sSub>
                      </m:e>
                    </m:d>
                  </m:oMath>
                </a14:m>
                <a:r>
                  <a:rPr lang="en-US" sz="1300" dirty="0" smtClean="0"/>
                  <a:t> or</a:t>
                </a:r>
                <a:r>
                  <a:rPr lang="en-US" sz="1300" dirty="0"/>
                  <a:t/>
                </a:r>
                <a:br>
                  <a:rPr lang="en-US" sz="1300" dirty="0"/>
                </a:br>
                <a14:m>
                  <m:oMath xmlns:m="http://schemas.openxmlformats.org/officeDocument/2006/math">
                    <m:r>
                      <a:rPr lang="en-US" sz="1300" i="1">
                        <a:latin typeface="Cambria Math" panose="02040503050406030204" pitchFamily="18" charset="0"/>
                      </a:rPr>
                      <m:t>𝑓</m:t>
                    </m:r>
                    <m:r>
                      <a:rPr lang="en-US" sz="1300" b="0" i="1" smtClean="0">
                        <a:latin typeface="Cambria Math" panose="02040503050406030204" pitchFamily="18" charset="0"/>
                      </a:rPr>
                      <m:t>(</m:t>
                    </m:r>
                    <m:sSub>
                      <m:sSubPr>
                        <m:ctrlPr>
                          <a:rPr lang="en-US" sz="1300" i="1" smtClean="0">
                            <a:latin typeface="Cambria Math" panose="02040503050406030204" pitchFamily="18" charset="0"/>
                          </a:rPr>
                        </m:ctrlPr>
                      </m:sSubPr>
                      <m:e>
                        <m:r>
                          <a:rPr lang="en-US" sz="1300" b="0" i="1" smtClean="0">
                            <a:latin typeface="Cambria Math" panose="02040503050406030204" pitchFamily="18" charset="0"/>
                          </a:rPr>
                          <m:t>𝑤</m:t>
                        </m:r>
                      </m:e>
                      <m:sub>
                        <m:r>
                          <a:rPr lang="en-US" sz="1300" b="0" i="1" smtClean="0">
                            <a:latin typeface="Cambria Math" panose="02040503050406030204" pitchFamily="18" charset="0"/>
                          </a:rPr>
                          <m:t>𝑘</m:t>
                        </m:r>
                      </m:sub>
                    </m:sSub>
                    <m:r>
                      <a:rPr lang="en-US" sz="1300" b="0" i="1" smtClean="0">
                        <a:latin typeface="Cambria Math" panose="02040503050406030204" pitchFamily="18" charset="0"/>
                      </a:rPr>
                      <m:t>)</m:t>
                    </m:r>
                    <m:r>
                      <a:rPr lang="en-US" sz="1300" i="1">
                        <a:latin typeface="Cambria Math" panose="02040503050406030204" pitchFamily="18" charset="0"/>
                      </a:rPr>
                      <m:t>.</m:t>
                    </m:r>
                    <m:r>
                      <a:rPr lang="en-US" sz="1300" i="1">
                        <a:latin typeface="Cambria Math" panose="02040503050406030204" pitchFamily="18" charset="0"/>
                      </a:rPr>
                      <m:t>𝑓</m:t>
                    </m:r>
                    <m:r>
                      <a:rPr lang="en-US" sz="1300" b="0" i="1" smtClean="0">
                        <a:latin typeface="Cambria Math" panose="02040503050406030204" pitchFamily="18" charset="0"/>
                      </a:rPr>
                      <m:t>(</m:t>
                    </m:r>
                    <m:sSub>
                      <m:sSubPr>
                        <m:ctrlPr>
                          <a:rPr lang="en-US" sz="1300" i="1" smtClean="0">
                            <a:latin typeface="Cambria Math" panose="02040503050406030204" pitchFamily="18" charset="0"/>
                          </a:rPr>
                        </m:ctrlPr>
                      </m:sSubPr>
                      <m:e>
                        <m:r>
                          <a:rPr lang="en-US" sz="1300" b="0" i="1" smtClean="0">
                            <a:latin typeface="Cambria Math" panose="02040503050406030204" pitchFamily="18" charset="0"/>
                          </a:rPr>
                          <m:t>𝑏</m:t>
                        </m:r>
                      </m:e>
                      <m:sub>
                        <m:r>
                          <a:rPr lang="en-US" sz="1300" b="0" i="1" smtClean="0">
                            <a:latin typeface="Cambria Math" panose="02040503050406030204" pitchFamily="18" charset="0"/>
                          </a:rPr>
                          <m:t>𝑘</m:t>
                        </m:r>
                      </m:sub>
                    </m:sSub>
                    <m:r>
                      <a:rPr lang="en-US" sz="1300" b="0" i="1" smtClean="0">
                        <a:latin typeface="Cambria Math" panose="02040503050406030204" pitchFamily="18" charset="0"/>
                      </a:rPr>
                      <m:t>)</m:t>
                    </m:r>
                    <m:r>
                      <a:rPr lang="en-US" sz="1300" i="1">
                        <a:latin typeface="Cambria Math" panose="02040503050406030204" pitchFamily="18" charset="0"/>
                      </a:rPr>
                      <m:t>&lt;0</m:t>
                    </m:r>
                  </m:oMath>
                </a14:m>
                <a:r>
                  <a:rPr lang="en-US" sz="1300" dirty="0"/>
                  <a:t>, then</a:t>
                </a:r>
                <a14:m>
                  <m:oMath xmlns:m="http://schemas.openxmlformats.org/officeDocument/2006/math">
                    <m:r>
                      <a:rPr lang="en-US" sz="1300">
                        <a:latin typeface="Cambria Math" panose="02040503050406030204" pitchFamily="18" charset="0"/>
                      </a:rPr>
                      <m:t> </m:t>
                    </m:r>
                    <m:d>
                      <m:dPr>
                        <m:ctrlPr>
                          <a:rPr lang="en-US" sz="1300" i="1">
                            <a:latin typeface="Cambria Math" panose="02040503050406030204" pitchFamily="18" charset="0"/>
                            <a:ea typeface="Cambria Math" panose="02040503050406030204" pitchFamily="18" charset="0"/>
                          </a:rPr>
                        </m:ctrlPr>
                      </m:dPr>
                      <m:e>
                        <m:sSub>
                          <m:sSubPr>
                            <m:ctrlPr>
                              <a:rPr lang="en-US" sz="1300" i="1" smtClean="0">
                                <a:latin typeface="Cambria Math" panose="02040503050406030204" pitchFamily="18" charset="0"/>
                                <a:ea typeface="Cambria Math" panose="02040503050406030204" pitchFamily="18" charset="0"/>
                              </a:rPr>
                            </m:ctrlPr>
                          </m:sSubPr>
                          <m:e>
                            <m:r>
                              <a:rPr lang="en-US" sz="1300" b="0" i="1" smtClean="0">
                                <a:latin typeface="Cambria Math" panose="02040503050406030204" pitchFamily="18" charset="0"/>
                                <a:ea typeface="Cambria Math" panose="02040503050406030204" pitchFamily="18" charset="0"/>
                              </a:rPr>
                              <m:t>𝑤</m:t>
                            </m:r>
                          </m:e>
                          <m:sub>
                            <m:r>
                              <a:rPr lang="en-US" sz="1300" b="0" i="1" smtClean="0">
                                <a:latin typeface="Cambria Math" panose="02040503050406030204" pitchFamily="18" charset="0"/>
                                <a:ea typeface="Cambria Math" panose="02040503050406030204" pitchFamily="18" charset="0"/>
                              </a:rPr>
                              <m:t>𝑘</m:t>
                            </m:r>
                          </m:sub>
                        </m:sSub>
                        <m:r>
                          <a:rPr lang="en-US" sz="1300" i="1">
                            <a:latin typeface="Cambria Math" panose="02040503050406030204" pitchFamily="18" charset="0"/>
                            <a:ea typeface="Cambria Math" panose="02040503050406030204" pitchFamily="18" charset="0"/>
                          </a:rPr>
                          <m:t>,</m:t>
                        </m:r>
                        <m:sSub>
                          <m:sSubPr>
                            <m:ctrlPr>
                              <a:rPr lang="en-US" sz="1300" i="1" smtClean="0">
                                <a:latin typeface="Cambria Math" panose="02040503050406030204" pitchFamily="18" charset="0"/>
                                <a:ea typeface="Cambria Math" panose="02040503050406030204" pitchFamily="18" charset="0"/>
                              </a:rPr>
                            </m:ctrlPr>
                          </m:sSubPr>
                          <m:e>
                            <m:r>
                              <a:rPr lang="en-US" sz="1300" b="0" i="1" smtClean="0">
                                <a:latin typeface="Cambria Math" panose="02040503050406030204" pitchFamily="18" charset="0"/>
                                <a:ea typeface="Cambria Math" panose="02040503050406030204" pitchFamily="18" charset="0"/>
                              </a:rPr>
                              <m:t>𝑏</m:t>
                            </m:r>
                          </m:e>
                          <m:sub>
                            <m:r>
                              <a:rPr lang="en-US" sz="1300" b="0" i="1" smtClean="0">
                                <a:latin typeface="Cambria Math" panose="02040503050406030204" pitchFamily="18" charset="0"/>
                                <a:ea typeface="Cambria Math" panose="02040503050406030204" pitchFamily="18" charset="0"/>
                              </a:rPr>
                              <m:t>𝑘</m:t>
                            </m:r>
                          </m:sub>
                        </m:sSub>
                      </m:e>
                    </m:d>
                  </m:oMath>
                </a14:m>
                <a:endParaRPr lang="en-US" sz="1300" dirty="0" smtClean="0"/>
              </a:p>
              <a:p>
                <a:pPr marL="342900" indent="-342900">
                  <a:buAutoNum type="arabicParenR"/>
                </a:pPr>
                <a:r>
                  <a:rPr lang="en-US" sz="1300" dirty="0"/>
                  <a:t>If </a:t>
                </a:r>
                <a:r>
                  <a:rPr lang="en-US" sz="1300" dirty="0" smtClean="0"/>
                  <a:t>|f(w)|&lt;TOL, </a:t>
                </a:r>
                <a:r>
                  <a:rPr lang="en-US" sz="1300" dirty="0"/>
                  <a:t>then STOP program ELSE repeated until desired iterations or accuracy. </a:t>
                </a:r>
              </a:p>
              <a:p>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483325" y="1806734"/>
                <a:ext cx="2769326" cy="4466287"/>
              </a:xfrm>
              <a:prstGeom prst="rect">
                <a:avLst/>
              </a:prstGeom>
              <a:blipFill>
                <a:blip r:embed="rId3"/>
                <a:stretch>
                  <a:fillRect l="-440" t="-273" r="-440"/>
                </a:stretch>
              </a:blipFill>
            </p:spPr>
            <p:txBody>
              <a:bodyPr/>
              <a:lstStyle/>
              <a:p>
                <a:r>
                  <a:rPr lang="en-US">
                    <a:noFill/>
                  </a:rPr>
                  <a:t> </a:t>
                </a:r>
              </a:p>
            </p:txBody>
          </p:sp>
        </mc:Fallback>
      </mc:AlternateContent>
      <p:sp>
        <p:nvSpPr>
          <p:cNvPr id="22" name="Horizontal Scroll 21"/>
          <p:cNvSpPr/>
          <p:nvPr/>
        </p:nvSpPr>
        <p:spPr>
          <a:xfrm>
            <a:off x="3304903" y="1281746"/>
            <a:ext cx="2831374" cy="2610986"/>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Flowchart: Terminator 4"/>
          <p:cNvSpPr/>
          <p:nvPr/>
        </p:nvSpPr>
        <p:spPr>
          <a:xfrm>
            <a:off x="3500847" y="1281746"/>
            <a:ext cx="2390502" cy="484976"/>
          </a:xfrm>
          <a:prstGeom prst="flowChartTerminator">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700" b="1" dirty="0" smtClean="0"/>
              <a:t>Newton’s method</a:t>
            </a:r>
            <a:endParaRPr lang="en-US" sz="1700" b="1" dirty="0"/>
          </a:p>
        </p:txBody>
      </p:sp>
      <mc:AlternateContent xmlns:mc="http://schemas.openxmlformats.org/markup-compatibility/2006" xmlns:a14="http://schemas.microsoft.com/office/drawing/2010/main">
        <mc:Choice Requires="a14">
          <p:sp>
            <p:nvSpPr>
              <p:cNvPr id="23" name="TextBox 22"/>
              <p:cNvSpPr txBox="1"/>
              <p:nvPr/>
            </p:nvSpPr>
            <p:spPr>
              <a:xfrm>
                <a:off x="3592285" y="1806734"/>
                <a:ext cx="2625635" cy="1611339"/>
              </a:xfrm>
              <a:prstGeom prst="rect">
                <a:avLst/>
              </a:prstGeom>
              <a:noFill/>
            </p:spPr>
            <p:txBody>
              <a:bodyPr wrap="square" rtlCol="0">
                <a:spAutoFit/>
              </a:bodyPr>
              <a:lstStyle/>
              <a:p>
                <a:pPr marL="342900" indent="-342900">
                  <a:buAutoNum type="arabicParenR"/>
                </a:pPr>
                <a:r>
                  <a:rPr lang="en-US" sz="1300" dirty="0" smtClean="0"/>
                  <a:t>Find an initial number </a:t>
                </a:r>
                <a14:m>
                  <m:oMath xmlns:m="http://schemas.openxmlformats.org/officeDocument/2006/math">
                    <m:sSub>
                      <m:sSubPr>
                        <m:ctrlPr>
                          <a:rPr lang="en-US" sz="1300" i="1" smtClean="0">
                            <a:latin typeface="Cambria Math" panose="02040503050406030204" pitchFamily="18" charset="0"/>
                          </a:rPr>
                        </m:ctrlPr>
                      </m:sSubPr>
                      <m:e>
                        <m:r>
                          <a:rPr lang="en-US" sz="1300" b="0" i="1" smtClean="0">
                            <a:latin typeface="Cambria Math" panose="02040503050406030204" pitchFamily="18" charset="0"/>
                          </a:rPr>
                          <m:t>𝑥</m:t>
                        </m:r>
                      </m:e>
                      <m:sub>
                        <m:r>
                          <a:rPr lang="en-US" sz="1300" b="0" i="1" smtClean="0">
                            <a:latin typeface="Cambria Math" panose="02040503050406030204" pitchFamily="18" charset="0"/>
                          </a:rPr>
                          <m:t>0</m:t>
                        </m:r>
                      </m:sub>
                    </m:sSub>
                  </m:oMath>
                </a14:m>
                <a:endParaRPr lang="en-US" sz="1300" dirty="0" smtClean="0"/>
              </a:p>
              <a:p>
                <a:pPr marL="342900" indent="-342900">
                  <a:buAutoNum type="arabicParenR"/>
                </a:pPr>
                <a:r>
                  <a:rPr lang="en-US" sz="1300" dirty="0" smtClean="0"/>
                  <a:t>Compute </a:t>
                </a:r>
                <a14:m>
                  <m:oMath xmlns:m="http://schemas.openxmlformats.org/officeDocument/2006/math">
                    <m:r>
                      <a:rPr lang="en-US" sz="1300" b="0" i="1" smtClean="0">
                        <a:latin typeface="Cambria Math" panose="02040503050406030204" pitchFamily="18" charset="0"/>
                      </a:rPr>
                      <m:t>𝑓</m:t>
                    </m:r>
                    <m:d>
                      <m:dPr>
                        <m:ctrlPr>
                          <a:rPr lang="en-US" sz="1300" b="0" i="1" smtClean="0">
                            <a:latin typeface="Cambria Math" panose="02040503050406030204" pitchFamily="18" charset="0"/>
                          </a:rPr>
                        </m:ctrlPr>
                      </m:dPr>
                      <m:e>
                        <m:sSub>
                          <m:sSubPr>
                            <m:ctrlPr>
                              <a:rPr lang="en-US" sz="1300" b="0" i="1" smtClean="0">
                                <a:latin typeface="Cambria Math" panose="02040503050406030204" pitchFamily="18" charset="0"/>
                              </a:rPr>
                            </m:ctrlPr>
                          </m:sSubPr>
                          <m:e>
                            <m:r>
                              <a:rPr lang="en-US" sz="1300" b="0" i="1" smtClean="0">
                                <a:latin typeface="Cambria Math" panose="02040503050406030204" pitchFamily="18" charset="0"/>
                              </a:rPr>
                              <m:t>𝑥</m:t>
                            </m:r>
                          </m:e>
                          <m:sub>
                            <m:r>
                              <a:rPr lang="en-US" sz="1300" b="0" i="1" smtClean="0">
                                <a:latin typeface="Cambria Math" panose="02040503050406030204" pitchFamily="18" charset="0"/>
                              </a:rPr>
                              <m:t>0</m:t>
                            </m:r>
                          </m:sub>
                        </m:sSub>
                      </m:e>
                    </m:d>
                  </m:oMath>
                </a14:m>
                <a:r>
                  <a:rPr lang="en-US" sz="1300" dirty="0" smtClean="0"/>
                  <a:t> and </a:t>
                </a:r>
                <a14:m>
                  <m:oMath xmlns:m="http://schemas.openxmlformats.org/officeDocument/2006/math">
                    <m:r>
                      <a:rPr lang="en-US" sz="1300" b="0" i="1" smtClean="0">
                        <a:latin typeface="Cambria Math" panose="02040503050406030204" pitchFamily="18" charset="0"/>
                      </a:rPr>
                      <m:t>𝑓</m:t>
                    </m:r>
                    <m:r>
                      <a:rPr lang="en-US" sz="1300" b="0" i="1" smtClean="0">
                        <a:latin typeface="Cambria Math" panose="02040503050406030204" pitchFamily="18" charset="0"/>
                      </a:rPr>
                      <m:t>′(</m:t>
                    </m:r>
                    <m:sSub>
                      <m:sSubPr>
                        <m:ctrlPr>
                          <a:rPr lang="en-US" sz="1300" b="0" i="1" smtClean="0">
                            <a:latin typeface="Cambria Math" panose="02040503050406030204" pitchFamily="18" charset="0"/>
                          </a:rPr>
                        </m:ctrlPr>
                      </m:sSubPr>
                      <m:e>
                        <m:r>
                          <a:rPr lang="en-US" sz="1300" b="0" i="1" smtClean="0">
                            <a:latin typeface="Cambria Math" panose="02040503050406030204" pitchFamily="18" charset="0"/>
                          </a:rPr>
                          <m:t>𝑥</m:t>
                        </m:r>
                      </m:e>
                      <m:sub>
                        <m:r>
                          <a:rPr lang="en-US" sz="1300" b="0" i="1" smtClean="0">
                            <a:latin typeface="Cambria Math" panose="02040503050406030204" pitchFamily="18" charset="0"/>
                          </a:rPr>
                          <m:t>0</m:t>
                        </m:r>
                      </m:sub>
                    </m:sSub>
                    <m:r>
                      <a:rPr lang="en-US" sz="1300" b="0" i="1" smtClean="0">
                        <a:latin typeface="Cambria Math" panose="02040503050406030204" pitchFamily="18" charset="0"/>
                      </a:rPr>
                      <m:t>)</m:t>
                    </m:r>
                  </m:oMath>
                </a14:m>
                <a:endParaRPr lang="en-US" sz="1300" dirty="0" smtClean="0"/>
              </a:p>
              <a:p>
                <a:pPr marL="342900" indent="-342900">
                  <a:buAutoNum type="arabicParenR"/>
                </a:pPr>
                <a:r>
                  <a:rPr lang="en-US" sz="1300" dirty="0" smtClean="0"/>
                  <a:t>Compute</a:t>
                </a:r>
                <a:br>
                  <a:rPr lang="en-US" sz="1300" dirty="0" smtClean="0"/>
                </a:br>
                <a14:m>
                  <m:oMath xmlns:m="http://schemas.openxmlformats.org/officeDocument/2006/math">
                    <m:sSub>
                      <m:sSubPr>
                        <m:ctrlPr>
                          <a:rPr lang="en-US" sz="1300" i="1" smtClean="0">
                            <a:latin typeface="Cambria Math" panose="02040503050406030204" pitchFamily="18" charset="0"/>
                          </a:rPr>
                        </m:ctrlPr>
                      </m:sSubPr>
                      <m:e>
                        <m:r>
                          <a:rPr lang="en-US" sz="1300" b="0" i="1" smtClean="0">
                            <a:latin typeface="Cambria Math" panose="02040503050406030204" pitchFamily="18" charset="0"/>
                          </a:rPr>
                          <m:t>𝑥</m:t>
                        </m:r>
                      </m:e>
                      <m:sub>
                        <m:r>
                          <a:rPr lang="en-US" sz="1300" b="0" i="1" smtClean="0">
                            <a:latin typeface="Cambria Math" panose="02040503050406030204" pitchFamily="18" charset="0"/>
                          </a:rPr>
                          <m:t>𝑛</m:t>
                        </m:r>
                      </m:sub>
                    </m:sSub>
                    <m:r>
                      <a:rPr lang="en-US" sz="1300" b="0" i="1" smtClean="0">
                        <a:latin typeface="Cambria Math" panose="02040503050406030204" pitchFamily="18" charset="0"/>
                      </a:rPr>
                      <m:t>=</m:t>
                    </m:r>
                    <m:sSub>
                      <m:sSubPr>
                        <m:ctrlPr>
                          <a:rPr lang="en-US" sz="1300" b="0" i="1" smtClean="0">
                            <a:latin typeface="Cambria Math" panose="02040503050406030204" pitchFamily="18" charset="0"/>
                          </a:rPr>
                        </m:ctrlPr>
                      </m:sSubPr>
                      <m:e>
                        <m:r>
                          <a:rPr lang="en-US" sz="1300" b="0" i="1" smtClean="0">
                            <a:latin typeface="Cambria Math" panose="02040503050406030204" pitchFamily="18" charset="0"/>
                          </a:rPr>
                          <m:t>𝑥</m:t>
                        </m:r>
                      </m:e>
                      <m:sub>
                        <m:r>
                          <a:rPr lang="en-US" sz="1300" b="0" i="1" smtClean="0">
                            <a:latin typeface="Cambria Math" panose="02040503050406030204" pitchFamily="18" charset="0"/>
                          </a:rPr>
                          <m:t>𝑛</m:t>
                        </m:r>
                        <m:r>
                          <a:rPr lang="en-US" sz="1300" b="0" i="1" smtClean="0">
                            <a:latin typeface="Cambria Math" panose="02040503050406030204" pitchFamily="18" charset="0"/>
                          </a:rPr>
                          <m:t>−1</m:t>
                        </m:r>
                      </m:sub>
                    </m:sSub>
                    <m:r>
                      <a:rPr lang="en-US" sz="1300" b="0" i="1" smtClean="0">
                        <a:latin typeface="Cambria Math" panose="02040503050406030204" pitchFamily="18" charset="0"/>
                      </a:rPr>
                      <m:t>−</m:t>
                    </m:r>
                    <m:f>
                      <m:fPr>
                        <m:ctrlPr>
                          <a:rPr lang="en-US" sz="1300" b="0" i="1" smtClean="0">
                            <a:latin typeface="Cambria Math" panose="02040503050406030204" pitchFamily="18" charset="0"/>
                          </a:rPr>
                        </m:ctrlPr>
                      </m:fPr>
                      <m:num>
                        <m:r>
                          <a:rPr lang="en-US" sz="1300" b="0" i="1" smtClean="0">
                            <a:latin typeface="Cambria Math" panose="02040503050406030204" pitchFamily="18" charset="0"/>
                          </a:rPr>
                          <m:t>𝑓</m:t>
                        </m:r>
                        <m:r>
                          <a:rPr lang="en-US" sz="1300" b="0" i="1" smtClean="0">
                            <a:latin typeface="Cambria Math" panose="02040503050406030204" pitchFamily="18" charset="0"/>
                          </a:rPr>
                          <m:t>(</m:t>
                        </m:r>
                        <m:sSub>
                          <m:sSubPr>
                            <m:ctrlPr>
                              <a:rPr lang="en-US" sz="1300" b="0" i="1" smtClean="0">
                                <a:latin typeface="Cambria Math" panose="02040503050406030204" pitchFamily="18" charset="0"/>
                              </a:rPr>
                            </m:ctrlPr>
                          </m:sSubPr>
                          <m:e>
                            <m:r>
                              <a:rPr lang="en-US" sz="1300" b="0" i="1" smtClean="0">
                                <a:latin typeface="Cambria Math" panose="02040503050406030204" pitchFamily="18" charset="0"/>
                              </a:rPr>
                              <m:t>𝑥</m:t>
                            </m:r>
                          </m:e>
                          <m:sub>
                            <m:r>
                              <a:rPr lang="en-US" sz="1300" b="0" i="1" smtClean="0">
                                <a:latin typeface="Cambria Math" panose="02040503050406030204" pitchFamily="18" charset="0"/>
                              </a:rPr>
                              <m:t>𝑛</m:t>
                            </m:r>
                            <m:r>
                              <a:rPr lang="en-US" sz="1300" b="0" i="1" smtClean="0">
                                <a:latin typeface="Cambria Math" panose="02040503050406030204" pitchFamily="18" charset="0"/>
                              </a:rPr>
                              <m:t>−1</m:t>
                            </m:r>
                          </m:sub>
                        </m:sSub>
                        <m:r>
                          <a:rPr lang="en-US" sz="1300" b="0" i="1" smtClean="0">
                            <a:latin typeface="Cambria Math" panose="02040503050406030204" pitchFamily="18" charset="0"/>
                          </a:rPr>
                          <m:t>)</m:t>
                        </m:r>
                      </m:num>
                      <m:den>
                        <m:r>
                          <a:rPr lang="en-US" sz="1300" b="0" i="1" smtClean="0">
                            <a:latin typeface="Cambria Math" panose="02040503050406030204" pitchFamily="18" charset="0"/>
                          </a:rPr>
                          <m:t>𝑓</m:t>
                        </m:r>
                        <m:r>
                          <a:rPr lang="en-US" sz="1300" b="0" i="1" smtClean="0">
                            <a:latin typeface="Cambria Math" panose="02040503050406030204" pitchFamily="18" charset="0"/>
                          </a:rPr>
                          <m:t>′(</m:t>
                        </m:r>
                        <m:sSub>
                          <m:sSubPr>
                            <m:ctrlPr>
                              <a:rPr lang="en-US" sz="1300" b="0" i="1" smtClean="0">
                                <a:latin typeface="Cambria Math" panose="02040503050406030204" pitchFamily="18" charset="0"/>
                              </a:rPr>
                            </m:ctrlPr>
                          </m:sSubPr>
                          <m:e>
                            <m:r>
                              <a:rPr lang="en-US" sz="1300" b="0" i="1" smtClean="0">
                                <a:latin typeface="Cambria Math" panose="02040503050406030204" pitchFamily="18" charset="0"/>
                              </a:rPr>
                              <m:t>𝑥</m:t>
                            </m:r>
                          </m:e>
                          <m:sub>
                            <m:r>
                              <a:rPr lang="en-US" sz="1300" b="0" i="1" smtClean="0">
                                <a:latin typeface="Cambria Math" panose="02040503050406030204" pitchFamily="18" charset="0"/>
                              </a:rPr>
                              <m:t>𝑛</m:t>
                            </m:r>
                            <m:r>
                              <a:rPr lang="en-US" sz="1300" b="0" i="1" smtClean="0">
                                <a:latin typeface="Cambria Math" panose="02040503050406030204" pitchFamily="18" charset="0"/>
                              </a:rPr>
                              <m:t>−1</m:t>
                            </m:r>
                          </m:sub>
                        </m:sSub>
                        <m:r>
                          <a:rPr lang="en-US" sz="1300" b="0" i="1" smtClean="0">
                            <a:latin typeface="Cambria Math" panose="02040503050406030204" pitchFamily="18" charset="0"/>
                          </a:rPr>
                          <m:t>)</m:t>
                        </m:r>
                      </m:den>
                    </m:f>
                  </m:oMath>
                </a14:m>
                <a:r>
                  <a:rPr lang="en-US" sz="1300" dirty="0" smtClean="0"/>
                  <a:t> </a:t>
                </a:r>
                <a:br>
                  <a:rPr lang="en-US" sz="1300" dirty="0" smtClean="0"/>
                </a:br>
                <a:r>
                  <a:rPr lang="en-US" sz="1300" dirty="0" smtClean="0"/>
                  <a:t>where n=0,1,….</a:t>
                </a:r>
              </a:p>
              <a:p>
                <a:pPr marL="342900" indent="-342900">
                  <a:buAutoNum type="arabicParenR"/>
                </a:pPr>
                <a:r>
                  <a:rPr lang="en-US" sz="1300" dirty="0" smtClean="0"/>
                  <a:t>Repeated until desired iteration </a:t>
                </a:r>
                <a:endParaRPr lang="en-US" sz="1300" dirty="0"/>
              </a:p>
            </p:txBody>
          </p:sp>
        </mc:Choice>
        <mc:Fallback xmlns="">
          <p:sp>
            <p:nvSpPr>
              <p:cNvPr id="23" name="TextBox 22"/>
              <p:cNvSpPr txBox="1">
                <a:spLocks noRot="1" noChangeAspect="1" noMove="1" noResize="1" noEditPoints="1" noAdjustHandles="1" noChangeArrowheads="1" noChangeShapeType="1" noTextEdit="1"/>
              </p:cNvSpPr>
              <p:nvPr/>
            </p:nvSpPr>
            <p:spPr>
              <a:xfrm>
                <a:off x="3592285" y="1806734"/>
                <a:ext cx="2625635" cy="1611339"/>
              </a:xfrm>
              <a:prstGeom prst="rect">
                <a:avLst/>
              </a:prstGeom>
              <a:blipFill>
                <a:blip r:embed="rId4"/>
                <a:stretch>
                  <a:fillRect l="-464" t="-755" b="-2264"/>
                </a:stretch>
              </a:blipFill>
            </p:spPr>
            <p:txBody>
              <a:bodyPr/>
              <a:lstStyle/>
              <a:p>
                <a:r>
                  <a:rPr lang="en-US">
                    <a:noFill/>
                  </a:rPr>
                  <a:t> </a:t>
                </a:r>
              </a:p>
            </p:txBody>
          </p:sp>
        </mc:Fallback>
      </mc:AlternateContent>
      <p:sp>
        <p:nvSpPr>
          <p:cNvPr id="24" name="Horizontal Scroll 23"/>
          <p:cNvSpPr/>
          <p:nvPr/>
        </p:nvSpPr>
        <p:spPr>
          <a:xfrm>
            <a:off x="6306095" y="1281744"/>
            <a:ext cx="2678976" cy="3486199"/>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Flowchart: Terminator 6"/>
          <p:cNvSpPr/>
          <p:nvPr/>
        </p:nvSpPr>
        <p:spPr>
          <a:xfrm>
            <a:off x="6499860" y="1281744"/>
            <a:ext cx="2198913" cy="484976"/>
          </a:xfrm>
          <a:prstGeom prst="flowChartTerminator">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700" b="1" dirty="0" smtClean="0"/>
              <a:t>Secant method</a:t>
            </a:r>
            <a:endParaRPr lang="en-US" sz="1700" b="1" dirty="0"/>
          </a:p>
        </p:txBody>
      </p:sp>
      <mc:AlternateContent xmlns:mc="http://schemas.openxmlformats.org/markup-compatibility/2006" xmlns:a14="http://schemas.microsoft.com/office/drawing/2010/main">
        <mc:Choice Requires="a14">
          <p:sp>
            <p:nvSpPr>
              <p:cNvPr id="25" name="TextBox 24"/>
              <p:cNvSpPr txBox="1"/>
              <p:nvPr/>
            </p:nvSpPr>
            <p:spPr>
              <a:xfrm>
                <a:off x="6619603" y="1806734"/>
                <a:ext cx="2570116" cy="2616742"/>
              </a:xfrm>
              <a:prstGeom prst="rect">
                <a:avLst/>
              </a:prstGeom>
              <a:noFill/>
            </p:spPr>
            <p:txBody>
              <a:bodyPr wrap="square" rtlCol="0">
                <a:spAutoFit/>
              </a:bodyPr>
              <a:lstStyle/>
              <a:p>
                <a:pPr marL="342900" indent="-342900">
                  <a:buAutoNum type="arabicParenR"/>
                </a:pPr>
                <a:r>
                  <a:rPr lang="en-US" sz="1300" dirty="0" smtClean="0"/>
                  <a:t>Find two starting point, </a:t>
                </a:r>
                <a14:m>
                  <m:oMath xmlns:m="http://schemas.openxmlformats.org/officeDocument/2006/math">
                    <m:sSub>
                      <m:sSubPr>
                        <m:ctrlPr>
                          <a:rPr lang="en-US" sz="1300" i="1" smtClean="0">
                            <a:latin typeface="Cambria Math" panose="02040503050406030204" pitchFamily="18" charset="0"/>
                          </a:rPr>
                        </m:ctrlPr>
                      </m:sSubPr>
                      <m:e>
                        <m:r>
                          <a:rPr lang="en-US" sz="1300" b="0" i="1" smtClean="0">
                            <a:latin typeface="Cambria Math" panose="02040503050406030204" pitchFamily="18" charset="0"/>
                          </a:rPr>
                          <m:t>𝑥</m:t>
                        </m:r>
                      </m:e>
                      <m:sub>
                        <m:r>
                          <a:rPr lang="en-US" sz="1300" b="0" i="1" smtClean="0">
                            <a:latin typeface="Cambria Math" panose="02040503050406030204" pitchFamily="18" charset="0"/>
                          </a:rPr>
                          <m:t>0</m:t>
                        </m:r>
                      </m:sub>
                    </m:sSub>
                  </m:oMath>
                </a14:m>
                <a:r>
                  <a:rPr lang="en-US" sz="1300" dirty="0" smtClean="0"/>
                  <a:t> and </a:t>
                </a:r>
                <a14:m>
                  <m:oMath xmlns:m="http://schemas.openxmlformats.org/officeDocument/2006/math">
                    <m:sSub>
                      <m:sSubPr>
                        <m:ctrlPr>
                          <a:rPr lang="en-US" sz="1300" i="1" smtClean="0">
                            <a:latin typeface="Cambria Math" panose="02040503050406030204" pitchFamily="18" charset="0"/>
                          </a:rPr>
                        </m:ctrlPr>
                      </m:sSubPr>
                      <m:e>
                        <m:r>
                          <a:rPr lang="en-US" sz="1300" b="0" i="1" smtClean="0">
                            <a:latin typeface="Cambria Math" panose="02040503050406030204" pitchFamily="18" charset="0"/>
                          </a:rPr>
                          <m:t>𝑥</m:t>
                        </m:r>
                      </m:e>
                      <m:sub>
                        <m:r>
                          <a:rPr lang="en-US" sz="1300" b="0" i="1" smtClean="0">
                            <a:latin typeface="Cambria Math" panose="02040503050406030204" pitchFamily="18" charset="0"/>
                          </a:rPr>
                          <m:t>1</m:t>
                        </m:r>
                      </m:sub>
                    </m:sSub>
                  </m:oMath>
                </a14:m>
                <a:endParaRPr lang="en-US" sz="1300" dirty="0" smtClean="0"/>
              </a:p>
              <a:p>
                <a:pPr marL="342900" indent="-342900">
                  <a:buAutoNum type="arabicParenR"/>
                </a:pPr>
                <a:r>
                  <a:rPr lang="en-US" sz="1300" dirty="0" smtClean="0"/>
                  <a:t>Compute </a:t>
                </a:r>
                <a14:m>
                  <m:oMath xmlns:m="http://schemas.openxmlformats.org/officeDocument/2006/math">
                    <m:r>
                      <a:rPr lang="en-US" sz="1300" b="0" i="1" smtClean="0">
                        <a:latin typeface="Cambria Math" panose="02040503050406030204" pitchFamily="18" charset="0"/>
                      </a:rPr>
                      <m:t>𝑓</m:t>
                    </m:r>
                    <m:r>
                      <a:rPr lang="en-US" sz="1300" b="0" i="1" smtClean="0">
                        <a:latin typeface="Cambria Math" panose="02040503050406030204" pitchFamily="18" charset="0"/>
                      </a:rPr>
                      <m:t>(</m:t>
                    </m:r>
                    <m:sSub>
                      <m:sSubPr>
                        <m:ctrlPr>
                          <a:rPr lang="en-US" sz="1300" b="0" i="1" smtClean="0">
                            <a:latin typeface="Cambria Math" panose="02040503050406030204" pitchFamily="18" charset="0"/>
                          </a:rPr>
                        </m:ctrlPr>
                      </m:sSubPr>
                      <m:e>
                        <m:r>
                          <a:rPr lang="en-US" sz="1300" b="0" i="1" smtClean="0">
                            <a:latin typeface="Cambria Math" panose="02040503050406030204" pitchFamily="18" charset="0"/>
                          </a:rPr>
                          <m:t>𝑥</m:t>
                        </m:r>
                      </m:e>
                      <m:sub>
                        <m:r>
                          <a:rPr lang="en-US" sz="1300" b="0" i="1" smtClean="0">
                            <a:latin typeface="Cambria Math" panose="02040503050406030204" pitchFamily="18" charset="0"/>
                          </a:rPr>
                          <m:t>0</m:t>
                        </m:r>
                      </m:sub>
                    </m:sSub>
                    <m:r>
                      <a:rPr lang="en-US" sz="1300" b="0" i="1" smtClean="0">
                        <a:latin typeface="Cambria Math" panose="02040503050406030204" pitchFamily="18" charset="0"/>
                      </a:rPr>
                      <m:t>)</m:t>
                    </m:r>
                  </m:oMath>
                </a14:m>
                <a:r>
                  <a:rPr lang="en-US" sz="1300" dirty="0" smtClean="0"/>
                  <a:t> and </a:t>
                </a:r>
                <a14:m>
                  <m:oMath xmlns:m="http://schemas.openxmlformats.org/officeDocument/2006/math">
                    <m:r>
                      <a:rPr lang="en-US" sz="1300" b="0" i="1" smtClean="0">
                        <a:latin typeface="Cambria Math" panose="02040503050406030204" pitchFamily="18" charset="0"/>
                      </a:rPr>
                      <m:t>𝑓</m:t>
                    </m:r>
                    <m:r>
                      <a:rPr lang="en-US" sz="1300" b="0" i="1" smtClean="0">
                        <a:latin typeface="Cambria Math" panose="02040503050406030204" pitchFamily="18" charset="0"/>
                      </a:rPr>
                      <m:t>(</m:t>
                    </m:r>
                    <m:sSub>
                      <m:sSubPr>
                        <m:ctrlPr>
                          <a:rPr lang="en-US" sz="1300" b="0" i="1" smtClean="0">
                            <a:latin typeface="Cambria Math" panose="02040503050406030204" pitchFamily="18" charset="0"/>
                          </a:rPr>
                        </m:ctrlPr>
                      </m:sSubPr>
                      <m:e>
                        <m:r>
                          <a:rPr lang="en-US" sz="1300" b="0" i="1" smtClean="0">
                            <a:latin typeface="Cambria Math" panose="02040503050406030204" pitchFamily="18" charset="0"/>
                          </a:rPr>
                          <m:t>𝑥</m:t>
                        </m:r>
                      </m:e>
                      <m:sub>
                        <m:r>
                          <a:rPr lang="en-US" sz="1300" b="0" i="1" smtClean="0">
                            <a:latin typeface="Cambria Math" panose="02040503050406030204" pitchFamily="18" charset="0"/>
                          </a:rPr>
                          <m:t>1</m:t>
                        </m:r>
                      </m:sub>
                    </m:sSub>
                    <m:r>
                      <a:rPr lang="en-US" sz="1300" b="0" i="1" smtClean="0">
                        <a:latin typeface="Cambria Math" panose="02040503050406030204" pitchFamily="18" charset="0"/>
                      </a:rPr>
                      <m:t>)</m:t>
                    </m:r>
                  </m:oMath>
                </a14:m>
                <a:endParaRPr lang="en-US" sz="1300" dirty="0" smtClean="0"/>
              </a:p>
              <a:p>
                <a:pPr marL="342900" indent="-342900">
                  <a:buAutoNum type="arabicParenR"/>
                </a:pPr>
                <a:r>
                  <a:rPr lang="en-US" sz="1300" dirty="0" smtClean="0"/>
                  <a:t>Compute</a:t>
                </a:r>
                <a:br>
                  <a:rPr lang="en-US" sz="1300" dirty="0" smtClean="0"/>
                </a:br>
                <a:r>
                  <a:rPr lang="en-US" sz="1300" dirty="0" smtClean="0"/>
                  <a:t> </a:t>
                </a:r>
                <a14:m>
                  <m:oMath xmlns:m="http://schemas.openxmlformats.org/officeDocument/2006/math">
                    <m:sSub>
                      <m:sSubPr>
                        <m:ctrlPr>
                          <a:rPr lang="en-US" sz="1300" i="1" smtClean="0">
                            <a:latin typeface="Cambria Math" panose="02040503050406030204" pitchFamily="18" charset="0"/>
                          </a:rPr>
                        </m:ctrlPr>
                      </m:sSubPr>
                      <m:e>
                        <m:r>
                          <a:rPr lang="en-US" sz="1300" b="0" i="1" smtClean="0">
                            <a:latin typeface="Cambria Math" panose="02040503050406030204" pitchFamily="18" charset="0"/>
                          </a:rPr>
                          <m:t>𝑥</m:t>
                        </m:r>
                      </m:e>
                      <m:sub>
                        <m:r>
                          <a:rPr lang="en-US" sz="1300" b="0" i="1" smtClean="0">
                            <a:latin typeface="Cambria Math" panose="02040503050406030204" pitchFamily="18" charset="0"/>
                          </a:rPr>
                          <m:t>𝑛</m:t>
                        </m:r>
                        <m:r>
                          <a:rPr lang="en-US" sz="1300" b="0" i="1" smtClean="0">
                            <a:latin typeface="Cambria Math" panose="02040503050406030204" pitchFamily="18" charset="0"/>
                          </a:rPr>
                          <m:t>+1</m:t>
                        </m:r>
                      </m:sub>
                    </m:sSub>
                    <m:r>
                      <a:rPr lang="en-US" sz="1300" b="0" i="1" smtClean="0">
                        <a:latin typeface="Cambria Math" panose="02040503050406030204" pitchFamily="18" charset="0"/>
                      </a:rPr>
                      <m:t>=</m:t>
                    </m:r>
                    <m:sSub>
                      <m:sSubPr>
                        <m:ctrlPr>
                          <a:rPr lang="en-US" sz="1300" b="0" i="1" smtClean="0">
                            <a:latin typeface="Cambria Math" panose="02040503050406030204" pitchFamily="18" charset="0"/>
                          </a:rPr>
                        </m:ctrlPr>
                      </m:sSubPr>
                      <m:e>
                        <m:r>
                          <a:rPr lang="en-US" sz="1300" b="0" i="1" smtClean="0">
                            <a:latin typeface="Cambria Math" panose="02040503050406030204" pitchFamily="18" charset="0"/>
                          </a:rPr>
                          <m:t>𝑥</m:t>
                        </m:r>
                      </m:e>
                      <m:sub>
                        <m:r>
                          <a:rPr lang="en-US" sz="1300" b="0" i="1" smtClean="0">
                            <a:latin typeface="Cambria Math" panose="02040503050406030204" pitchFamily="18" charset="0"/>
                          </a:rPr>
                          <m:t>𝑛</m:t>
                        </m:r>
                      </m:sub>
                    </m:sSub>
                    <m:r>
                      <a:rPr lang="en-US" sz="1300" b="0" i="1" smtClean="0">
                        <a:latin typeface="Cambria Math" panose="02040503050406030204" pitchFamily="18" charset="0"/>
                      </a:rPr>
                      <m:t>−</m:t>
                    </m:r>
                    <m:f>
                      <m:fPr>
                        <m:ctrlPr>
                          <a:rPr lang="en-US" sz="1300" b="0" i="1" smtClean="0">
                            <a:latin typeface="Cambria Math" panose="02040503050406030204" pitchFamily="18" charset="0"/>
                          </a:rPr>
                        </m:ctrlPr>
                      </m:fPr>
                      <m:num>
                        <m:d>
                          <m:dPr>
                            <m:ctrlPr>
                              <a:rPr lang="en-US" sz="1300" b="0" i="1" smtClean="0">
                                <a:latin typeface="Cambria Math" panose="02040503050406030204" pitchFamily="18" charset="0"/>
                              </a:rPr>
                            </m:ctrlPr>
                          </m:dPr>
                          <m:e>
                            <m:sSub>
                              <m:sSubPr>
                                <m:ctrlPr>
                                  <a:rPr lang="en-US" sz="1300" b="0" i="1" smtClean="0">
                                    <a:latin typeface="Cambria Math" panose="02040503050406030204" pitchFamily="18" charset="0"/>
                                  </a:rPr>
                                </m:ctrlPr>
                              </m:sSubPr>
                              <m:e>
                                <m:r>
                                  <a:rPr lang="en-US" sz="1300" b="0" i="1" smtClean="0">
                                    <a:latin typeface="Cambria Math" panose="02040503050406030204" pitchFamily="18" charset="0"/>
                                  </a:rPr>
                                  <m:t>𝑥</m:t>
                                </m:r>
                              </m:e>
                              <m:sub>
                                <m:r>
                                  <a:rPr lang="en-US" sz="1300" b="0" i="1" smtClean="0">
                                    <a:latin typeface="Cambria Math" panose="02040503050406030204" pitchFamily="18" charset="0"/>
                                  </a:rPr>
                                  <m:t>𝑛</m:t>
                                </m:r>
                                <m:r>
                                  <a:rPr lang="en-US" sz="1300" b="0" i="1" smtClean="0">
                                    <a:latin typeface="Cambria Math" panose="02040503050406030204" pitchFamily="18" charset="0"/>
                                  </a:rPr>
                                  <m:t>−1</m:t>
                                </m:r>
                              </m:sub>
                            </m:sSub>
                            <m:r>
                              <a:rPr lang="en-US" sz="1300" b="0" i="1" smtClean="0">
                                <a:latin typeface="Cambria Math" panose="02040503050406030204" pitchFamily="18" charset="0"/>
                              </a:rPr>
                              <m:t>−</m:t>
                            </m:r>
                            <m:sSub>
                              <m:sSubPr>
                                <m:ctrlPr>
                                  <a:rPr lang="en-US" sz="1300" b="0" i="1" smtClean="0">
                                    <a:latin typeface="Cambria Math" panose="02040503050406030204" pitchFamily="18" charset="0"/>
                                  </a:rPr>
                                </m:ctrlPr>
                              </m:sSubPr>
                              <m:e>
                                <m:r>
                                  <a:rPr lang="en-US" sz="1300" b="0" i="1" smtClean="0">
                                    <a:latin typeface="Cambria Math" panose="02040503050406030204" pitchFamily="18" charset="0"/>
                                  </a:rPr>
                                  <m:t>𝑥</m:t>
                                </m:r>
                              </m:e>
                              <m:sub>
                                <m:r>
                                  <a:rPr lang="en-US" sz="1300" b="0" i="1" smtClean="0">
                                    <a:latin typeface="Cambria Math" panose="02040503050406030204" pitchFamily="18" charset="0"/>
                                  </a:rPr>
                                  <m:t>𝑛</m:t>
                                </m:r>
                              </m:sub>
                            </m:sSub>
                          </m:e>
                        </m:d>
                        <m:r>
                          <a:rPr lang="en-US" sz="1300" b="0" i="1" smtClean="0">
                            <a:latin typeface="Cambria Math" panose="02040503050406030204" pitchFamily="18" charset="0"/>
                          </a:rPr>
                          <m:t>𝑓</m:t>
                        </m:r>
                        <m:r>
                          <a:rPr lang="en-US" sz="1300" b="0" i="1" smtClean="0">
                            <a:latin typeface="Cambria Math" panose="02040503050406030204" pitchFamily="18" charset="0"/>
                          </a:rPr>
                          <m:t>(</m:t>
                        </m:r>
                        <m:sSub>
                          <m:sSubPr>
                            <m:ctrlPr>
                              <a:rPr lang="en-US" sz="1300" b="0" i="1" smtClean="0">
                                <a:latin typeface="Cambria Math" panose="02040503050406030204" pitchFamily="18" charset="0"/>
                              </a:rPr>
                            </m:ctrlPr>
                          </m:sSubPr>
                          <m:e>
                            <m:r>
                              <a:rPr lang="en-US" sz="1300" b="0" i="1" smtClean="0">
                                <a:latin typeface="Cambria Math" panose="02040503050406030204" pitchFamily="18" charset="0"/>
                              </a:rPr>
                              <m:t>𝑥</m:t>
                            </m:r>
                          </m:e>
                          <m:sub>
                            <m:r>
                              <a:rPr lang="en-US" sz="1300" b="0" i="1" smtClean="0">
                                <a:latin typeface="Cambria Math" panose="02040503050406030204" pitchFamily="18" charset="0"/>
                              </a:rPr>
                              <m:t>𝑛</m:t>
                            </m:r>
                          </m:sub>
                        </m:sSub>
                        <m:r>
                          <a:rPr lang="en-US" sz="1300" b="0" i="1" smtClean="0">
                            <a:latin typeface="Cambria Math" panose="02040503050406030204" pitchFamily="18" charset="0"/>
                          </a:rPr>
                          <m:t>)</m:t>
                        </m:r>
                      </m:num>
                      <m:den>
                        <m:r>
                          <a:rPr lang="en-US" sz="1300" b="0" i="1" smtClean="0">
                            <a:latin typeface="Cambria Math" panose="02040503050406030204" pitchFamily="18" charset="0"/>
                          </a:rPr>
                          <m:t>𝑓</m:t>
                        </m:r>
                        <m:d>
                          <m:dPr>
                            <m:ctrlPr>
                              <a:rPr lang="en-US" sz="1300" b="0" i="1" smtClean="0">
                                <a:latin typeface="Cambria Math" panose="02040503050406030204" pitchFamily="18" charset="0"/>
                              </a:rPr>
                            </m:ctrlPr>
                          </m:dPr>
                          <m:e>
                            <m:sSub>
                              <m:sSubPr>
                                <m:ctrlPr>
                                  <a:rPr lang="en-US" sz="1300" b="0" i="1" smtClean="0">
                                    <a:latin typeface="Cambria Math" panose="02040503050406030204" pitchFamily="18" charset="0"/>
                                  </a:rPr>
                                </m:ctrlPr>
                              </m:sSubPr>
                              <m:e>
                                <m:r>
                                  <a:rPr lang="en-US" sz="1300" b="0" i="1" smtClean="0">
                                    <a:latin typeface="Cambria Math" panose="02040503050406030204" pitchFamily="18" charset="0"/>
                                  </a:rPr>
                                  <m:t>𝑥</m:t>
                                </m:r>
                              </m:e>
                              <m:sub>
                                <m:r>
                                  <a:rPr lang="en-US" sz="1300" b="0" i="1" smtClean="0">
                                    <a:latin typeface="Cambria Math" panose="02040503050406030204" pitchFamily="18" charset="0"/>
                                  </a:rPr>
                                  <m:t>𝑛</m:t>
                                </m:r>
                                <m:r>
                                  <a:rPr lang="en-US" sz="1300" b="0" i="1" smtClean="0">
                                    <a:latin typeface="Cambria Math" panose="02040503050406030204" pitchFamily="18" charset="0"/>
                                  </a:rPr>
                                  <m:t>−1</m:t>
                                </m:r>
                              </m:sub>
                            </m:sSub>
                          </m:e>
                        </m:d>
                        <m:r>
                          <a:rPr lang="en-US" sz="1300" b="0" i="1" smtClean="0">
                            <a:latin typeface="Cambria Math" panose="02040503050406030204" pitchFamily="18" charset="0"/>
                          </a:rPr>
                          <m:t>−</m:t>
                        </m:r>
                        <m:r>
                          <a:rPr lang="en-US" sz="1300" b="0" i="1" smtClean="0">
                            <a:latin typeface="Cambria Math" panose="02040503050406030204" pitchFamily="18" charset="0"/>
                          </a:rPr>
                          <m:t>𝑓</m:t>
                        </m:r>
                        <m:sSub>
                          <m:sSubPr>
                            <m:ctrlPr>
                              <a:rPr lang="en-US" sz="1300" b="0" i="1" smtClean="0">
                                <a:latin typeface="Cambria Math" panose="02040503050406030204" pitchFamily="18" charset="0"/>
                              </a:rPr>
                            </m:ctrlPr>
                          </m:sSubPr>
                          <m:e>
                            <m:r>
                              <a:rPr lang="en-US" sz="1300" b="0" i="1" smtClean="0">
                                <a:latin typeface="Cambria Math" panose="02040503050406030204" pitchFamily="18" charset="0"/>
                              </a:rPr>
                              <m:t>𝑥</m:t>
                            </m:r>
                          </m:e>
                          <m:sub>
                            <m:r>
                              <a:rPr lang="en-US" sz="1300" b="0" i="1" smtClean="0">
                                <a:latin typeface="Cambria Math" panose="02040503050406030204" pitchFamily="18" charset="0"/>
                              </a:rPr>
                              <m:t>𝑛</m:t>
                            </m:r>
                          </m:sub>
                        </m:sSub>
                        <m:r>
                          <a:rPr lang="en-US" sz="1300" b="0" i="1" smtClean="0">
                            <a:latin typeface="Cambria Math" panose="02040503050406030204" pitchFamily="18" charset="0"/>
                          </a:rPr>
                          <m:t>)</m:t>
                        </m:r>
                      </m:den>
                    </m:f>
                  </m:oMath>
                </a14:m>
                <a:r>
                  <a:rPr lang="en-US" sz="1300" dirty="0" smtClean="0"/>
                  <a:t> where n=1,2,…</a:t>
                </a:r>
              </a:p>
              <a:p>
                <a:pPr marL="342900" indent="-342900">
                  <a:buAutoNum type="arabicParenR"/>
                </a:pPr>
                <a:r>
                  <a:rPr lang="en-US" sz="1300" dirty="0" smtClean="0"/>
                  <a:t>Determine if the root exists |</a:t>
                </a:r>
                <a14:m>
                  <m:oMath xmlns:m="http://schemas.openxmlformats.org/officeDocument/2006/math">
                    <m:sSub>
                      <m:sSubPr>
                        <m:ctrlPr>
                          <a:rPr lang="en-US" sz="1300" i="1" smtClean="0">
                            <a:latin typeface="Cambria Math" panose="02040503050406030204" pitchFamily="18" charset="0"/>
                          </a:rPr>
                        </m:ctrlPr>
                      </m:sSubPr>
                      <m:e>
                        <m:r>
                          <a:rPr lang="en-US" sz="1300" b="0" i="1" smtClean="0">
                            <a:latin typeface="Cambria Math" panose="02040503050406030204" pitchFamily="18" charset="0"/>
                          </a:rPr>
                          <m:t>𝑥</m:t>
                        </m:r>
                      </m:e>
                      <m:sub>
                        <m:r>
                          <a:rPr lang="en-US" sz="1300" b="0" i="1" smtClean="0">
                            <a:latin typeface="Cambria Math" panose="02040503050406030204" pitchFamily="18" charset="0"/>
                          </a:rPr>
                          <m:t>𝑛</m:t>
                        </m:r>
                        <m:r>
                          <a:rPr lang="en-US" sz="1300" b="0" i="1" smtClean="0">
                            <a:latin typeface="Cambria Math" panose="02040503050406030204" pitchFamily="18" charset="0"/>
                          </a:rPr>
                          <m:t>+1</m:t>
                        </m:r>
                      </m:sub>
                    </m:sSub>
                    <m:r>
                      <a:rPr lang="en-US" sz="1300" b="0" i="1" smtClean="0">
                        <a:latin typeface="Cambria Math" panose="02040503050406030204" pitchFamily="18" charset="0"/>
                      </a:rPr>
                      <m:t>−</m:t>
                    </m:r>
                    <m:sSub>
                      <m:sSubPr>
                        <m:ctrlPr>
                          <a:rPr lang="en-US" sz="1300" b="0" i="1" smtClean="0">
                            <a:latin typeface="Cambria Math" panose="02040503050406030204" pitchFamily="18" charset="0"/>
                          </a:rPr>
                        </m:ctrlPr>
                      </m:sSubPr>
                      <m:e>
                        <m:r>
                          <a:rPr lang="en-US" sz="1300" b="0" i="1" smtClean="0">
                            <a:latin typeface="Cambria Math" panose="02040503050406030204" pitchFamily="18" charset="0"/>
                          </a:rPr>
                          <m:t>𝑥</m:t>
                        </m:r>
                      </m:e>
                      <m:sub>
                        <m:r>
                          <a:rPr lang="en-US" sz="1300" b="0" i="1" smtClean="0">
                            <a:latin typeface="Cambria Math" panose="02040503050406030204" pitchFamily="18" charset="0"/>
                          </a:rPr>
                          <m:t>𝑛</m:t>
                        </m:r>
                      </m:sub>
                    </m:sSub>
                    <m:r>
                      <a:rPr lang="en-US" sz="1300" b="0" i="1" smtClean="0">
                        <a:latin typeface="Cambria Math" panose="02040503050406030204" pitchFamily="18" charset="0"/>
                      </a:rPr>
                      <m:t>|&lt;</m:t>
                    </m:r>
                    <m:r>
                      <a:rPr lang="en-US" sz="1300" b="0" i="1" smtClean="0">
                        <a:latin typeface="Cambria Math" panose="02040503050406030204" pitchFamily="18" charset="0"/>
                      </a:rPr>
                      <m:t>𝑇𝑂𝐿</m:t>
                    </m:r>
                    <m:r>
                      <a:rPr lang="en-US" sz="1300" b="0" i="1" smtClean="0">
                        <a:latin typeface="Cambria Math" panose="02040503050406030204" pitchFamily="18" charset="0"/>
                      </a:rPr>
                      <m:t>,</m:t>
                    </m:r>
                  </m:oMath>
                </a14:m>
                <a:r>
                  <a:rPr lang="en-US" sz="1300" dirty="0" smtClean="0"/>
                  <a:t> then </a:t>
                </a:r>
                <a:br>
                  <a:rPr lang="en-US" sz="1300" dirty="0" smtClean="0"/>
                </a:br>
                <a14:m>
                  <m:oMath xmlns:m="http://schemas.openxmlformats.org/officeDocument/2006/math">
                    <m:r>
                      <a:rPr lang="en-US" sz="1300" b="0" i="1" smtClean="0">
                        <a:latin typeface="Cambria Math" panose="02040503050406030204" pitchFamily="18" charset="0"/>
                      </a:rPr>
                      <m:t>𝑟</m:t>
                    </m:r>
                    <m:r>
                      <a:rPr lang="en-US" sz="1300" b="0" i="1" smtClean="0">
                        <a:latin typeface="Cambria Math" panose="02040503050406030204" pitchFamily="18" charset="0"/>
                      </a:rPr>
                      <m:t>=</m:t>
                    </m:r>
                    <m:sSub>
                      <m:sSubPr>
                        <m:ctrlPr>
                          <a:rPr lang="en-US" sz="1300" b="0" i="1" smtClean="0">
                            <a:latin typeface="Cambria Math" panose="02040503050406030204" pitchFamily="18" charset="0"/>
                          </a:rPr>
                        </m:ctrlPr>
                      </m:sSubPr>
                      <m:e>
                        <m:r>
                          <a:rPr lang="en-US" sz="1300" b="0" i="1" smtClean="0">
                            <a:latin typeface="Cambria Math" panose="02040503050406030204" pitchFamily="18" charset="0"/>
                          </a:rPr>
                          <m:t>𝑥</m:t>
                        </m:r>
                      </m:e>
                      <m:sub>
                        <m:r>
                          <a:rPr lang="en-US" sz="1300" b="0" i="1" smtClean="0">
                            <a:latin typeface="Cambria Math" panose="02040503050406030204" pitchFamily="18" charset="0"/>
                          </a:rPr>
                          <m:t>𝑛</m:t>
                        </m:r>
                        <m:r>
                          <a:rPr lang="en-US" sz="1300" b="0" i="1" smtClean="0">
                            <a:latin typeface="Cambria Math" panose="02040503050406030204" pitchFamily="18" charset="0"/>
                          </a:rPr>
                          <m:t>+1</m:t>
                        </m:r>
                      </m:sub>
                    </m:sSub>
                  </m:oMath>
                </a14:m>
                <a:r>
                  <a:rPr lang="en-US" sz="1300" dirty="0" smtClean="0"/>
                  <a:t> else </a:t>
                </a:r>
                <a:r>
                  <a:rPr lang="en-US" sz="1300" i="1" dirty="0" smtClean="0">
                    <a:latin typeface="Cambria Math" panose="02040503050406030204" pitchFamily="18" charset="0"/>
                  </a:rPr>
                  <a:t/>
                </a:r>
                <a:br>
                  <a:rPr lang="en-US" sz="1300" i="1" dirty="0" smtClean="0">
                    <a:latin typeface="Cambria Math" panose="02040503050406030204" pitchFamily="18" charset="0"/>
                  </a:rPr>
                </a:br>
                <a14:m>
                  <m:oMath xmlns:m="http://schemas.openxmlformats.org/officeDocument/2006/math">
                    <m:sSub>
                      <m:sSubPr>
                        <m:ctrlPr>
                          <a:rPr lang="en-US" sz="1300" i="1" smtClean="0">
                            <a:latin typeface="Cambria Math" panose="02040503050406030204" pitchFamily="18" charset="0"/>
                          </a:rPr>
                        </m:ctrlPr>
                      </m:sSubPr>
                      <m:e>
                        <m:r>
                          <a:rPr lang="en-US" sz="1300" b="0" i="1" smtClean="0">
                            <a:latin typeface="Cambria Math" panose="02040503050406030204" pitchFamily="18" charset="0"/>
                          </a:rPr>
                          <m:t>𝑥</m:t>
                        </m:r>
                      </m:e>
                      <m:sub>
                        <m:r>
                          <a:rPr lang="en-US" sz="1300" b="0" i="1" smtClean="0">
                            <a:latin typeface="Cambria Math" panose="02040503050406030204" pitchFamily="18" charset="0"/>
                          </a:rPr>
                          <m:t>𝑛</m:t>
                        </m:r>
                        <m:r>
                          <a:rPr lang="en-US" sz="1300" b="0" i="1" smtClean="0">
                            <a:latin typeface="Cambria Math" panose="02040503050406030204" pitchFamily="18" charset="0"/>
                          </a:rPr>
                          <m:t>−1</m:t>
                        </m:r>
                      </m:sub>
                    </m:sSub>
                    <m:r>
                      <a:rPr lang="en-US" sz="1300" b="0" i="1" smtClean="0">
                        <a:latin typeface="Cambria Math" panose="02040503050406030204" pitchFamily="18" charset="0"/>
                      </a:rPr>
                      <m:t>=</m:t>
                    </m:r>
                    <m:sSub>
                      <m:sSubPr>
                        <m:ctrlPr>
                          <a:rPr lang="en-US" sz="1300" b="0" i="1" smtClean="0">
                            <a:latin typeface="Cambria Math" panose="02040503050406030204" pitchFamily="18" charset="0"/>
                          </a:rPr>
                        </m:ctrlPr>
                      </m:sSubPr>
                      <m:e>
                        <m:r>
                          <a:rPr lang="en-US" sz="1300" b="0" i="1" smtClean="0">
                            <a:latin typeface="Cambria Math" panose="02040503050406030204" pitchFamily="18" charset="0"/>
                          </a:rPr>
                          <m:t>𝑥</m:t>
                        </m:r>
                      </m:e>
                      <m:sub>
                        <m:r>
                          <a:rPr lang="en-US" sz="1300" b="0" i="1" smtClean="0">
                            <a:latin typeface="Cambria Math" panose="02040503050406030204" pitchFamily="18" charset="0"/>
                          </a:rPr>
                          <m:t>𝑛</m:t>
                        </m:r>
                      </m:sub>
                    </m:sSub>
                    <m:r>
                      <a:rPr lang="en-US" sz="1300" b="0" i="1" smtClean="0">
                        <a:latin typeface="Cambria Math" panose="02040503050406030204" pitchFamily="18" charset="0"/>
                      </a:rPr>
                      <m:t>;</m:t>
                    </m:r>
                    <m:sSub>
                      <m:sSubPr>
                        <m:ctrlPr>
                          <a:rPr lang="en-US" sz="1300" b="0" i="1" smtClean="0">
                            <a:latin typeface="Cambria Math" panose="02040503050406030204" pitchFamily="18" charset="0"/>
                          </a:rPr>
                        </m:ctrlPr>
                      </m:sSubPr>
                      <m:e>
                        <m:r>
                          <a:rPr lang="en-US" sz="1300" b="0" i="1" smtClean="0">
                            <a:latin typeface="Cambria Math" panose="02040503050406030204" pitchFamily="18" charset="0"/>
                          </a:rPr>
                          <m:t>𝑥</m:t>
                        </m:r>
                      </m:e>
                      <m:sub>
                        <m:r>
                          <a:rPr lang="en-US" sz="1300" b="0" i="1" smtClean="0">
                            <a:latin typeface="Cambria Math" panose="02040503050406030204" pitchFamily="18" charset="0"/>
                          </a:rPr>
                          <m:t>𝑛</m:t>
                        </m:r>
                      </m:sub>
                    </m:sSub>
                    <m:r>
                      <a:rPr lang="en-US" sz="1300" b="0" i="1" smtClean="0">
                        <a:latin typeface="Cambria Math" panose="02040503050406030204" pitchFamily="18" charset="0"/>
                      </a:rPr>
                      <m:t>=</m:t>
                    </m:r>
                    <m:sSub>
                      <m:sSubPr>
                        <m:ctrlPr>
                          <a:rPr lang="en-US" sz="1300" b="0" i="1" smtClean="0">
                            <a:latin typeface="Cambria Math" panose="02040503050406030204" pitchFamily="18" charset="0"/>
                          </a:rPr>
                        </m:ctrlPr>
                      </m:sSubPr>
                      <m:e>
                        <m:r>
                          <a:rPr lang="en-US" sz="1300" b="0" i="1" smtClean="0">
                            <a:latin typeface="Cambria Math" panose="02040503050406030204" pitchFamily="18" charset="0"/>
                          </a:rPr>
                          <m:t>𝑥</m:t>
                        </m:r>
                      </m:e>
                      <m:sub>
                        <m:r>
                          <a:rPr lang="en-US" sz="1300" b="0" i="1" smtClean="0">
                            <a:latin typeface="Cambria Math" panose="02040503050406030204" pitchFamily="18" charset="0"/>
                          </a:rPr>
                          <m:t>𝑛</m:t>
                        </m:r>
                        <m:r>
                          <a:rPr lang="en-US" sz="1300" b="0" i="1" smtClean="0">
                            <a:latin typeface="Cambria Math" panose="02040503050406030204" pitchFamily="18" charset="0"/>
                          </a:rPr>
                          <m:t>+1</m:t>
                        </m:r>
                      </m:sub>
                    </m:sSub>
                  </m:oMath>
                </a14:m>
                <a:endParaRPr lang="en-US" sz="1300" b="0" dirty="0" smtClean="0"/>
              </a:p>
              <a:p>
                <a:pPr marL="342900" indent="-342900">
                  <a:buAutoNum type="arabicParenR"/>
                </a:pPr>
                <a:r>
                  <a:rPr lang="en-US" sz="1300" dirty="0" smtClean="0"/>
                  <a:t>Repeated until the desired iteration</a:t>
                </a:r>
                <a:endParaRPr lang="en-US" sz="1300" dirty="0"/>
              </a:p>
            </p:txBody>
          </p:sp>
        </mc:Choice>
        <mc:Fallback xmlns="">
          <p:sp>
            <p:nvSpPr>
              <p:cNvPr id="25" name="TextBox 24"/>
              <p:cNvSpPr txBox="1">
                <a:spLocks noRot="1" noChangeAspect="1" noMove="1" noResize="1" noEditPoints="1" noAdjustHandles="1" noChangeArrowheads="1" noChangeShapeType="1" noTextEdit="1"/>
              </p:cNvSpPr>
              <p:nvPr/>
            </p:nvSpPr>
            <p:spPr>
              <a:xfrm>
                <a:off x="6619603" y="1806734"/>
                <a:ext cx="2570116" cy="2616742"/>
              </a:xfrm>
              <a:prstGeom prst="rect">
                <a:avLst/>
              </a:prstGeom>
              <a:blipFill>
                <a:blip r:embed="rId5"/>
                <a:stretch>
                  <a:fillRect l="-475" t="-465" b="-930"/>
                </a:stretch>
              </a:blipFill>
            </p:spPr>
            <p:txBody>
              <a:bodyPr/>
              <a:lstStyle/>
              <a:p>
                <a:r>
                  <a:rPr lang="en-US">
                    <a:noFill/>
                  </a:rPr>
                  <a:t> </a:t>
                </a:r>
              </a:p>
            </p:txBody>
          </p:sp>
        </mc:Fallback>
      </mc:AlternateContent>
      <p:sp>
        <p:nvSpPr>
          <p:cNvPr id="27" name="Horizontal Scroll 26"/>
          <p:cNvSpPr/>
          <p:nvPr/>
        </p:nvSpPr>
        <p:spPr>
          <a:xfrm>
            <a:off x="9226733" y="1328864"/>
            <a:ext cx="2673530" cy="4915182"/>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Flowchart: Terminator 5"/>
          <p:cNvSpPr/>
          <p:nvPr/>
        </p:nvSpPr>
        <p:spPr>
          <a:xfrm>
            <a:off x="9399817" y="1288688"/>
            <a:ext cx="2194559" cy="484976"/>
          </a:xfrm>
          <a:prstGeom prst="flowChartTerminator">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700" b="1" dirty="0" smtClean="0"/>
              <a:t>Hybrid method</a:t>
            </a:r>
            <a:endParaRPr lang="en-US" sz="1700" b="1" dirty="0"/>
          </a:p>
        </p:txBody>
      </p:sp>
      <mc:AlternateContent xmlns:mc="http://schemas.openxmlformats.org/markup-compatibility/2006" xmlns:a14="http://schemas.microsoft.com/office/drawing/2010/main">
        <mc:Choice Requires="a14">
          <p:sp>
            <p:nvSpPr>
              <p:cNvPr id="28" name="TextBox 27"/>
              <p:cNvSpPr txBox="1"/>
              <p:nvPr/>
            </p:nvSpPr>
            <p:spPr>
              <a:xfrm>
                <a:off x="9582694" y="1825446"/>
                <a:ext cx="2406833" cy="4210448"/>
              </a:xfrm>
              <a:prstGeom prst="rect">
                <a:avLst/>
              </a:prstGeom>
              <a:noFill/>
            </p:spPr>
            <p:txBody>
              <a:bodyPr wrap="square" rtlCol="0">
                <a:spAutoFit/>
              </a:bodyPr>
              <a:lstStyle/>
              <a:p>
                <a:pPr marL="342900" indent="-342900">
                  <a:buAutoNum type="arabicParenR"/>
                </a:pPr>
                <a:r>
                  <a:rPr lang="en-US" sz="1300" dirty="0" smtClean="0"/>
                  <a:t>Guess </a:t>
                </a:r>
                <a:r>
                  <a:rPr lang="en-US" sz="1300" dirty="0"/>
                  <a:t>an interval [</a:t>
                </a:r>
                <a:r>
                  <a:rPr lang="en-US" sz="1300" dirty="0" err="1"/>
                  <a:t>a,b</a:t>
                </a:r>
                <a:r>
                  <a:rPr lang="en-US" sz="1300" dirty="0"/>
                  <a:t>] which f(a) and f(b) has different sign</a:t>
                </a:r>
                <a:r>
                  <a:rPr lang="en-US" sz="1300" dirty="0" smtClean="0"/>
                  <a:t>.</a:t>
                </a:r>
              </a:p>
              <a:p>
                <a:pPr marL="342900" indent="-342900">
                  <a:buAutoNum type="arabicParenR"/>
                </a:pPr>
                <a:r>
                  <a:rPr lang="en-US" sz="1300" dirty="0" smtClean="0"/>
                  <a:t>Compute into </a:t>
                </a:r>
                <a14:m>
                  <m:oMath xmlns:m="http://schemas.openxmlformats.org/officeDocument/2006/math">
                    <m:sSub>
                      <m:sSubPr>
                        <m:ctrlPr>
                          <a:rPr lang="en-US" sz="1300" i="1" smtClean="0">
                            <a:latin typeface="Cambria Math" panose="02040503050406030204" pitchFamily="18" charset="0"/>
                          </a:rPr>
                        </m:ctrlPr>
                      </m:sSubPr>
                      <m:e>
                        <m:r>
                          <a:rPr lang="en-US" sz="1300" b="0" i="1" smtClean="0">
                            <a:latin typeface="Cambria Math" panose="02040503050406030204" pitchFamily="18" charset="0"/>
                          </a:rPr>
                          <m:t>𝑥</m:t>
                        </m:r>
                      </m:e>
                      <m:sub>
                        <m:r>
                          <a:rPr lang="en-US" sz="1300" b="0" i="1" smtClean="0">
                            <a:latin typeface="Cambria Math" panose="02040503050406030204" pitchFamily="18" charset="0"/>
                          </a:rPr>
                          <m:t>𝑖</m:t>
                        </m:r>
                      </m:sub>
                    </m:sSub>
                    <m:r>
                      <a:rPr lang="en-US" sz="1300" b="0" i="1" smtClean="0">
                        <a:latin typeface="Cambria Math" panose="02040503050406030204" pitchFamily="18" charset="0"/>
                      </a:rPr>
                      <m:t>=</m:t>
                    </m:r>
                    <m:f>
                      <m:fPr>
                        <m:ctrlPr>
                          <a:rPr lang="en-US" sz="1300" b="0" i="1" smtClean="0">
                            <a:latin typeface="Cambria Math" panose="02040503050406030204" pitchFamily="18" charset="0"/>
                          </a:rPr>
                        </m:ctrlPr>
                      </m:fPr>
                      <m:num>
                        <m:r>
                          <a:rPr lang="en-US" sz="1300" b="0" i="1" smtClean="0">
                            <a:latin typeface="Cambria Math" panose="02040503050406030204" pitchFamily="18" charset="0"/>
                          </a:rPr>
                          <m:t>(</m:t>
                        </m:r>
                        <m:r>
                          <a:rPr lang="en-US" sz="1300" b="0" i="1" smtClean="0">
                            <a:latin typeface="Cambria Math" panose="02040503050406030204" pitchFamily="18" charset="0"/>
                          </a:rPr>
                          <m:t>𝑎</m:t>
                        </m:r>
                        <m:r>
                          <a:rPr lang="en-US" sz="1300" b="0" i="1" smtClean="0">
                            <a:latin typeface="Cambria Math" panose="02040503050406030204" pitchFamily="18" charset="0"/>
                          </a:rPr>
                          <m:t>+</m:t>
                        </m:r>
                        <m:r>
                          <a:rPr lang="en-US" sz="1300" b="0" i="1" smtClean="0">
                            <a:latin typeface="Cambria Math" panose="02040503050406030204" pitchFamily="18" charset="0"/>
                          </a:rPr>
                          <m:t>𝑏</m:t>
                        </m:r>
                        <m:r>
                          <a:rPr lang="en-US" sz="1300" b="0" i="1" smtClean="0">
                            <a:latin typeface="Cambria Math" panose="02040503050406030204" pitchFamily="18" charset="0"/>
                          </a:rPr>
                          <m:t>)</m:t>
                        </m:r>
                      </m:num>
                      <m:den>
                        <m:r>
                          <a:rPr lang="en-US" sz="1300" b="0" i="1" smtClean="0">
                            <a:latin typeface="Cambria Math" panose="02040503050406030204" pitchFamily="18" charset="0"/>
                          </a:rPr>
                          <m:t>2</m:t>
                        </m:r>
                      </m:den>
                    </m:f>
                  </m:oMath>
                </a14:m>
                <a:r>
                  <a:rPr lang="en-US" sz="1300" dirty="0" smtClean="0"/>
                  <a:t> and </a:t>
                </a:r>
                <a14:m>
                  <m:oMath xmlns:m="http://schemas.openxmlformats.org/officeDocument/2006/math">
                    <m:r>
                      <a:rPr lang="en-US" sz="1300" b="0" i="1" smtClean="0">
                        <a:latin typeface="Cambria Math" panose="02040503050406030204" pitchFamily="18" charset="0"/>
                      </a:rPr>
                      <m:t>𝑓</m:t>
                    </m:r>
                    <m:r>
                      <a:rPr lang="en-US" sz="1300" b="0" i="1" smtClean="0">
                        <a:latin typeface="Cambria Math" panose="02040503050406030204" pitchFamily="18" charset="0"/>
                      </a:rPr>
                      <m:t>(</m:t>
                    </m:r>
                    <m:sSub>
                      <m:sSubPr>
                        <m:ctrlPr>
                          <a:rPr lang="en-US" sz="1300" b="0" i="1" smtClean="0">
                            <a:latin typeface="Cambria Math" panose="02040503050406030204" pitchFamily="18" charset="0"/>
                          </a:rPr>
                        </m:ctrlPr>
                      </m:sSubPr>
                      <m:e>
                        <m:r>
                          <a:rPr lang="en-US" sz="1300" b="0" i="1" smtClean="0">
                            <a:latin typeface="Cambria Math" panose="02040503050406030204" pitchFamily="18" charset="0"/>
                          </a:rPr>
                          <m:t>𝑥</m:t>
                        </m:r>
                      </m:e>
                      <m:sub>
                        <m:r>
                          <a:rPr lang="en-US" sz="1300" b="0" i="1" smtClean="0">
                            <a:latin typeface="Cambria Math" panose="02040503050406030204" pitchFamily="18" charset="0"/>
                          </a:rPr>
                          <m:t>𝑖</m:t>
                        </m:r>
                      </m:sub>
                    </m:sSub>
                    <m:r>
                      <a:rPr lang="en-US" sz="1300" b="0" i="1" smtClean="0">
                        <a:latin typeface="Cambria Math" panose="02040503050406030204" pitchFamily="18" charset="0"/>
                      </a:rPr>
                      <m:t>)</m:t>
                    </m:r>
                  </m:oMath>
                </a14:m>
                <a:endParaRPr lang="en-US" sz="1300" dirty="0" smtClean="0"/>
              </a:p>
              <a:p>
                <a:pPr marL="342900" indent="-342900">
                  <a:buAutoNum type="arabicParenR"/>
                </a:pPr>
                <a:r>
                  <a:rPr lang="en-US" sz="1300" dirty="0" smtClean="0"/>
                  <a:t>If </a:t>
                </a:r>
                <a14:m>
                  <m:oMath xmlns:m="http://schemas.openxmlformats.org/officeDocument/2006/math">
                    <m:r>
                      <a:rPr lang="en-US" sz="1300" b="0" i="1" smtClean="0">
                        <a:latin typeface="Cambria Math" panose="02040503050406030204" pitchFamily="18" charset="0"/>
                      </a:rPr>
                      <m:t>𝑓</m:t>
                    </m:r>
                    <m:d>
                      <m:dPr>
                        <m:ctrlPr>
                          <a:rPr lang="en-US" sz="1300" b="0" i="1" smtClean="0">
                            <a:latin typeface="Cambria Math" panose="02040503050406030204" pitchFamily="18" charset="0"/>
                          </a:rPr>
                        </m:ctrlPr>
                      </m:dPr>
                      <m:e>
                        <m:r>
                          <a:rPr lang="en-US" sz="1300" b="0" i="1" smtClean="0">
                            <a:latin typeface="Cambria Math" panose="02040503050406030204" pitchFamily="18" charset="0"/>
                          </a:rPr>
                          <m:t>𝑎</m:t>
                        </m:r>
                      </m:e>
                    </m:d>
                    <m:r>
                      <a:rPr lang="en-US" sz="1300" b="0" i="1" smtClean="0">
                        <a:latin typeface="Cambria Math" panose="02040503050406030204" pitchFamily="18" charset="0"/>
                      </a:rPr>
                      <m:t>.</m:t>
                    </m:r>
                    <m:r>
                      <a:rPr lang="en-US" sz="1300" b="0" i="1" smtClean="0">
                        <a:latin typeface="Cambria Math" panose="02040503050406030204" pitchFamily="18" charset="0"/>
                      </a:rPr>
                      <m:t>𝑓</m:t>
                    </m:r>
                    <m:d>
                      <m:dPr>
                        <m:ctrlPr>
                          <a:rPr lang="en-US" sz="1300" b="0" i="1" smtClean="0">
                            <a:latin typeface="Cambria Math" panose="02040503050406030204" pitchFamily="18" charset="0"/>
                          </a:rPr>
                        </m:ctrlPr>
                      </m:dPr>
                      <m:e>
                        <m:sSub>
                          <m:sSubPr>
                            <m:ctrlPr>
                              <a:rPr lang="en-US" sz="1300" b="0" i="1" smtClean="0">
                                <a:latin typeface="Cambria Math" panose="02040503050406030204" pitchFamily="18" charset="0"/>
                              </a:rPr>
                            </m:ctrlPr>
                          </m:sSubPr>
                          <m:e>
                            <m:r>
                              <a:rPr lang="en-US" sz="1300" b="0" i="1" smtClean="0">
                                <a:latin typeface="Cambria Math" panose="02040503050406030204" pitchFamily="18" charset="0"/>
                              </a:rPr>
                              <m:t>𝑥</m:t>
                            </m:r>
                          </m:e>
                          <m:sub>
                            <m:r>
                              <a:rPr lang="en-US" sz="1300" b="0" i="1" smtClean="0">
                                <a:latin typeface="Cambria Math" panose="02040503050406030204" pitchFamily="18" charset="0"/>
                              </a:rPr>
                              <m:t>𝑖</m:t>
                            </m:r>
                          </m:sub>
                        </m:sSub>
                      </m:e>
                    </m:d>
                    <m:r>
                      <a:rPr lang="en-US" sz="1300" b="0" i="1" smtClean="0">
                        <a:latin typeface="Cambria Math" panose="02040503050406030204" pitchFamily="18" charset="0"/>
                      </a:rPr>
                      <m:t>&lt;0,</m:t>
                    </m:r>
                  </m:oMath>
                </a14:m>
                <a:r>
                  <a:rPr lang="en-US" sz="1300" dirty="0" smtClean="0"/>
                  <a:t> then </a:t>
                </a:r>
                <a14:m>
                  <m:oMath xmlns:m="http://schemas.openxmlformats.org/officeDocument/2006/math">
                    <m:sSub>
                      <m:sSubPr>
                        <m:ctrlPr>
                          <a:rPr lang="en-US" sz="1300" i="1" smtClean="0">
                            <a:latin typeface="Cambria Math" panose="02040503050406030204" pitchFamily="18" charset="0"/>
                          </a:rPr>
                        </m:ctrlPr>
                      </m:sSubPr>
                      <m:e>
                        <m:r>
                          <a:rPr lang="en-US" sz="1300" b="0" i="1" smtClean="0">
                            <a:latin typeface="Cambria Math" panose="02040503050406030204" pitchFamily="18" charset="0"/>
                          </a:rPr>
                          <m:t>𝑏</m:t>
                        </m:r>
                      </m:e>
                      <m:sub>
                        <m:r>
                          <a:rPr lang="en-US" sz="1300" b="0" i="1" smtClean="0">
                            <a:latin typeface="Cambria Math" panose="02040503050406030204" pitchFamily="18" charset="0"/>
                          </a:rPr>
                          <m:t>𝑘</m:t>
                        </m:r>
                      </m:sub>
                    </m:sSub>
                    <m:r>
                      <a:rPr lang="en-US" sz="1300" b="0" i="1" smtClean="0">
                        <a:latin typeface="Cambria Math" panose="02040503050406030204" pitchFamily="18" charset="0"/>
                      </a:rPr>
                      <m:t>=</m:t>
                    </m:r>
                    <m:sSub>
                      <m:sSubPr>
                        <m:ctrlPr>
                          <a:rPr lang="en-US" sz="1300" b="0" i="1" smtClean="0">
                            <a:latin typeface="Cambria Math" panose="02040503050406030204" pitchFamily="18" charset="0"/>
                          </a:rPr>
                        </m:ctrlPr>
                      </m:sSubPr>
                      <m:e>
                        <m:r>
                          <a:rPr lang="en-US" sz="1300" b="0" i="1" smtClean="0">
                            <a:latin typeface="Cambria Math" panose="02040503050406030204" pitchFamily="18" charset="0"/>
                          </a:rPr>
                          <m:t>𝑤</m:t>
                        </m:r>
                      </m:e>
                      <m:sub>
                        <m:r>
                          <a:rPr lang="en-US" sz="1300" b="0" i="1" smtClean="0">
                            <a:latin typeface="Cambria Math" panose="02040503050406030204" pitchFamily="18" charset="0"/>
                          </a:rPr>
                          <m:t>𝑘</m:t>
                        </m:r>
                      </m:sub>
                    </m:sSub>
                  </m:oMath>
                </a14:m>
                <a:r>
                  <a:rPr lang="en-US" sz="1300" dirty="0" smtClean="0"/>
                  <a:t> else </a:t>
                </a:r>
                <a14:m>
                  <m:oMath xmlns:m="http://schemas.openxmlformats.org/officeDocument/2006/math">
                    <m:sSub>
                      <m:sSubPr>
                        <m:ctrlPr>
                          <a:rPr lang="en-US" sz="1300" i="1" smtClean="0">
                            <a:latin typeface="Cambria Math" panose="02040503050406030204" pitchFamily="18" charset="0"/>
                          </a:rPr>
                        </m:ctrlPr>
                      </m:sSubPr>
                      <m:e>
                        <m:r>
                          <a:rPr lang="en-US" sz="1300" b="0" i="1" smtClean="0">
                            <a:latin typeface="Cambria Math" panose="02040503050406030204" pitchFamily="18" charset="0"/>
                          </a:rPr>
                          <m:t>𝑎</m:t>
                        </m:r>
                      </m:e>
                      <m:sub>
                        <m:r>
                          <a:rPr lang="en-US" sz="1300" b="0" i="1" smtClean="0">
                            <a:latin typeface="Cambria Math" panose="02040503050406030204" pitchFamily="18" charset="0"/>
                          </a:rPr>
                          <m:t>𝑘</m:t>
                        </m:r>
                      </m:sub>
                    </m:sSub>
                    <m:r>
                      <a:rPr lang="en-US" sz="1300" b="0" i="1" smtClean="0">
                        <a:latin typeface="Cambria Math" panose="02040503050406030204" pitchFamily="18" charset="0"/>
                      </a:rPr>
                      <m:t>=</m:t>
                    </m:r>
                    <m:sSub>
                      <m:sSubPr>
                        <m:ctrlPr>
                          <a:rPr lang="en-US" sz="1300" b="0" i="1" smtClean="0">
                            <a:latin typeface="Cambria Math" panose="02040503050406030204" pitchFamily="18" charset="0"/>
                          </a:rPr>
                        </m:ctrlPr>
                      </m:sSubPr>
                      <m:e>
                        <m:r>
                          <a:rPr lang="en-US" sz="1300" b="0" i="1" smtClean="0">
                            <a:latin typeface="Cambria Math" panose="02040503050406030204" pitchFamily="18" charset="0"/>
                          </a:rPr>
                          <m:t>𝑤</m:t>
                        </m:r>
                      </m:e>
                      <m:sub>
                        <m:r>
                          <a:rPr lang="en-US" sz="1300" b="0" i="1" smtClean="0">
                            <a:latin typeface="Cambria Math" panose="02040503050406030204" pitchFamily="18" charset="0"/>
                          </a:rPr>
                          <m:t>𝑘</m:t>
                        </m:r>
                      </m:sub>
                    </m:sSub>
                  </m:oMath>
                </a14:m>
                <a:endParaRPr lang="en-US" sz="1300" dirty="0" smtClean="0"/>
              </a:p>
              <a:p>
                <a:pPr marL="342900" indent="-342900">
                  <a:buAutoNum type="arabicParenR"/>
                </a:pPr>
                <a:r>
                  <a:rPr lang="en-US" sz="1300" dirty="0" smtClean="0"/>
                  <a:t> </a:t>
                </a:r>
                <a:r>
                  <a:rPr lang="en-US" sz="1300" dirty="0"/>
                  <a:t>Compute for </a:t>
                </a:r>
                <a:br>
                  <a:rPr lang="en-US" sz="1300" dirty="0"/>
                </a:br>
                <a14:m>
                  <m:oMath xmlns:m="http://schemas.openxmlformats.org/officeDocument/2006/math">
                    <m:r>
                      <a:rPr lang="en-US" sz="1300" i="1">
                        <a:latin typeface="Cambria Math" panose="02040503050406030204" pitchFamily="18" charset="0"/>
                      </a:rPr>
                      <m:t>𝑤</m:t>
                    </m:r>
                    <m:r>
                      <a:rPr lang="en-US" sz="1300" i="1">
                        <a:latin typeface="Cambria Math" panose="02040503050406030204" pitchFamily="18" charset="0"/>
                      </a:rPr>
                      <m:t>=−</m:t>
                    </m:r>
                    <m:f>
                      <m:fPr>
                        <m:ctrlPr>
                          <a:rPr lang="en-US" sz="1300" i="1">
                            <a:latin typeface="Cambria Math" panose="02040503050406030204" pitchFamily="18" charset="0"/>
                          </a:rPr>
                        </m:ctrlPr>
                      </m:fPr>
                      <m:num>
                        <m:r>
                          <a:rPr lang="en-US" sz="1300" i="1">
                            <a:latin typeface="Cambria Math" panose="02040503050406030204" pitchFamily="18" charset="0"/>
                          </a:rPr>
                          <m:t>𝑘</m:t>
                        </m:r>
                      </m:num>
                      <m:den>
                        <m:r>
                          <a:rPr lang="en-US" sz="1300" i="1">
                            <a:latin typeface="Cambria Math" panose="02040503050406030204" pitchFamily="18" charset="0"/>
                          </a:rPr>
                          <m:t>𝑔</m:t>
                        </m:r>
                      </m:den>
                    </m:f>
                  </m:oMath>
                </a14:m>
                <a:r>
                  <a:rPr lang="en-US" sz="1300" dirty="0"/>
                  <a:t> where </a:t>
                </a:r>
                <a:r>
                  <a:rPr lang="en-US" sz="1300" dirty="0" smtClean="0"/>
                  <a:t/>
                </a:r>
                <a:br>
                  <a:rPr lang="en-US" sz="1300" dirty="0" smtClean="0"/>
                </a:br>
                <a14:m>
                  <m:oMath xmlns:m="http://schemas.openxmlformats.org/officeDocument/2006/math">
                    <m:r>
                      <a:rPr lang="en-US" sz="1300" i="1">
                        <a:latin typeface="Cambria Math" panose="02040503050406030204" pitchFamily="18" charset="0"/>
                      </a:rPr>
                      <m:t>𝑔</m:t>
                    </m:r>
                    <m:r>
                      <a:rPr lang="en-US" sz="1300" i="1">
                        <a:latin typeface="Cambria Math" panose="02040503050406030204" pitchFamily="18" charset="0"/>
                      </a:rPr>
                      <m:t>=</m:t>
                    </m:r>
                    <m:f>
                      <m:fPr>
                        <m:ctrlPr>
                          <a:rPr lang="en-US" sz="1300" i="1">
                            <a:latin typeface="Cambria Math" panose="02040503050406030204" pitchFamily="18" charset="0"/>
                          </a:rPr>
                        </m:ctrlPr>
                      </m:fPr>
                      <m:num>
                        <m:r>
                          <a:rPr lang="en-US" sz="1300" i="1">
                            <a:latin typeface="Cambria Math" panose="02040503050406030204" pitchFamily="18" charset="0"/>
                          </a:rPr>
                          <m:t>𝑓</m:t>
                        </m:r>
                        <m:d>
                          <m:dPr>
                            <m:ctrlPr>
                              <a:rPr lang="en-US" sz="1300" i="1">
                                <a:latin typeface="Cambria Math" panose="02040503050406030204" pitchFamily="18" charset="0"/>
                              </a:rPr>
                            </m:ctrlPr>
                          </m:dPr>
                          <m:e>
                            <m:r>
                              <a:rPr lang="en-US" sz="1300" i="1">
                                <a:latin typeface="Cambria Math" panose="02040503050406030204" pitchFamily="18" charset="0"/>
                              </a:rPr>
                              <m:t>𝑏</m:t>
                            </m:r>
                          </m:e>
                        </m:d>
                        <m:r>
                          <a:rPr lang="en-US" sz="1300" i="1">
                            <a:latin typeface="Cambria Math" panose="02040503050406030204" pitchFamily="18" charset="0"/>
                          </a:rPr>
                          <m:t>−</m:t>
                        </m:r>
                        <m:r>
                          <a:rPr lang="en-US" sz="1300" i="1">
                            <a:latin typeface="Cambria Math" panose="02040503050406030204" pitchFamily="18" charset="0"/>
                          </a:rPr>
                          <m:t>𝑓</m:t>
                        </m:r>
                        <m:r>
                          <a:rPr lang="en-US" sz="1300" i="1">
                            <a:latin typeface="Cambria Math" panose="02040503050406030204" pitchFamily="18" charset="0"/>
                          </a:rPr>
                          <m:t>(</m:t>
                        </m:r>
                        <m:r>
                          <a:rPr lang="en-US" sz="1300" i="1">
                            <a:latin typeface="Cambria Math" panose="02040503050406030204" pitchFamily="18" charset="0"/>
                          </a:rPr>
                          <m:t>𝑎</m:t>
                        </m:r>
                        <m:r>
                          <a:rPr lang="en-US" sz="1300" i="1">
                            <a:latin typeface="Cambria Math" panose="02040503050406030204" pitchFamily="18" charset="0"/>
                          </a:rPr>
                          <m:t>)</m:t>
                        </m:r>
                      </m:num>
                      <m:den>
                        <m:r>
                          <a:rPr lang="en-US" sz="1300" i="1">
                            <a:latin typeface="Cambria Math" panose="02040503050406030204" pitchFamily="18" charset="0"/>
                          </a:rPr>
                          <m:t>𝑏</m:t>
                        </m:r>
                        <m:r>
                          <a:rPr lang="en-US" sz="1300" i="1">
                            <a:latin typeface="Cambria Math" panose="02040503050406030204" pitchFamily="18" charset="0"/>
                          </a:rPr>
                          <m:t>−</m:t>
                        </m:r>
                        <m:r>
                          <a:rPr lang="en-US" sz="1300" i="1">
                            <a:latin typeface="Cambria Math" panose="02040503050406030204" pitchFamily="18" charset="0"/>
                          </a:rPr>
                          <m:t>𝑎</m:t>
                        </m:r>
                      </m:den>
                    </m:f>
                  </m:oMath>
                </a14:m>
                <a:r>
                  <a:rPr lang="en-US" sz="1300" dirty="0"/>
                  <a:t> </a:t>
                </a:r>
                <a:r>
                  <a:rPr lang="en-US" sz="1300" dirty="0" smtClean="0"/>
                  <a:t>and</a:t>
                </a:r>
                <a:br>
                  <a:rPr lang="en-US" sz="1300" dirty="0" smtClean="0"/>
                </a:br>
                <a14:m>
                  <m:oMath xmlns:m="http://schemas.openxmlformats.org/officeDocument/2006/math">
                    <m:r>
                      <a:rPr lang="en-US" sz="1300" i="1">
                        <a:latin typeface="Cambria Math" panose="02040503050406030204" pitchFamily="18" charset="0"/>
                      </a:rPr>
                      <m:t>𝑘</m:t>
                    </m:r>
                    <m:r>
                      <a:rPr lang="en-US" sz="1300" i="1">
                        <a:latin typeface="Cambria Math" panose="02040503050406030204" pitchFamily="18" charset="0"/>
                      </a:rPr>
                      <m:t>=</m:t>
                    </m:r>
                    <m:r>
                      <a:rPr lang="en-US" sz="1300" i="1">
                        <a:latin typeface="Cambria Math" panose="02040503050406030204" pitchFamily="18" charset="0"/>
                      </a:rPr>
                      <m:t>𝑓</m:t>
                    </m:r>
                    <m:d>
                      <m:dPr>
                        <m:ctrlPr>
                          <a:rPr lang="en-US" sz="1300" i="1">
                            <a:latin typeface="Cambria Math" panose="02040503050406030204" pitchFamily="18" charset="0"/>
                          </a:rPr>
                        </m:ctrlPr>
                      </m:dPr>
                      <m:e>
                        <m:r>
                          <a:rPr lang="en-US" sz="1300" i="1">
                            <a:latin typeface="Cambria Math" panose="02040503050406030204" pitchFamily="18" charset="0"/>
                          </a:rPr>
                          <m:t>𝑏</m:t>
                        </m:r>
                      </m:e>
                    </m:d>
                    <m:r>
                      <a:rPr lang="en-US" sz="1300" i="1">
                        <a:latin typeface="Cambria Math" panose="02040503050406030204" pitchFamily="18" charset="0"/>
                      </a:rPr>
                      <m:t>−</m:t>
                    </m:r>
                    <m:r>
                      <a:rPr lang="en-US" sz="1300" i="1">
                        <a:latin typeface="Cambria Math" panose="02040503050406030204" pitchFamily="18" charset="0"/>
                      </a:rPr>
                      <m:t>𝑔</m:t>
                    </m:r>
                    <m:d>
                      <m:dPr>
                        <m:ctrlPr>
                          <a:rPr lang="en-US" sz="1300" i="1">
                            <a:latin typeface="Cambria Math" panose="02040503050406030204" pitchFamily="18" charset="0"/>
                          </a:rPr>
                        </m:ctrlPr>
                      </m:dPr>
                      <m:e>
                        <m:r>
                          <a:rPr lang="en-US" sz="1300" i="1">
                            <a:latin typeface="Cambria Math" panose="02040503050406030204" pitchFamily="18" charset="0"/>
                          </a:rPr>
                          <m:t>𝑏</m:t>
                        </m:r>
                      </m:e>
                    </m:d>
                  </m:oMath>
                </a14:m>
                <a:endParaRPr lang="en-US" sz="1300" dirty="0" smtClean="0"/>
              </a:p>
              <a:p>
                <a:pPr marL="342900" indent="-342900">
                  <a:buAutoNum type="arabicParenR"/>
                </a:pPr>
                <a:r>
                  <a:rPr lang="en-US" sz="1300" dirty="0" smtClean="0"/>
                  <a:t>If </a:t>
                </a:r>
                <a14:m>
                  <m:oMath xmlns:m="http://schemas.openxmlformats.org/officeDocument/2006/math">
                    <m:r>
                      <a:rPr lang="en-US" sz="1300" b="0" i="1" smtClean="0">
                        <a:latin typeface="Cambria Math" panose="02040503050406030204" pitchFamily="18" charset="0"/>
                      </a:rPr>
                      <m:t>𝑓</m:t>
                    </m:r>
                    <m:d>
                      <m:dPr>
                        <m:ctrlPr>
                          <a:rPr lang="en-US" sz="1300" b="0" i="1" smtClean="0">
                            <a:latin typeface="Cambria Math" panose="02040503050406030204" pitchFamily="18" charset="0"/>
                          </a:rPr>
                        </m:ctrlPr>
                      </m:dPr>
                      <m:e>
                        <m:sSub>
                          <m:sSubPr>
                            <m:ctrlPr>
                              <a:rPr lang="en-US" sz="1300" b="0" i="1" smtClean="0">
                                <a:latin typeface="Cambria Math" panose="02040503050406030204" pitchFamily="18" charset="0"/>
                              </a:rPr>
                            </m:ctrlPr>
                          </m:sSubPr>
                          <m:e>
                            <m:r>
                              <a:rPr lang="en-US" sz="1300" b="0" i="1" smtClean="0">
                                <a:latin typeface="Cambria Math" panose="02040503050406030204" pitchFamily="18" charset="0"/>
                              </a:rPr>
                              <m:t>𝑎</m:t>
                            </m:r>
                          </m:e>
                          <m:sub>
                            <m:r>
                              <a:rPr lang="en-US" sz="1300" b="0" i="1" smtClean="0">
                                <a:latin typeface="Cambria Math" panose="02040503050406030204" pitchFamily="18" charset="0"/>
                              </a:rPr>
                              <m:t>𝑘</m:t>
                            </m:r>
                          </m:sub>
                        </m:sSub>
                      </m:e>
                    </m:d>
                    <m:r>
                      <a:rPr lang="en-US" sz="1300" b="0" i="1" smtClean="0">
                        <a:latin typeface="Cambria Math" panose="02040503050406030204" pitchFamily="18" charset="0"/>
                      </a:rPr>
                      <m:t>.</m:t>
                    </m:r>
                    <m:r>
                      <a:rPr lang="en-US" sz="1300" b="0" i="1" smtClean="0">
                        <a:latin typeface="Cambria Math" panose="02040503050406030204" pitchFamily="18" charset="0"/>
                      </a:rPr>
                      <m:t>𝑓</m:t>
                    </m:r>
                    <m:d>
                      <m:dPr>
                        <m:ctrlPr>
                          <a:rPr lang="en-US" sz="1300" b="0" i="1" smtClean="0">
                            <a:latin typeface="Cambria Math" panose="02040503050406030204" pitchFamily="18" charset="0"/>
                          </a:rPr>
                        </m:ctrlPr>
                      </m:dPr>
                      <m:e>
                        <m:sSub>
                          <m:sSubPr>
                            <m:ctrlPr>
                              <a:rPr lang="en-US" sz="1300" b="0" i="1" smtClean="0">
                                <a:latin typeface="Cambria Math" panose="02040503050406030204" pitchFamily="18" charset="0"/>
                              </a:rPr>
                            </m:ctrlPr>
                          </m:sSubPr>
                          <m:e>
                            <m:r>
                              <a:rPr lang="en-US" sz="1300" b="0" i="1" smtClean="0">
                                <a:latin typeface="Cambria Math" panose="02040503050406030204" pitchFamily="18" charset="0"/>
                              </a:rPr>
                              <m:t>𝑤</m:t>
                            </m:r>
                          </m:e>
                          <m:sub>
                            <m:r>
                              <a:rPr lang="en-US" sz="1300" b="0" i="1" smtClean="0">
                                <a:latin typeface="Cambria Math" panose="02040503050406030204" pitchFamily="18" charset="0"/>
                              </a:rPr>
                              <m:t>𝑘</m:t>
                            </m:r>
                          </m:sub>
                        </m:sSub>
                      </m:e>
                    </m:d>
                    <m:r>
                      <a:rPr lang="en-US" sz="1300" b="0" i="1" smtClean="0">
                        <a:latin typeface="Cambria Math" panose="02040503050406030204" pitchFamily="18" charset="0"/>
                      </a:rPr>
                      <m:t>&lt;0,</m:t>
                    </m:r>
                  </m:oMath>
                </a14:m>
                <a:r>
                  <a:rPr lang="en-US" sz="1300" dirty="0" smtClean="0"/>
                  <a:t> then </a:t>
                </a:r>
                <a14:m>
                  <m:oMath xmlns:m="http://schemas.openxmlformats.org/officeDocument/2006/math">
                    <m:sSub>
                      <m:sSubPr>
                        <m:ctrlPr>
                          <a:rPr lang="en-US" sz="1300" i="1" smtClean="0">
                            <a:latin typeface="Cambria Math" panose="02040503050406030204" pitchFamily="18" charset="0"/>
                          </a:rPr>
                        </m:ctrlPr>
                      </m:sSubPr>
                      <m:e>
                        <m:r>
                          <a:rPr lang="en-US" sz="1300" b="0" i="1" smtClean="0">
                            <a:latin typeface="Cambria Math" panose="02040503050406030204" pitchFamily="18" charset="0"/>
                          </a:rPr>
                          <m:t>𝑏</m:t>
                        </m:r>
                      </m:e>
                      <m:sub>
                        <m:r>
                          <a:rPr lang="en-US" sz="1300" b="0" i="1" smtClean="0">
                            <a:latin typeface="Cambria Math" panose="02040503050406030204" pitchFamily="18" charset="0"/>
                          </a:rPr>
                          <m:t>𝑘</m:t>
                        </m:r>
                      </m:sub>
                    </m:sSub>
                    <m:r>
                      <a:rPr lang="en-US" sz="1300" b="0" i="1" smtClean="0">
                        <a:latin typeface="Cambria Math" panose="02040503050406030204" pitchFamily="18" charset="0"/>
                      </a:rPr>
                      <m:t>=</m:t>
                    </m:r>
                    <m:sSub>
                      <m:sSubPr>
                        <m:ctrlPr>
                          <a:rPr lang="en-US" sz="1300" b="0" i="1" smtClean="0">
                            <a:latin typeface="Cambria Math" panose="02040503050406030204" pitchFamily="18" charset="0"/>
                          </a:rPr>
                        </m:ctrlPr>
                      </m:sSubPr>
                      <m:e>
                        <m:r>
                          <a:rPr lang="en-US" sz="1300" b="0" i="1" smtClean="0">
                            <a:latin typeface="Cambria Math" panose="02040503050406030204" pitchFamily="18" charset="0"/>
                          </a:rPr>
                          <m:t>𝑤</m:t>
                        </m:r>
                      </m:e>
                      <m:sub>
                        <m:r>
                          <a:rPr lang="en-US" sz="1300" b="0" i="1" smtClean="0">
                            <a:latin typeface="Cambria Math" panose="02040503050406030204" pitchFamily="18" charset="0"/>
                          </a:rPr>
                          <m:t>𝑘</m:t>
                        </m:r>
                      </m:sub>
                    </m:sSub>
                  </m:oMath>
                </a14:m>
                <a:r>
                  <a:rPr lang="en-US" sz="1300" dirty="0" smtClean="0"/>
                  <a:t> else </a:t>
                </a:r>
                <a14:m>
                  <m:oMath xmlns:m="http://schemas.openxmlformats.org/officeDocument/2006/math">
                    <m:sSub>
                      <m:sSubPr>
                        <m:ctrlPr>
                          <a:rPr lang="en-US" sz="1300" i="1" smtClean="0">
                            <a:latin typeface="Cambria Math" panose="02040503050406030204" pitchFamily="18" charset="0"/>
                          </a:rPr>
                        </m:ctrlPr>
                      </m:sSubPr>
                      <m:e>
                        <m:r>
                          <a:rPr lang="en-US" sz="1300" b="0" i="1" smtClean="0">
                            <a:latin typeface="Cambria Math" panose="02040503050406030204" pitchFamily="18" charset="0"/>
                          </a:rPr>
                          <m:t>𝑎</m:t>
                        </m:r>
                      </m:e>
                      <m:sub>
                        <m:r>
                          <a:rPr lang="en-US" sz="1300" b="0" i="1" smtClean="0">
                            <a:latin typeface="Cambria Math" panose="02040503050406030204" pitchFamily="18" charset="0"/>
                          </a:rPr>
                          <m:t>𝑘</m:t>
                        </m:r>
                      </m:sub>
                    </m:sSub>
                    <m:r>
                      <a:rPr lang="en-US" sz="1300" b="0" i="1" smtClean="0">
                        <a:latin typeface="Cambria Math" panose="02040503050406030204" pitchFamily="18" charset="0"/>
                      </a:rPr>
                      <m:t>=</m:t>
                    </m:r>
                    <m:sSub>
                      <m:sSubPr>
                        <m:ctrlPr>
                          <a:rPr lang="en-US" sz="1300" b="0" i="1" smtClean="0">
                            <a:latin typeface="Cambria Math" panose="02040503050406030204" pitchFamily="18" charset="0"/>
                          </a:rPr>
                        </m:ctrlPr>
                      </m:sSubPr>
                      <m:e>
                        <m:r>
                          <a:rPr lang="en-US" sz="1300" b="0" i="1" smtClean="0">
                            <a:latin typeface="Cambria Math" panose="02040503050406030204" pitchFamily="18" charset="0"/>
                          </a:rPr>
                          <m:t>𝑤</m:t>
                        </m:r>
                      </m:e>
                      <m:sub>
                        <m:r>
                          <a:rPr lang="en-US" sz="1300" b="0" i="1" smtClean="0">
                            <a:latin typeface="Cambria Math" panose="02040503050406030204" pitchFamily="18" charset="0"/>
                          </a:rPr>
                          <m:t>𝑘</m:t>
                        </m:r>
                      </m:sub>
                    </m:sSub>
                  </m:oMath>
                </a14:m>
                <a:endParaRPr lang="en-US" sz="1300" dirty="0" smtClean="0"/>
              </a:p>
              <a:p>
                <a:pPr marL="342900" indent="-342900">
                  <a:buAutoNum type="arabicParenR"/>
                </a:pPr>
                <a:r>
                  <a:rPr lang="en-US" sz="1300" dirty="0" smtClean="0"/>
                  <a:t>Compute </a:t>
                </a:r>
                <a14:m>
                  <m:oMath xmlns:m="http://schemas.openxmlformats.org/officeDocument/2006/math">
                    <m:sSup>
                      <m:sSupPr>
                        <m:ctrlPr>
                          <a:rPr lang="en-US" sz="1300" b="0" i="1" smtClean="0">
                            <a:latin typeface="Cambria Math" panose="02040503050406030204" pitchFamily="18" charset="0"/>
                          </a:rPr>
                        </m:ctrlPr>
                      </m:sSupPr>
                      <m:e>
                        <m:r>
                          <a:rPr lang="en-US" sz="1300" b="0" i="1" smtClean="0">
                            <a:latin typeface="Cambria Math" panose="02040503050406030204" pitchFamily="18" charset="0"/>
                          </a:rPr>
                          <m:t>𝑓</m:t>
                        </m:r>
                      </m:e>
                      <m:sup>
                        <m:r>
                          <a:rPr lang="en-US" sz="1300" b="0" i="1" smtClean="0">
                            <a:latin typeface="Cambria Math" panose="02040503050406030204" pitchFamily="18" charset="0"/>
                          </a:rPr>
                          <m:t>′</m:t>
                        </m:r>
                      </m:sup>
                    </m:sSup>
                    <m:d>
                      <m:dPr>
                        <m:ctrlPr>
                          <a:rPr lang="en-US" sz="1300" b="0" i="1" smtClean="0">
                            <a:latin typeface="Cambria Math" panose="02040503050406030204" pitchFamily="18" charset="0"/>
                          </a:rPr>
                        </m:ctrlPr>
                      </m:dPr>
                      <m:e>
                        <m:sSub>
                          <m:sSubPr>
                            <m:ctrlPr>
                              <a:rPr lang="en-US" sz="1300" b="0" i="1" smtClean="0">
                                <a:latin typeface="Cambria Math" panose="02040503050406030204" pitchFamily="18" charset="0"/>
                              </a:rPr>
                            </m:ctrlPr>
                          </m:sSubPr>
                          <m:e>
                            <m:r>
                              <a:rPr lang="en-US" sz="1300" b="0" i="1" smtClean="0">
                                <a:latin typeface="Cambria Math" panose="02040503050406030204" pitchFamily="18" charset="0"/>
                              </a:rPr>
                              <m:t>𝑥</m:t>
                            </m:r>
                          </m:e>
                          <m:sub>
                            <m:r>
                              <a:rPr lang="en-US" sz="1300" b="0" i="1" smtClean="0">
                                <a:latin typeface="Cambria Math" panose="02040503050406030204" pitchFamily="18" charset="0"/>
                              </a:rPr>
                              <m:t>𝑖</m:t>
                            </m:r>
                          </m:sub>
                        </m:sSub>
                      </m:e>
                    </m:d>
                  </m:oMath>
                </a14:m>
                <a:r>
                  <a:rPr lang="en-US" sz="1300" dirty="0" smtClean="0"/>
                  <a:t> and </a:t>
                </a:r>
                <a:r>
                  <a:rPr lang="en-US" sz="1300" b="0" i="1" dirty="0" smtClean="0">
                    <a:latin typeface="Cambria Math" panose="02040503050406030204" pitchFamily="18" charset="0"/>
                  </a:rPr>
                  <a:t/>
                </a:r>
                <a:br>
                  <a:rPr lang="en-US" sz="1300" b="0" i="1" dirty="0" smtClean="0">
                    <a:latin typeface="Cambria Math" panose="02040503050406030204" pitchFamily="18" charset="0"/>
                  </a:rPr>
                </a:br>
                <a14:m>
                  <m:oMath xmlns:m="http://schemas.openxmlformats.org/officeDocument/2006/math">
                    <m:r>
                      <a:rPr lang="en-US" sz="1300" b="0" i="1" smtClean="0">
                        <a:latin typeface="Cambria Math" panose="02040503050406030204" pitchFamily="18" charset="0"/>
                      </a:rPr>
                      <m:t>𝑘</m:t>
                    </m:r>
                    <m:r>
                      <a:rPr lang="en-US" sz="1300" b="0" i="1" smtClean="0">
                        <a:latin typeface="Cambria Math" panose="02040503050406030204" pitchFamily="18" charset="0"/>
                      </a:rPr>
                      <m:t>=</m:t>
                    </m:r>
                    <m:f>
                      <m:fPr>
                        <m:ctrlPr>
                          <a:rPr lang="en-US" sz="1300" b="0" i="1" smtClean="0">
                            <a:latin typeface="Cambria Math" panose="02040503050406030204" pitchFamily="18" charset="0"/>
                          </a:rPr>
                        </m:ctrlPr>
                      </m:fPr>
                      <m:num>
                        <m:r>
                          <a:rPr lang="en-US" sz="1300" b="0" i="1" smtClean="0">
                            <a:latin typeface="Cambria Math" panose="02040503050406030204" pitchFamily="18" charset="0"/>
                          </a:rPr>
                          <m:t>𝑓</m:t>
                        </m:r>
                        <m:r>
                          <a:rPr lang="en-US" sz="1300" b="0" i="1" smtClean="0">
                            <a:latin typeface="Cambria Math" panose="02040503050406030204" pitchFamily="18" charset="0"/>
                          </a:rPr>
                          <m:t>(</m:t>
                        </m:r>
                        <m:sSub>
                          <m:sSubPr>
                            <m:ctrlPr>
                              <a:rPr lang="en-US" sz="1300" b="0" i="1" smtClean="0">
                                <a:latin typeface="Cambria Math" panose="02040503050406030204" pitchFamily="18" charset="0"/>
                              </a:rPr>
                            </m:ctrlPr>
                          </m:sSubPr>
                          <m:e>
                            <m:r>
                              <a:rPr lang="en-US" sz="1300" b="0" i="1" smtClean="0">
                                <a:latin typeface="Cambria Math" panose="02040503050406030204" pitchFamily="18" charset="0"/>
                              </a:rPr>
                              <m:t>𝑥</m:t>
                            </m:r>
                          </m:e>
                          <m:sub>
                            <m:r>
                              <a:rPr lang="en-US" sz="1300" b="0" i="1" smtClean="0">
                                <a:latin typeface="Cambria Math" panose="02040503050406030204" pitchFamily="18" charset="0"/>
                              </a:rPr>
                              <m:t>𝑖</m:t>
                            </m:r>
                          </m:sub>
                        </m:sSub>
                        <m:r>
                          <a:rPr lang="en-US" sz="1300" b="0" i="1" smtClean="0">
                            <a:latin typeface="Cambria Math" panose="02040503050406030204" pitchFamily="18" charset="0"/>
                          </a:rPr>
                          <m:t>)</m:t>
                        </m:r>
                      </m:num>
                      <m:den>
                        <m:r>
                          <a:rPr lang="en-US" sz="1300" b="0" i="1" smtClean="0">
                            <a:latin typeface="Cambria Math" panose="02040503050406030204" pitchFamily="18" charset="0"/>
                          </a:rPr>
                          <m:t>𝑓</m:t>
                        </m:r>
                        <m:r>
                          <a:rPr lang="en-US" sz="1300" b="0" i="1" smtClean="0">
                            <a:latin typeface="Cambria Math" panose="02040503050406030204" pitchFamily="18" charset="0"/>
                          </a:rPr>
                          <m:t>′(</m:t>
                        </m:r>
                        <m:sSub>
                          <m:sSubPr>
                            <m:ctrlPr>
                              <a:rPr lang="en-US" sz="1300" b="0" i="1" smtClean="0">
                                <a:latin typeface="Cambria Math" panose="02040503050406030204" pitchFamily="18" charset="0"/>
                              </a:rPr>
                            </m:ctrlPr>
                          </m:sSubPr>
                          <m:e>
                            <m:r>
                              <a:rPr lang="en-US" sz="1300" b="0" i="1" smtClean="0">
                                <a:latin typeface="Cambria Math" panose="02040503050406030204" pitchFamily="18" charset="0"/>
                              </a:rPr>
                              <m:t>𝑥</m:t>
                            </m:r>
                          </m:e>
                          <m:sub>
                            <m:r>
                              <a:rPr lang="en-US" sz="1300" b="0" i="1" smtClean="0">
                                <a:latin typeface="Cambria Math" panose="02040503050406030204" pitchFamily="18" charset="0"/>
                              </a:rPr>
                              <m:t>𝑖</m:t>
                            </m:r>
                          </m:sub>
                        </m:sSub>
                        <m:r>
                          <a:rPr lang="en-US" sz="1300" b="0" i="1" smtClean="0">
                            <a:latin typeface="Cambria Math" panose="02040503050406030204" pitchFamily="18" charset="0"/>
                          </a:rPr>
                          <m:t>)</m:t>
                        </m:r>
                      </m:den>
                    </m:f>
                  </m:oMath>
                </a14:m>
                <a:endParaRPr lang="en-US" sz="1300" b="0" dirty="0" smtClean="0"/>
              </a:p>
              <a:p>
                <a:pPr marL="342900" indent="-342900">
                  <a:buFontTx/>
                  <a:buAutoNum type="arabicParenR"/>
                </a:pPr>
                <a:r>
                  <a:rPr lang="en-US" sz="1300" dirty="0"/>
                  <a:t>Repeated until desired iteration</a:t>
                </a:r>
              </a:p>
              <a:p>
                <a:endParaRPr lang="en-US" sz="1300" b="0" dirty="0" smtClean="0"/>
              </a:p>
            </p:txBody>
          </p:sp>
        </mc:Choice>
        <mc:Fallback xmlns="">
          <p:sp>
            <p:nvSpPr>
              <p:cNvPr id="28" name="TextBox 27"/>
              <p:cNvSpPr txBox="1">
                <a:spLocks noRot="1" noChangeAspect="1" noMove="1" noResize="1" noEditPoints="1" noAdjustHandles="1" noChangeArrowheads="1" noChangeShapeType="1" noTextEdit="1"/>
              </p:cNvSpPr>
              <p:nvPr/>
            </p:nvSpPr>
            <p:spPr>
              <a:xfrm>
                <a:off x="9582694" y="1825446"/>
                <a:ext cx="2406833" cy="4210448"/>
              </a:xfrm>
              <a:prstGeom prst="rect">
                <a:avLst/>
              </a:prstGeom>
              <a:blipFill>
                <a:blip r:embed="rId6"/>
                <a:stretch>
                  <a:fillRect l="-506" t="-289"/>
                </a:stretch>
              </a:blipFill>
            </p:spPr>
            <p:txBody>
              <a:bodyPr/>
              <a:lstStyle/>
              <a:p>
                <a:r>
                  <a:rPr lang="en-US">
                    <a:noFill/>
                  </a:rPr>
                  <a:t> </a:t>
                </a:r>
              </a:p>
            </p:txBody>
          </p:sp>
        </mc:Fallback>
      </mc:AlternateContent>
    </p:spTree>
    <p:extLst>
      <p:ext uri="{BB962C8B-B14F-4D97-AF65-F5344CB8AC3E}">
        <p14:creationId xmlns:p14="http://schemas.microsoft.com/office/powerpoint/2010/main" val="153834608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5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25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250"/>
                                        <p:tgtEl>
                                          <p:spTgt spid="2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250"/>
                                        <p:tgtEl>
                                          <p:spTgt spid="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25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250"/>
                                        <p:tgtEl>
                                          <p:spTgt spid="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250"/>
                                        <p:tgtEl>
                                          <p:spTgt spid="25"/>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arn(inVertical)">
                                      <p:cBhvr>
                                        <p:cTn id="35" dur="25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249"/>
                                          </p:stCondLst>
                                        </p:cTn>
                                        <p:tgtEl>
                                          <p:spTgt spid="28"/>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249"/>
                                          </p:stCondLst>
                                        </p:cTn>
                                        <p:tgtEl>
                                          <p:spTgt spid="6"/>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249"/>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animBg="1"/>
      <p:bldP spid="21" grpId="0"/>
      <p:bldP spid="22" grpId="0" animBg="1"/>
      <p:bldP spid="5" grpId="0" animBg="1"/>
      <p:bldP spid="23" grpId="0"/>
      <p:bldP spid="24" grpId="0" animBg="1"/>
      <p:bldP spid="7" grpId="0" animBg="1"/>
      <p:bldP spid="25" grpId="0"/>
      <p:bldP spid="27" grpId="0" animBg="1"/>
      <p:bldP spid="6" grpId="0" animBg="1"/>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rgbClr val="D9C3A5">
                <a:tint val="50000"/>
                <a:satMod val="180000"/>
              </a:srgbClr>
            </a:duotone>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466114" y="278656"/>
            <a:ext cx="5482519" cy="769441"/>
          </a:xfrm>
          <a:prstGeom prst="rect">
            <a:avLst/>
          </a:prstGeom>
          <a:solidFill>
            <a:schemeClr val="bg1"/>
          </a:solidFill>
          <a:ln>
            <a:solidFill>
              <a:schemeClr val="accent1">
                <a:lumMod val="75000"/>
              </a:schemeClr>
            </a:solid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smtClean="0">
                <a:ln/>
                <a:solidFill>
                  <a:schemeClr val="accent2">
                    <a:lumMod val="75000"/>
                  </a:schemeClr>
                </a:solidFill>
              </a:rPr>
              <a:t>Result And Discussion</a:t>
            </a:r>
            <a:endParaRPr lang="en-US" sz="4400" b="1" cap="none" spc="0" dirty="0">
              <a:ln/>
              <a:solidFill>
                <a:schemeClr val="accent2">
                  <a:lumMod val="75000"/>
                </a:schemeClr>
              </a:solidFill>
              <a:effectLst/>
            </a:endParaRPr>
          </a:p>
        </p:txBody>
      </p:sp>
      <p:pic>
        <p:nvPicPr>
          <p:cNvPr id="7" name="Picture 6"/>
          <p:cNvPicPr>
            <a:picLocks noChangeAspect="1"/>
          </p:cNvPicPr>
          <p:nvPr/>
        </p:nvPicPr>
        <p:blipFill>
          <a:blip r:embed="rId3"/>
          <a:stretch>
            <a:fillRect/>
          </a:stretch>
        </p:blipFill>
        <p:spPr>
          <a:xfrm>
            <a:off x="348027" y="2149785"/>
            <a:ext cx="3559702" cy="2996368"/>
          </a:xfrm>
          <a:prstGeom prst="rect">
            <a:avLst/>
          </a:prstGeom>
        </p:spPr>
      </p:pic>
      <p:pic>
        <p:nvPicPr>
          <p:cNvPr id="8" name="Picture 7"/>
          <p:cNvPicPr>
            <a:picLocks noChangeAspect="1"/>
          </p:cNvPicPr>
          <p:nvPr/>
        </p:nvPicPr>
        <p:blipFill>
          <a:blip r:embed="rId4"/>
          <a:stretch>
            <a:fillRect/>
          </a:stretch>
        </p:blipFill>
        <p:spPr>
          <a:xfrm>
            <a:off x="4205440" y="2149785"/>
            <a:ext cx="3713385" cy="2996368"/>
          </a:xfrm>
          <a:prstGeom prst="rect">
            <a:avLst/>
          </a:prstGeom>
        </p:spPr>
      </p:pic>
      <p:pic>
        <p:nvPicPr>
          <p:cNvPr id="9" name="Picture 8"/>
          <p:cNvPicPr>
            <a:picLocks noChangeAspect="1"/>
          </p:cNvPicPr>
          <p:nvPr/>
        </p:nvPicPr>
        <p:blipFill>
          <a:blip r:embed="rId5"/>
          <a:stretch>
            <a:fillRect/>
          </a:stretch>
        </p:blipFill>
        <p:spPr>
          <a:xfrm>
            <a:off x="8216536" y="2149785"/>
            <a:ext cx="3605349" cy="2983305"/>
          </a:xfrm>
          <a:prstGeom prst="rect">
            <a:avLst/>
          </a:prstGeom>
        </p:spPr>
      </p:pic>
      <p:sp>
        <p:nvSpPr>
          <p:cNvPr id="10" name="Rectangle 9"/>
          <p:cNvSpPr/>
          <p:nvPr/>
        </p:nvSpPr>
        <p:spPr>
          <a:xfrm>
            <a:off x="4139158" y="1347539"/>
            <a:ext cx="3840480" cy="584775"/>
          </a:xfrm>
          <a:prstGeom prst="rect">
            <a:avLst/>
          </a:prstGeom>
          <a:solidFill>
            <a:schemeClr val="bg2"/>
          </a:solidFill>
          <a:effectLst>
            <a:glow rad="63500">
              <a:schemeClr val="accent4">
                <a:satMod val="175000"/>
                <a:alpha val="40000"/>
              </a:schemeClr>
            </a:glow>
          </a:effectLst>
          <a:scene3d>
            <a:camera prst="orthographicFront"/>
            <a:lightRig rig="threePt" dir="t"/>
          </a:scene3d>
          <a:sp3d>
            <a:bevelT prst="slope"/>
          </a:sp3d>
        </p:spPr>
        <p:txBody>
          <a:bodyPr wrap="square" lIns="91440" tIns="45720" rIns="91440" bIns="45720">
            <a:spAutoFit/>
            <a:sp3d extrusionH="57150">
              <a:bevelT w="38100" h="38100"/>
            </a:sp3d>
          </a:bodyPr>
          <a:lstStyle/>
          <a:p>
            <a:pPr algn="ctr"/>
            <a:r>
              <a:rPr lang="en-US" sz="3200" dirty="0" smtClean="0">
                <a:ln w="6600">
                  <a:solidFill>
                    <a:sysClr val="windowText" lastClr="000000"/>
                  </a:solidFill>
                  <a:prstDash val="solid"/>
                </a:ln>
                <a:solidFill>
                  <a:schemeClr val="accent2">
                    <a:lumMod val="75000"/>
                  </a:schemeClr>
                </a:solidFill>
                <a:effectLst>
                  <a:outerShdw dist="38100" dir="2700000" algn="tl" rotWithShape="0">
                    <a:schemeClr val="accent2"/>
                  </a:outerShdw>
                </a:effectLst>
              </a:rPr>
              <a:t>Number of iterations</a:t>
            </a:r>
            <a:endParaRPr lang="en-US" sz="3200" cap="none" spc="0" dirty="0">
              <a:ln w="6600">
                <a:solidFill>
                  <a:sysClr val="windowText" lastClr="000000"/>
                </a:solidFill>
                <a:prstDash val="solid"/>
              </a:ln>
              <a:solidFill>
                <a:schemeClr val="accent2">
                  <a:lumMod val="75000"/>
                </a:schemeClr>
              </a:solidFill>
              <a:effectLst>
                <a:outerShdw dist="38100" dir="2700000" algn="tl" rotWithShape="0">
                  <a:schemeClr val="accent2"/>
                </a:outerShdw>
              </a:effectLst>
            </a:endParaRPr>
          </a:p>
        </p:txBody>
      </p:sp>
      <p:sp>
        <p:nvSpPr>
          <p:cNvPr id="2" name="Rectangle 1"/>
          <p:cNvSpPr/>
          <p:nvPr/>
        </p:nvSpPr>
        <p:spPr>
          <a:xfrm>
            <a:off x="348027" y="5472724"/>
            <a:ext cx="11473858" cy="923330"/>
          </a:xfrm>
          <a:prstGeom prst="rect">
            <a:avLst/>
          </a:prstGeom>
        </p:spPr>
        <p:txBody>
          <a:bodyPr wrap="square">
            <a:spAutoFit/>
          </a:bodyPr>
          <a:lstStyle/>
          <a:p>
            <a:pPr marL="285750" indent="-285750" algn="just">
              <a:buFont typeface="Wingdings" panose="05000000000000000000" pitchFamily="2" charset="2"/>
              <a:buChar char="Ø"/>
            </a:pPr>
            <a:r>
              <a:rPr lang="en-US" dirty="0"/>
              <a:t>In term of number of iterations, it is showed that Newton’s method is the best method for tolerance 10^-4 and 10^-6 followed by Secant method. Hybrid method only the best solution for 10^-2 tolerance factor because it determined by the top right of the performance profiles.</a:t>
            </a:r>
          </a:p>
        </p:txBody>
      </p:sp>
    </p:spTree>
    <p:extLst>
      <p:ext uri="{BB962C8B-B14F-4D97-AF65-F5344CB8AC3E}">
        <p14:creationId xmlns:p14="http://schemas.microsoft.com/office/powerpoint/2010/main" val="4032604884"/>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5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25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rgbClr val="D9C3A5">
                <a:tint val="50000"/>
                <a:satMod val="180000"/>
              </a:srgbClr>
            </a:duotone>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403188" y="1295288"/>
            <a:ext cx="3278776" cy="584775"/>
          </a:xfrm>
          <a:prstGeom prst="rect">
            <a:avLst/>
          </a:prstGeom>
          <a:solidFill>
            <a:schemeClr val="bg2"/>
          </a:solidFill>
          <a:effectLst>
            <a:glow rad="63500">
              <a:schemeClr val="accent4">
                <a:satMod val="175000"/>
                <a:alpha val="40000"/>
              </a:schemeClr>
            </a:glow>
          </a:effectLst>
          <a:scene3d>
            <a:camera prst="orthographicFront"/>
            <a:lightRig rig="threePt" dir="t"/>
          </a:scene3d>
          <a:sp3d>
            <a:bevelT prst="slope"/>
          </a:sp3d>
        </p:spPr>
        <p:txBody>
          <a:bodyPr wrap="square" lIns="91440" tIns="45720" rIns="91440" bIns="45720">
            <a:spAutoFit/>
            <a:sp3d extrusionH="57150">
              <a:bevelT w="38100" h="38100"/>
            </a:sp3d>
          </a:bodyPr>
          <a:lstStyle/>
          <a:p>
            <a:pPr algn="ctr"/>
            <a:r>
              <a:rPr lang="en-US" sz="3200" dirty="0" smtClean="0">
                <a:ln w="6600">
                  <a:solidFill>
                    <a:sysClr val="windowText" lastClr="000000"/>
                  </a:solidFill>
                  <a:prstDash val="solid"/>
                </a:ln>
                <a:solidFill>
                  <a:schemeClr val="accent2">
                    <a:lumMod val="75000"/>
                  </a:schemeClr>
                </a:solidFill>
                <a:effectLst>
                  <a:outerShdw dist="38100" dir="2700000" algn="tl" rotWithShape="0">
                    <a:schemeClr val="accent2"/>
                  </a:outerShdw>
                </a:effectLst>
              </a:rPr>
              <a:t>CPU Time</a:t>
            </a:r>
            <a:endParaRPr lang="en-US" sz="3200" cap="none" spc="0" dirty="0">
              <a:ln w="6600">
                <a:solidFill>
                  <a:sysClr val="windowText" lastClr="000000"/>
                </a:solidFill>
                <a:prstDash val="solid"/>
              </a:ln>
              <a:solidFill>
                <a:schemeClr val="accent2">
                  <a:lumMod val="75000"/>
                </a:schemeClr>
              </a:solidFill>
              <a:effectLst>
                <a:outerShdw dist="38100" dir="2700000" algn="tl" rotWithShape="0">
                  <a:schemeClr val="accent2"/>
                </a:outerShdw>
              </a:effectLst>
            </a:endParaRPr>
          </a:p>
        </p:txBody>
      </p:sp>
      <p:pic>
        <p:nvPicPr>
          <p:cNvPr id="5" name="Picture 4"/>
          <p:cNvPicPr>
            <a:picLocks noChangeAspect="1"/>
          </p:cNvPicPr>
          <p:nvPr/>
        </p:nvPicPr>
        <p:blipFill>
          <a:blip r:embed="rId3"/>
          <a:stretch>
            <a:fillRect/>
          </a:stretch>
        </p:blipFill>
        <p:spPr>
          <a:xfrm>
            <a:off x="160661" y="2063798"/>
            <a:ext cx="3764223" cy="3241086"/>
          </a:xfrm>
          <a:prstGeom prst="rect">
            <a:avLst/>
          </a:prstGeom>
        </p:spPr>
      </p:pic>
      <p:pic>
        <p:nvPicPr>
          <p:cNvPr id="6" name="Picture 5"/>
          <p:cNvPicPr>
            <a:picLocks noChangeAspect="1"/>
          </p:cNvPicPr>
          <p:nvPr/>
        </p:nvPicPr>
        <p:blipFill>
          <a:blip r:embed="rId4"/>
          <a:stretch>
            <a:fillRect/>
          </a:stretch>
        </p:blipFill>
        <p:spPr>
          <a:xfrm>
            <a:off x="4121834" y="2063798"/>
            <a:ext cx="3841484" cy="3241087"/>
          </a:xfrm>
          <a:prstGeom prst="rect">
            <a:avLst/>
          </a:prstGeom>
        </p:spPr>
      </p:pic>
      <p:pic>
        <p:nvPicPr>
          <p:cNvPr id="7" name="Picture 6"/>
          <p:cNvPicPr>
            <a:picLocks noChangeAspect="1"/>
          </p:cNvPicPr>
          <p:nvPr/>
        </p:nvPicPr>
        <p:blipFill>
          <a:blip r:embed="rId5"/>
          <a:stretch>
            <a:fillRect/>
          </a:stretch>
        </p:blipFill>
        <p:spPr>
          <a:xfrm>
            <a:off x="8160268" y="2063798"/>
            <a:ext cx="3788365" cy="3241086"/>
          </a:xfrm>
          <a:prstGeom prst="rect">
            <a:avLst/>
          </a:prstGeom>
        </p:spPr>
      </p:pic>
      <p:sp>
        <p:nvSpPr>
          <p:cNvPr id="8" name="Rectangle 7"/>
          <p:cNvSpPr/>
          <p:nvPr/>
        </p:nvSpPr>
        <p:spPr>
          <a:xfrm>
            <a:off x="6466114" y="278656"/>
            <a:ext cx="5482519" cy="769441"/>
          </a:xfrm>
          <a:prstGeom prst="rect">
            <a:avLst/>
          </a:prstGeom>
          <a:solidFill>
            <a:schemeClr val="bg1"/>
          </a:solidFill>
          <a:ln>
            <a:solidFill>
              <a:schemeClr val="accent1">
                <a:lumMod val="75000"/>
              </a:schemeClr>
            </a:solid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smtClean="0">
                <a:ln/>
                <a:solidFill>
                  <a:schemeClr val="accent2">
                    <a:lumMod val="75000"/>
                  </a:schemeClr>
                </a:solidFill>
              </a:rPr>
              <a:t>Result And Discussion</a:t>
            </a:r>
            <a:endParaRPr lang="en-US" sz="4400" b="1" cap="none" spc="0" dirty="0">
              <a:ln/>
              <a:solidFill>
                <a:schemeClr val="accent2">
                  <a:lumMod val="75000"/>
                </a:schemeClr>
              </a:solidFill>
              <a:effectLst/>
            </a:endParaRPr>
          </a:p>
        </p:txBody>
      </p:sp>
      <p:sp>
        <p:nvSpPr>
          <p:cNvPr id="2" name="Rectangle 1"/>
          <p:cNvSpPr/>
          <p:nvPr/>
        </p:nvSpPr>
        <p:spPr>
          <a:xfrm>
            <a:off x="160661" y="5636429"/>
            <a:ext cx="11530148" cy="646331"/>
          </a:xfrm>
          <a:prstGeom prst="rect">
            <a:avLst/>
          </a:prstGeom>
        </p:spPr>
        <p:txBody>
          <a:bodyPr wrap="square">
            <a:spAutoFit/>
          </a:bodyPr>
          <a:lstStyle/>
          <a:p>
            <a:pPr marL="285750" indent="-285750" algn="just">
              <a:buFont typeface="Wingdings" panose="05000000000000000000" pitchFamily="2" charset="2"/>
              <a:buChar char="Ø"/>
            </a:pPr>
            <a:r>
              <a:rPr lang="en-US" dirty="0"/>
              <a:t>Based on CPU time, it shows the Newton’s method has the highest performance due to the highest curve on the left side of plot. So, it also considered as the best method for all tolerance factors used. </a:t>
            </a:r>
            <a:endParaRPr lang="en-US" dirty="0"/>
          </a:p>
        </p:txBody>
      </p:sp>
    </p:spTree>
    <p:extLst>
      <p:ext uri="{BB962C8B-B14F-4D97-AF65-F5344CB8AC3E}">
        <p14:creationId xmlns:p14="http://schemas.microsoft.com/office/powerpoint/2010/main" val="3811559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5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25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60757-school-template-16x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160757-school-template-16x9</Template>
  <TotalTime>1579</TotalTime>
  <Words>898</Words>
  <Application>Microsoft Office PowerPoint</Application>
  <PresentationFormat>Widescreen</PresentationFormat>
  <Paragraphs>108</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Black</vt:lpstr>
      <vt:lpstr>Calibri</vt:lpstr>
      <vt:lpstr>Cambria Math</vt:lpstr>
      <vt:lpstr>Times New Roman</vt:lpstr>
      <vt:lpstr>Wingdings</vt:lpstr>
      <vt:lpstr>160757-school-template-16x9</vt:lpstr>
      <vt:lpstr>HYBRID OF MODIFIED BISECTION METHOD AND NEWTON’S METHOD FOR SOLVING NONLINEAR EQUATIONS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HYBRID OF MODIFIED BISECTION METHOD AND NEWTON’S METHOD FOR SOLVING NONLINEAR EQUATIONS</dc:title>
  <dc:creator>User</dc:creator>
  <cp:lastModifiedBy>User</cp:lastModifiedBy>
  <cp:revision>96</cp:revision>
  <dcterms:created xsi:type="dcterms:W3CDTF">2020-06-18T17:08:12Z</dcterms:created>
  <dcterms:modified xsi:type="dcterms:W3CDTF">2020-08-01T14:22:30Z</dcterms:modified>
</cp:coreProperties>
</file>