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1"/>
  </p:notesMasterIdLst>
  <p:sldIdLst>
    <p:sldId id="256" r:id="rId2"/>
    <p:sldId id="300" r:id="rId3"/>
    <p:sldId id="301" r:id="rId4"/>
    <p:sldId id="302" r:id="rId5"/>
    <p:sldId id="306" r:id="rId6"/>
    <p:sldId id="308" r:id="rId7"/>
    <p:sldId id="299" r:id="rId8"/>
    <p:sldId id="319" r:id="rId9"/>
    <p:sldId id="320" r:id="rId10"/>
    <p:sldId id="321" r:id="rId11"/>
    <p:sldId id="307" r:id="rId12"/>
    <p:sldId id="322" r:id="rId13"/>
    <p:sldId id="310" r:id="rId14"/>
    <p:sldId id="309" r:id="rId15"/>
    <p:sldId id="323" r:id="rId16"/>
    <p:sldId id="341" r:id="rId17"/>
    <p:sldId id="325" r:id="rId18"/>
    <p:sldId id="326" r:id="rId19"/>
    <p:sldId id="327" r:id="rId20"/>
    <p:sldId id="328" r:id="rId21"/>
    <p:sldId id="329" r:id="rId22"/>
    <p:sldId id="330" r:id="rId23"/>
    <p:sldId id="331" r:id="rId24"/>
    <p:sldId id="324" r:id="rId25"/>
    <p:sldId id="332" r:id="rId26"/>
    <p:sldId id="336" r:id="rId27"/>
    <p:sldId id="337" r:id="rId28"/>
    <p:sldId id="333" r:id="rId29"/>
    <p:sldId id="338" r:id="rId30"/>
    <p:sldId id="339" r:id="rId31"/>
    <p:sldId id="334" r:id="rId32"/>
    <p:sldId id="340" r:id="rId33"/>
    <p:sldId id="335" r:id="rId34"/>
    <p:sldId id="313" r:id="rId35"/>
    <p:sldId id="314" r:id="rId36"/>
    <p:sldId id="315" r:id="rId37"/>
    <p:sldId id="316" r:id="rId38"/>
    <p:sldId id="317" r:id="rId39"/>
    <p:sldId id="318"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Encode Sans" panose="020B0604020202020204" charset="0"/>
      <p:regular r:id="rId46"/>
      <p:bold r:id="rId47"/>
    </p:embeddedFont>
    <p:embeddedFont>
      <p:font typeface="Encode Sans ExtraLight" panose="020B060402020202020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4883B9-D675-4615-AE4E-A734B422763D}">
  <a:tblStyle styleId="{8E4883B9-D675-4615-AE4E-A734B422763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110" d="100"/>
          <a:sy n="110" d="100"/>
        </p:scale>
        <p:origin x="6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Shafiq\Desktop\CSP%20650%20_%20Supplier%20Selection%20%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afiq\Desktop\CSP%20650%20_%20Supplier%20Selection%20%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afiq\Desktop\CSP%20650%20_%20Supplier%20Selection%20%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afiq\Desktop\CSP%20650%20_%20Supplier%20Selection%20%20(Respons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hafiq\Desktop\CSP%20650%20_%20Supplier%20Selection%20%20(Response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'Form Responses 1'!$C$7</c:f>
              <c:strCache>
                <c:ptCount val="1"/>
                <c:pt idx="0">
                  <c:v>Number of respondent</c:v>
                </c:pt>
              </c:strCache>
            </c:strRef>
          </c:tx>
          <c:spPr>
            <a:solidFill>
              <a:schemeClr val="accent1"/>
            </a:solidFill>
            <a:ln>
              <a:noFill/>
            </a:ln>
            <a:effectLst/>
          </c:spPr>
          <c:invertIfNegative val="0"/>
          <c:cat>
            <c:strRef>
              <c:f>'Form Responses 1'!$B$8:$B$10</c:f>
              <c:strCache>
                <c:ptCount val="3"/>
                <c:pt idx="0">
                  <c:v>Neddy Enterprise Sdn Bhd</c:v>
                </c:pt>
                <c:pt idx="1">
                  <c:v>Masdmax Resources </c:v>
                </c:pt>
                <c:pt idx="2">
                  <c:v>Ventech Consult</c:v>
                </c:pt>
              </c:strCache>
            </c:strRef>
          </c:cat>
          <c:val>
            <c:numRef>
              <c:f>'Form Responses 1'!$C$8:$C$10</c:f>
              <c:numCache>
                <c:formatCode>General</c:formatCode>
                <c:ptCount val="3"/>
                <c:pt idx="0">
                  <c:v>2</c:v>
                </c:pt>
                <c:pt idx="1">
                  <c:v>1</c:v>
                </c:pt>
                <c:pt idx="2">
                  <c:v>1</c:v>
                </c:pt>
              </c:numCache>
            </c:numRef>
          </c:val>
          <c:extLst>
            <c:ext xmlns:c16="http://schemas.microsoft.com/office/drawing/2014/chart" uri="{C3380CC4-5D6E-409C-BE32-E72D297353CC}">
              <c16:uniqueId val="{00000000-610C-4351-ABE5-F4D46E9AA95A}"/>
            </c:ext>
          </c:extLst>
        </c:ser>
        <c:dLbls>
          <c:showLegendKey val="0"/>
          <c:showVal val="0"/>
          <c:showCatName val="0"/>
          <c:showSerName val="0"/>
          <c:showPercent val="0"/>
          <c:showBubbleSize val="0"/>
        </c:dLbls>
        <c:gapWidth val="219"/>
        <c:overlap val="-27"/>
        <c:axId val="1184960479"/>
        <c:axId val="1184964639"/>
      </c:barChart>
      <c:catAx>
        <c:axId val="118496047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Compan</a:t>
                </a:r>
                <a:r>
                  <a:rPr lang="en-US" baseline="0" dirty="0"/>
                  <a:t>y Name</a:t>
                </a:r>
                <a:endParaRPr lang="en-MY"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4964639"/>
        <c:crosses val="autoZero"/>
        <c:auto val="1"/>
        <c:lblAlgn val="ctr"/>
        <c:lblOffset val="100"/>
        <c:noMultiLvlLbl val="0"/>
      </c:catAx>
      <c:valAx>
        <c:axId val="11849646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100" b="0" i="0" baseline="0" dirty="0">
                    <a:effectLst/>
                  </a:rPr>
                  <a:t>Number of respondent</a:t>
                </a:r>
                <a:endParaRPr lang="en-MY" sz="1100" dirty="0">
                  <a:effectLst/>
                </a:endParaRPr>
              </a:p>
            </c:rich>
          </c:tx>
          <c:layout>
            <c:manualLayout>
              <c:xMode val="edge"/>
              <c:yMode val="edge"/>
              <c:x val="2.60861036552896E-2"/>
              <c:y val="0.1821638961796441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4960479"/>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'Form Responses 1'!$C$14</c:f>
              <c:strCache>
                <c:ptCount val="1"/>
                <c:pt idx="0">
                  <c:v>Failed project because of suppliers </c:v>
                </c:pt>
              </c:strCache>
            </c:strRef>
          </c:tx>
          <c:spPr>
            <a:solidFill>
              <a:schemeClr val="accent1"/>
            </a:solidFill>
            <a:ln>
              <a:noFill/>
            </a:ln>
            <a:effectLst/>
          </c:spPr>
          <c:invertIfNegative val="0"/>
          <c:cat>
            <c:strRef>
              <c:f>'Form Responses 1'!$B$15:$B$16</c:f>
              <c:strCache>
                <c:ptCount val="2"/>
                <c:pt idx="0">
                  <c:v>Yes</c:v>
                </c:pt>
                <c:pt idx="1">
                  <c:v>No</c:v>
                </c:pt>
              </c:strCache>
            </c:strRef>
          </c:cat>
          <c:val>
            <c:numRef>
              <c:f>'Form Responses 1'!$C$15:$C$16</c:f>
              <c:numCache>
                <c:formatCode>General</c:formatCode>
                <c:ptCount val="2"/>
                <c:pt idx="0">
                  <c:v>3</c:v>
                </c:pt>
                <c:pt idx="1">
                  <c:v>1</c:v>
                </c:pt>
              </c:numCache>
            </c:numRef>
          </c:val>
          <c:extLst>
            <c:ext xmlns:c16="http://schemas.microsoft.com/office/drawing/2014/chart" uri="{C3380CC4-5D6E-409C-BE32-E72D297353CC}">
              <c16:uniqueId val="{00000000-5FA6-4B23-8F08-85DE0890F921}"/>
            </c:ext>
          </c:extLst>
        </c:ser>
        <c:dLbls>
          <c:showLegendKey val="0"/>
          <c:showVal val="0"/>
          <c:showCatName val="0"/>
          <c:showSerName val="0"/>
          <c:showPercent val="0"/>
          <c:showBubbleSize val="0"/>
        </c:dLbls>
        <c:gapWidth val="219"/>
        <c:overlap val="-27"/>
        <c:axId val="1185359247"/>
        <c:axId val="1185355503"/>
      </c:barChart>
      <c:catAx>
        <c:axId val="118535924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Respondent Answer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5503"/>
        <c:crosses val="autoZero"/>
        <c:auto val="1"/>
        <c:lblAlgn val="ctr"/>
        <c:lblOffset val="100"/>
        <c:noMultiLvlLbl val="0"/>
      </c:catAx>
      <c:valAx>
        <c:axId val="11853555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a:t>
                </a:r>
                <a:r>
                  <a:rPr lang="en-MY" baseline="0" dirty="0"/>
                  <a:t> respondent</a:t>
                </a:r>
                <a:endParaRPr lang="en-MY"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9247"/>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'Form Responses 1'!$F$7</c:f>
              <c:strCache>
                <c:ptCount val="1"/>
                <c:pt idx="0">
                  <c:v>Number of suppliers choose for comparing</c:v>
                </c:pt>
              </c:strCache>
            </c:strRef>
          </c:tx>
          <c:spPr>
            <a:solidFill>
              <a:schemeClr val="accent1"/>
            </a:solidFill>
            <a:ln>
              <a:noFill/>
            </a:ln>
            <a:effectLst/>
          </c:spPr>
          <c:invertIfNegative val="0"/>
          <c:cat>
            <c:strRef>
              <c:f>'Form Responses 1'!$E$8:$E$10</c:f>
              <c:strCache>
                <c:ptCount val="3"/>
                <c:pt idx="0">
                  <c:v>2 Suppliers</c:v>
                </c:pt>
                <c:pt idx="1">
                  <c:v>3 Suppliers</c:v>
                </c:pt>
                <c:pt idx="2">
                  <c:v>4 Suppliers</c:v>
                </c:pt>
              </c:strCache>
            </c:strRef>
          </c:cat>
          <c:val>
            <c:numRef>
              <c:f>'Form Responses 1'!$F$8:$F$10</c:f>
              <c:numCache>
                <c:formatCode>General</c:formatCode>
                <c:ptCount val="3"/>
                <c:pt idx="0">
                  <c:v>0</c:v>
                </c:pt>
                <c:pt idx="1">
                  <c:v>3</c:v>
                </c:pt>
                <c:pt idx="2">
                  <c:v>1</c:v>
                </c:pt>
              </c:numCache>
            </c:numRef>
          </c:val>
          <c:extLst>
            <c:ext xmlns:c16="http://schemas.microsoft.com/office/drawing/2014/chart" uri="{C3380CC4-5D6E-409C-BE32-E72D297353CC}">
              <c16:uniqueId val="{00000000-2B66-4E8B-85FE-332DF7AA1CCC}"/>
            </c:ext>
          </c:extLst>
        </c:ser>
        <c:dLbls>
          <c:showLegendKey val="0"/>
          <c:showVal val="0"/>
          <c:showCatName val="0"/>
          <c:showSerName val="0"/>
          <c:showPercent val="0"/>
          <c:showBubbleSize val="0"/>
        </c:dLbls>
        <c:gapWidth val="219"/>
        <c:overlap val="-27"/>
        <c:axId val="1185352175"/>
        <c:axId val="1185352591"/>
      </c:barChart>
      <c:catAx>
        <c:axId val="118535217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 suppliers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2591"/>
        <c:crosses val="autoZero"/>
        <c:auto val="1"/>
        <c:lblAlgn val="ctr"/>
        <c:lblOffset val="100"/>
        <c:noMultiLvlLbl val="0"/>
      </c:catAx>
      <c:valAx>
        <c:axId val="11853525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 contractor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2175"/>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criteria’s choose for comparing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'Form Responses 1'!$F$14</c:f>
              <c:strCache>
                <c:ptCount val="1"/>
                <c:pt idx="0">
                  <c:v>Number of criterias choose for comparing</c:v>
                </c:pt>
              </c:strCache>
            </c:strRef>
          </c:tx>
          <c:spPr>
            <a:solidFill>
              <a:schemeClr val="accent1"/>
            </a:solidFill>
            <a:ln>
              <a:noFill/>
            </a:ln>
            <a:effectLst/>
          </c:spPr>
          <c:invertIfNegative val="0"/>
          <c:cat>
            <c:strRef>
              <c:f>'Form Responses 1'!$E$15:$E$17</c:f>
              <c:strCache>
                <c:ptCount val="3"/>
                <c:pt idx="0">
                  <c:v>3 Criteria</c:v>
                </c:pt>
                <c:pt idx="1">
                  <c:v>4 Criteria</c:v>
                </c:pt>
                <c:pt idx="2">
                  <c:v>5 Criteria</c:v>
                </c:pt>
              </c:strCache>
            </c:strRef>
          </c:cat>
          <c:val>
            <c:numRef>
              <c:f>'Form Responses 1'!$F$15:$F$17</c:f>
              <c:numCache>
                <c:formatCode>General</c:formatCode>
                <c:ptCount val="3"/>
                <c:pt idx="0">
                  <c:v>0</c:v>
                </c:pt>
                <c:pt idx="1">
                  <c:v>3</c:v>
                </c:pt>
                <c:pt idx="2">
                  <c:v>1</c:v>
                </c:pt>
              </c:numCache>
            </c:numRef>
          </c:val>
          <c:extLst>
            <c:ext xmlns:c16="http://schemas.microsoft.com/office/drawing/2014/chart" uri="{C3380CC4-5D6E-409C-BE32-E72D297353CC}">
              <c16:uniqueId val="{00000000-D142-406A-86DB-61DD245BC00D}"/>
            </c:ext>
          </c:extLst>
        </c:ser>
        <c:dLbls>
          <c:showLegendKey val="0"/>
          <c:showVal val="0"/>
          <c:showCatName val="0"/>
          <c:showSerName val="0"/>
          <c:showPercent val="0"/>
          <c:showBubbleSize val="0"/>
        </c:dLbls>
        <c:gapWidth val="219"/>
        <c:overlap val="-27"/>
        <c:axId val="1185355087"/>
        <c:axId val="1185356751"/>
      </c:barChart>
      <c:catAx>
        <c:axId val="118535508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 criteria</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6751"/>
        <c:crosses val="autoZero"/>
        <c:auto val="1"/>
        <c:lblAlgn val="ctr"/>
        <c:lblOffset val="100"/>
        <c:noMultiLvlLbl val="0"/>
      </c:catAx>
      <c:valAx>
        <c:axId val="11853567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 contractor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5355087"/>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'Form Responses 1'!$C$19</c:f>
              <c:strCache>
                <c:ptCount val="1"/>
                <c:pt idx="0">
                  <c:v>Criterias that is used for supplier selection</c:v>
                </c:pt>
              </c:strCache>
            </c:strRef>
          </c:tx>
          <c:spPr>
            <a:solidFill>
              <a:schemeClr val="accent1"/>
            </a:solidFill>
            <a:ln>
              <a:noFill/>
            </a:ln>
            <a:effectLst/>
          </c:spPr>
          <c:invertIfNegative val="0"/>
          <c:cat>
            <c:strRef>
              <c:f>'Form Responses 1'!$B$20:$B$28</c:f>
              <c:strCache>
                <c:ptCount val="9"/>
                <c:pt idx="0">
                  <c:v>Quality</c:v>
                </c:pt>
                <c:pt idx="1">
                  <c:v>Delivery</c:v>
                </c:pt>
                <c:pt idx="2">
                  <c:v>Performance History</c:v>
                </c:pt>
                <c:pt idx="3">
                  <c:v>Warranties &amp; Claims Policies</c:v>
                </c:pt>
                <c:pt idx="4">
                  <c:v>Repair Service</c:v>
                </c:pt>
                <c:pt idx="5">
                  <c:v>Attitude</c:v>
                </c:pt>
                <c:pt idx="6">
                  <c:v>Price</c:v>
                </c:pt>
                <c:pt idx="7">
                  <c:v>Technical Capability</c:v>
                </c:pt>
                <c:pt idx="8">
                  <c:v>Utilities Approval</c:v>
                </c:pt>
              </c:strCache>
            </c:strRef>
          </c:cat>
          <c:val>
            <c:numRef>
              <c:f>'Form Responses 1'!$C$20:$C$28</c:f>
              <c:numCache>
                <c:formatCode>General</c:formatCode>
                <c:ptCount val="9"/>
                <c:pt idx="0">
                  <c:v>4</c:v>
                </c:pt>
                <c:pt idx="1">
                  <c:v>2</c:v>
                </c:pt>
                <c:pt idx="2">
                  <c:v>2</c:v>
                </c:pt>
                <c:pt idx="3">
                  <c:v>1</c:v>
                </c:pt>
                <c:pt idx="4">
                  <c:v>1</c:v>
                </c:pt>
                <c:pt idx="5">
                  <c:v>1</c:v>
                </c:pt>
                <c:pt idx="6">
                  <c:v>3</c:v>
                </c:pt>
                <c:pt idx="7">
                  <c:v>1</c:v>
                </c:pt>
                <c:pt idx="8">
                  <c:v>1</c:v>
                </c:pt>
              </c:numCache>
            </c:numRef>
          </c:val>
          <c:extLst>
            <c:ext xmlns:c16="http://schemas.microsoft.com/office/drawing/2014/chart" uri="{C3380CC4-5D6E-409C-BE32-E72D297353CC}">
              <c16:uniqueId val="{00000000-83A2-43CD-B27E-E76EFD838C52}"/>
            </c:ext>
          </c:extLst>
        </c:ser>
        <c:dLbls>
          <c:showLegendKey val="0"/>
          <c:showVal val="0"/>
          <c:showCatName val="0"/>
          <c:showSerName val="0"/>
          <c:showPercent val="0"/>
          <c:showBubbleSize val="0"/>
        </c:dLbls>
        <c:gapWidth val="182"/>
        <c:axId val="1183948351"/>
        <c:axId val="1183950847"/>
      </c:barChart>
      <c:catAx>
        <c:axId val="118394835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Criteria</a:t>
                </a:r>
                <a:endParaRPr lang="en-MY"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3950847"/>
        <c:crosses val="autoZero"/>
        <c:auto val="1"/>
        <c:lblAlgn val="ctr"/>
        <c:lblOffset val="100"/>
        <c:noMultiLvlLbl val="0"/>
      </c:catAx>
      <c:valAx>
        <c:axId val="118395084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MY" dirty="0"/>
                  <a:t>Number of contractor that pick</a:t>
                </a:r>
                <a:r>
                  <a:rPr lang="en-MY" baseline="0" dirty="0"/>
                  <a:t> the criteria based on previous number of criteria picked</a:t>
                </a:r>
                <a:endParaRPr lang="en-MY"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3948351"/>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1671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4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1036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0485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8299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6200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0561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MY" dirty="0"/>
          </a:p>
        </p:txBody>
      </p:sp>
    </p:spTree>
    <p:extLst>
      <p:ext uri="{BB962C8B-B14F-4D97-AF65-F5344CB8AC3E}">
        <p14:creationId xmlns:p14="http://schemas.microsoft.com/office/powerpoint/2010/main" val="1517647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BA3B21"/>
        </a:solidFill>
        <a:effectLst/>
      </p:bgPr>
    </p:bg>
    <p:spTree>
      <p:nvGrpSpPr>
        <p:cNvPr id="1" name="Shape 9"/>
        <p:cNvGrpSpPr/>
        <p:nvPr/>
      </p:nvGrpSpPr>
      <p:grpSpPr>
        <a:xfrm>
          <a:off x="0" y="0"/>
          <a:ext cx="0" cy="0"/>
          <a:chOff x="0" y="0"/>
          <a:chExt cx="0" cy="0"/>
        </a:xfrm>
      </p:grpSpPr>
      <p:sp>
        <p:nvSpPr>
          <p:cNvPr id="10" name="Google Shape;10;p2"/>
          <p:cNvSpPr/>
          <p:nvPr/>
        </p:nvSpPr>
        <p:spPr>
          <a:xfrm>
            <a:off x="0" y="3493950"/>
            <a:ext cx="9144000" cy="1649400"/>
          </a:xfrm>
          <a:prstGeom prst="rect">
            <a:avLst/>
          </a:prstGeom>
          <a:solidFill>
            <a:srgbClr val="272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1" name="Google Shape;11;p2"/>
          <p:cNvSpPr/>
          <p:nvPr/>
        </p:nvSpPr>
        <p:spPr>
          <a:xfrm>
            <a:off x="3747300" y="3493900"/>
            <a:ext cx="1649400" cy="1649400"/>
          </a:xfrm>
          <a:prstGeom prst="rect">
            <a:avLst/>
          </a:prstGeom>
          <a:solidFill>
            <a:srgbClr val="4F4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984050" y="0"/>
            <a:ext cx="7175700" cy="3493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7"/>
        <p:cNvGrpSpPr/>
        <p:nvPr/>
      </p:nvGrpSpPr>
      <p:grpSpPr>
        <a:xfrm>
          <a:off x="0" y="0"/>
          <a:ext cx="0" cy="0"/>
          <a:chOff x="0" y="0"/>
          <a:chExt cx="0" cy="0"/>
        </a:xfrm>
      </p:grpSpPr>
      <p:grpSp>
        <p:nvGrpSpPr>
          <p:cNvPr id="48" name="Google Shape;48;p7"/>
          <p:cNvGrpSpPr/>
          <p:nvPr/>
        </p:nvGrpSpPr>
        <p:grpSpPr>
          <a:xfrm>
            <a:off x="-11050" y="887200"/>
            <a:ext cx="9155050" cy="4256100"/>
            <a:chOff x="-11050" y="887200"/>
            <a:chExt cx="9155050" cy="4256100"/>
          </a:xfrm>
        </p:grpSpPr>
        <p:cxnSp>
          <p:nvCxnSpPr>
            <p:cNvPr id="49" name="Google Shape;49;p7"/>
            <p:cNvCxnSpPr/>
            <p:nvPr/>
          </p:nvCxnSpPr>
          <p:spPr>
            <a:xfrm>
              <a:off x="-11050" y="887200"/>
              <a:ext cx="8060400" cy="0"/>
            </a:xfrm>
            <a:prstGeom prst="straightConnector1">
              <a:avLst/>
            </a:prstGeom>
            <a:noFill/>
            <a:ln w="19050" cap="flat" cmpd="sng">
              <a:solidFill>
                <a:srgbClr val="BA3B21"/>
              </a:solidFill>
              <a:prstDash val="solid"/>
              <a:round/>
              <a:headEnd type="none" w="med" len="med"/>
              <a:tailEnd type="diamond" w="med" len="med"/>
            </a:ln>
          </p:spPr>
        </p:cxnSp>
        <p:sp>
          <p:nvSpPr>
            <p:cNvPr id="50" name="Google Shape;50;p7"/>
            <p:cNvSpPr/>
            <p:nvPr/>
          </p:nvSpPr>
          <p:spPr>
            <a:xfrm>
              <a:off x="0" y="4593700"/>
              <a:ext cx="9144000" cy="549600"/>
            </a:xfrm>
            <a:prstGeom prst="rect">
              <a:avLst/>
            </a:prstGeom>
            <a:solidFill>
              <a:srgbClr val="BA3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1" name="Google Shape;51;p7"/>
            <p:cNvSpPr/>
            <p:nvPr/>
          </p:nvSpPr>
          <p:spPr>
            <a:xfrm>
              <a:off x="0" y="4593700"/>
              <a:ext cx="549600" cy="549600"/>
            </a:xfrm>
            <a:prstGeom prst="rect">
              <a:avLst/>
            </a:prstGeom>
            <a:solidFill>
              <a:srgbClr val="F55C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 name="Google Shape;52;p7"/>
            <p:cNvCxnSpPr/>
            <p:nvPr/>
          </p:nvCxnSpPr>
          <p:spPr>
            <a:xfrm>
              <a:off x="-11050" y="887200"/>
              <a:ext cx="552900" cy="0"/>
            </a:xfrm>
            <a:prstGeom prst="straightConnector1">
              <a:avLst/>
            </a:prstGeom>
            <a:noFill/>
            <a:ln w="19050" cap="flat" cmpd="sng">
              <a:solidFill>
                <a:srgbClr val="F55C21"/>
              </a:solidFill>
              <a:prstDash val="solid"/>
              <a:round/>
              <a:headEnd type="none" w="med" len="med"/>
              <a:tailEnd type="none" w="med" len="med"/>
            </a:ln>
          </p:spPr>
        </p:cxnSp>
      </p:grpSp>
      <p:sp>
        <p:nvSpPr>
          <p:cNvPr id="53" name="Google Shape;53;p7"/>
          <p:cNvSpPr/>
          <p:nvPr/>
        </p:nvSpPr>
        <p:spPr>
          <a:xfrm>
            <a:off x="8046600" y="4593700"/>
            <a:ext cx="1097400" cy="549600"/>
          </a:xfrm>
          <a:prstGeom prst="rect">
            <a:avLst/>
          </a:prstGeom>
          <a:solidFill>
            <a:srgbClr val="D4D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55" name="Google Shape;55;p7"/>
          <p:cNvSpPr txBox="1">
            <a:spLocks noGrp="1"/>
          </p:cNvSpPr>
          <p:nvPr>
            <p:ph type="body" idx="1"/>
          </p:nvPr>
        </p:nvSpPr>
        <p:spPr>
          <a:xfrm>
            <a:off x="549600" y="1200150"/>
            <a:ext cx="3639000" cy="3108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56" name="Google Shape;56;p7"/>
          <p:cNvSpPr txBox="1">
            <a:spLocks noGrp="1"/>
          </p:cNvSpPr>
          <p:nvPr>
            <p:ph type="body" idx="2"/>
          </p:nvPr>
        </p:nvSpPr>
        <p:spPr>
          <a:xfrm>
            <a:off x="4407604" y="1200150"/>
            <a:ext cx="3639000" cy="3108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57" name="Google Shape;57;p7"/>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27272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49600" y="361375"/>
            <a:ext cx="7497000" cy="549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1pPr>
            <a:lvl2pPr lvl="1">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2pPr>
            <a:lvl3pPr lvl="2">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3pPr>
            <a:lvl4pPr lvl="3">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4pPr>
            <a:lvl5pPr lvl="4">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5pPr>
            <a:lvl6pPr lvl="5">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6pPr>
            <a:lvl7pPr lvl="6">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7pPr>
            <a:lvl8pPr lvl="7">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8pPr>
            <a:lvl9pPr lvl="8">
              <a:spcBef>
                <a:spcPts val="0"/>
              </a:spcBef>
              <a:spcAft>
                <a:spcPts val="0"/>
              </a:spcAft>
              <a:buClr>
                <a:srgbClr val="FFFFFF"/>
              </a:buClr>
              <a:buSzPts val="1800"/>
              <a:buFont typeface="Encode Sans"/>
              <a:buNone/>
              <a:defRPr sz="1800" b="1">
                <a:solidFill>
                  <a:srgbClr val="FFFFFF"/>
                </a:solidFill>
                <a:latin typeface="Encode Sans"/>
                <a:ea typeface="Encode Sans"/>
                <a:cs typeface="Encode Sans"/>
                <a:sym typeface="Encode Sans"/>
              </a:defRPr>
            </a:lvl9pPr>
          </a:lstStyle>
          <a:p>
            <a:endParaRPr/>
          </a:p>
        </p:txBody>
      </p:sp>
      <p:sp>
        <p:nvSpPr>
          <p:cNvPr id="7" name="Google Shape;7;p1"/>
          <p:cNvSpPr txBox="1">
            <a:spLocks noGrp="1"/>
          </p:cNvSpPr>
          <p:nvPr>
            <p:ph type="body" idx="1"/>
          </p:nvPr>
        </p:nvSpPr>
        <p:spPr>
          <a:xfrm>
            <a:off x="549600" y="1200150"/>
            <a:ext cx="7497000" cy="2946300"/>
          </a:xfrm>
          <a:prstGeom prst="rect">
            <a:avLst/>
          </a:prstGeom>
          <a:noFill/>
          <a:ln>
            <a:noFill/>
          </a:ln>
        </p:spPr>
        <p:txBody>
          <a:bodyPr spcFirstLastPara="1" wrap="square" lIns="91425" tIns="91425" rIns="91425" bIns="91425" anchor="t" anchorCtr="0">
            <a:noAutofit/>
          </a:bodyPr>
          <a:lstStyle>
            <a:lvl1pPr marL="457200" lvl="0" indent="-381000">
              <a:lnSpc>
                <a:spcPct val="115000"/>
              </a:lnSpc>
              <a:spcBef>
                <a:spcPts val="600"/>
              </a:spcBef>
              <a:spcAft>
                <a:spcPts val="0"/>
              </a:spcAft>
              <a:buClr>
                <a:srgbClr val="F55C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1pPr>
            <a:lvl2pPr marL="914400" lvl="1"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2pPr>
            <a:lvl3pPr marL="1371600" lvl="2"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3pPr>
            <a:lvl4pPr marL="1828800" lvl="3"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4pPr>
            <a:lvl5pPr marL="2286000" lvl="4"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5pPr>
            <a:lvl6pPr marL="2743200" lvl="5"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6pPr>
            <a:lvl7pPr marL="3200400" lvl="6"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7pPr>
            <a:lvl8pPr marL="3657600" lvl="7"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8pPr>
            <a:lvl9pPr marL="4114800" lvl="8" indent="-381000">
              <a:lnSpc>
                <a:spcPct val="115000"/>
              </a:lnSpc>
              <a:spcBef>
                <a:spcPts val="0"/>
              </a:spcBef>
              <a:spcAft>
                <a:spcPts val="0"/>
              </a:spcAft>
              <a:buClr>
                <a:srgbClr val="BA3B21"/>
              </a:buClr>
              <a:buSzPts val="2400"/>
              <a:buFont typeface="Encode Sans ExtraLight"/>
              <a:buChar char="▫"/>
              <a:defRPr sz="2400">
                <a:solidFill>
                  <a:srgbClr val="FFFFFF"/>
                </a:solidFill>
                <a:latin typeface="Encode Sans ExtraLight"/>
                <a:ea typeface="Encode Sans ExtraLight"/>
                <a:cs typeface="Encode Sans ExtraLight"/>
                <a:sym typeface="Encode Sans ExtraLight"/>
              </a:defRPr>
            </a:lvl9pPr>
          </a:lstStyle>
          <a:p>
            <a:endParaRPr/>
          </a:p>
        </p:txBody>
      </p:sp>
      <p:sp>
        <p:nvSpPr>
          <p:cNvPr id="8" name="Google Shape;8;p1"/>
          <p:cNvSpPr txBox="1">
            <a:spLocks noGrp="1"/>
          </p:cNvSpPr>
          <p:nvPr>
            <p:ph type="sldNum" idx="12"/>
          </p:nvPr>
        </p:nvSpPr>
        <p:spPr>
          <a:xfrm>
            <a:off x="8046650" y="4593850"/>
            <a:ext cx="1097400" cy="549600"/>
          </a:xfrm>
          <a:prstGeom prst="rect">
            <a:avLst/>
          </a:prstGeom>
          <a:noFill/>
          <a:ln>
            <a:noFill/>
          </a:ln>
        </p:spPr>
        <p:txBody>
          <a:bodyPr spcFirstLastPara="1" wrap="square" lIns="91425" tIns="91425" rIns="91425" bIns="91425" anchor="ctr" anchorCtr="0">
            <a:noAutofit/>
          </a:bodyPr>
          <a:lstStyle>
            <a:lvl1pPr lvl="0" algn="ctr">
              <a:buNone/>
              <a:defRPr sz="1300" b="1">
                <a:solidFill>
                  <a:srgbClr val="27272D"/>
                </a:solidFill>
                <a:latin typeface="Encode Sans"/>
                <a:ea typeface="Encode Sans"/>
                <a:cs typeface="Encode Sans"/>
                <a:sym typeface="Encode Sans"/>
              </a:defRPr>
            </a:lvl1pPr>
            <a:lvl2pPr lvl="1" algn="ctr">
              <a:buNone/>
              <a:defRPr sz="1300" b="1">
                <a:solidFill>
                  <a:srgbClr val="27272D"/>
                </a:solidFill>
                <a:latin typeface="Encode Sans"/>
                <a:ea typeface="Encode Sans"/>
                <a:cs typeface="Encode Sans"/>
                <a:sym typeface="Encode Sans"/>
              </a:defRPr>
            </a:lvl2pPr>
            <a:lvl3pPr lvl="2" algn="ctr">
              <a:buNone/>
              <a:defRPr sz="1300" b="1">
                <a:solidFill>
                  <a:srgbClr val="27272D"/>
                </a:solidFill>
                <a:latin typeface="Encode Sans"/>
                <a:ea typeface="Encode Sans"/>
                <a:cs typeface="Encode Sans"/>
                <a:sym typeface="Encode Sans"/>
              </a:defRPr>
            </a:lvl3pPr>
            <a:lvl4pPr lvl="3" algn="ctr">
              <a:buNone/>
              <a:defRPr sz="1300" b="1">
                <a:solidFill>
                  <a:srgbClr val="27272D"/>
                </a:solidFill>
                <a:latin typeface="Encode Sans"/>
                <a:ea typeface="Encode Sans"/>
                <a:cs typeface="Encode Sans"/>
                <a:sym typeface="Encode Sans"/>
              </a:defRPr>
            </a:lvl4pPr>
            <a:lvl5pPr lvl="4" algn="ctr">
              <a:buNone/>
              <a:defRPr sz="1300" b="1">
                <a:solidFill>
                  <a:srgbClr val="27272D"/>
                </a:solidFill>
                <a:latin typeface="Encode Sans"/>
                <a:ea typeface="Encode Sans"/>
                <a:cs typeface="Encode Sans"/>
                <a:sym typeface="Encode Sans"/>
              </a:defRPr>
            </a:lvl5pPr>
            <a:lvl6pPr lvl="5" algn="ctr">
              <a:buNone/>
              <a:defRPr sz="1300" b="1">
                <a:solidFill>
                  <a:srgbClr val="27272D"/>
                </a:solidFill>
                <a:latin typeface="Encode Sans"/>
                <a:ea typeface="Encode Sans"/>
                <a:cs typeface="Encode Sans"/>
                <a:sym typeface="Encode Sans"/>
              </a:defRPr>
            </a:lvl6pPr>
            <a:lvl7pPr lvl="6" algn="ctr">
              <a:buNone/>
              <a:defRPr sz="1300" b="1">
                <a:solidFill>
                  <a:srgbClr val="27272D"/>
                </a:solidFill>
                <a:latin typeface="Encode Sans"/>
                <a:ea typeface="Encode Sans"/>
                <a:cs typeface="Encode Sans"/>
                <a:sym typeface="Encode Sans"/>
              </a:defRPr>
            </a:lvl7pPr>
            <a:lvl8pPr lvl="7" algn="ctr">
              <a:buNone/>
              <a:defRPr sz="1300" b="1">
                <a:solidFill>
                  <a:srgbClr val="27272D"/>
                </a:solidFill>
                <a:latin typeface="Encode Sans"/>
                <a:ea typeface="Encode Sans"/>
                <a:cs typeface="Encode Sans"/>
                <a:sym typeface="Encode Sans"/>
              </a:defRPr>
            </a:lvl8pPr>
            <a:lvl9pPr lvl="8" algn="ctr">
              <a:buNone/>
              <a:defRPr sz="1300" b="1">
                <a:solidFill>
                  <a:srgbClr val="27272D"/>
                </a:solidFill>
                <a:latin typeface="Encode Sans"/>
                <a:ea typeface="Encode Sans"/>
                <a:cs typeface="Encode Sans"/>
                <a:sym typeface="Encode Sans"/>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07/s13762-016-0977-4" TargetMode="External"/><Relationship Id="rId2" Type="http://schemas.openxmlformats.org/officeDocument/2006/relationships/hyperlink" Target="https://doi.org/10.2495/SAFE-V6-N4-728-745"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doi.org/10.1016/j.ijhydene.2010.07.064"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3"/>
          <p:cNvSpPr txBox="1">
            <a:spLocks noGrp="1"/>
          </p:cNvSpPr>
          <p:nvPr>
            <p:ph type="ctrTitle"/>
          </p:nvPr>
        </p:nvSpPr>
        <p:spPr>
          <a:xfrm>
            <a:off x="984050" y="0"/>
            <a:ext cx="7175700" cy="349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SUPPLIER SELECTION FOR CONTRACTORS USING FUZZY TOPSIS</a:t>
            </a:r>
            <a:endParaRPr dirty="0"/>
          </a:p>
        </p:txBody>
      </p:sp>
      <p:sp>
        <p:nvSpPr>
          <p:cNvPr id="9" name="Google Shape;100;p13"/>
          <p:cNvSpPr txBox="1">
            <a:spLocks/>
          </p:cNvSpPr>
          <p:nvPr/>
        </p:nvSpPr>
        <p:spPr>
          <a:xfrm>
            <a:off x="984050" y="3796308"/>
            <a:ext cx="7175700" cy="5454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1pPr>
            <a:lvl2pPr marR="0" lvl="1"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2pPr>
            <a:lvl3pPr marR="0" lvl="2"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3pPr>
            <a:lvl4pPr marR="0" lvl="3"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4pPr>
            <a:lvl5pPr marR="0" lvl="4"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5pPr>
            <a:lvl6pPr marR="0" lvl="5"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6pPr>
            <a:lvl7pPr marR="0" lvl="6"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7pPr>
            <a:lvl8pPr marR="0" lvl="7"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8pPr>
            <a:lvl9pPr marR="0" lvl="8" algn="ctr" rtl="0">
              <a:lnSpc>
                <a:spcPct val="100000"/>
              </a:lnSpc>
              <a:spcBef>
                <a:spcPts val="0"/>
              </a:spcBef>
              <a:spcAft>
                <a:spcPts val="0"/>
              </a:spcAft>
              <a:buClr>
                <a:srgbClr val="FFFFFF"/>
              </a:buClr>
              <a:buSzPts val="4800"/>
              <a:buFont typeface="Encode Sans"/>
              <a:buNone/>
              <a:defRPr sz="4800" b="1" i="0" u="none" strike="noStrike" cap="none">
                <a:solidFill>
                  <a:srgbClr val="FFFFFF"/>
                </a:solidFill>
                <a:latin typeface="Encode Sans"/>
                <a:ea typeface="Encode Sans"/>
                <a:cs typeface="Encode Sans"/>
                <a:sym typeface="Encode Sans"/>
              </a:defRPr>
            </a:lvl9pPr>
          </a:lstStyle>
          <a:p>
            <a:pPr algn="l"/>
            <a:r>
              <a:rPr lang="en-US" sz="1400" dirty="0"/>
              <a:t>BY		: MOHAMED SHAFIQ BIN MOHAMED YUSOF</a:t>
            </a:r>
          </a:p>
          <a:p>
            <a:pPr algn="l"/>
            <a:endParaRPr lang="en-US" sz="1400" dirty="0"/>
          </a:p>
          <a:p>
            <a:pPr algn="l"/>
            <a:r>
              <a:rPr lang="en-US" sz="1400" dirty="0"/>
              <a:t>SUPERVISOR 	: SIR MOHD HANAPI BIN ABDUL LATIF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10</a:t>
            </a:fld>
            <a:endParaRPr lang="en"/>
          </a:p>
        </p:txBody>
      </p:sp>
      <p:graphicFrame>
        <p:nvGraphicFramePr>
          <p:cNvPr id="6" name="Chart 5"/>
          <p:cNvGraphicFramePr>
            <a:graphicFrameLocks/>
          </p:cNvGraphicFramePr>
          <p:nvPr/>
        </p:nvGraphicFramePr>
        <p:xfrm>
          <a:off x="223444" y="925142"/>
          <a:ext cx="3894794"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nvGraphicFramePr>
        <p:xfrm>
          <a:off x="4211053" y="925142"/>
          <a:ext cx="3894794"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p:cNvSpPr>
            <a:spLocks noGrp="1"/>
          </p:cNvSpPr>
          <p:nvPr>
            <p:ph type="title"/>
          </p:nvPr>
        </p:nvSpPr>
        <p:spPr>
          <a:xfrm>
            <a:off x="549600" y="361375"/>
            <a:ext cx="7497000" cy="549600"/>
          </a:xfrm>
        </p:spPr>
        <p:txBody>
          <a:bodyPr/>
          <a:lstStyle/>
          <a:p>
            <a:r>
              <a:rPr lang="en-US" dirty="0"/>
              <a:t>DATA COLLECTION (RAW DATA)</a:t>
            </a:r>
            <a:endParaRPr lang="en-MY" dirty="0"/>
          </a:p>
        </p:txBody>
      </p:sp>
    </p:spTree>
    <p:extLst>
      <p:ext uri="{BB962C8B-B14F-4D97-AF65-F5344CB8AC3E}">
        <p14:creationId xmlns:p14="http://schemas.microsoft.com/office/powerpoint/2010/main" val="2776717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11</a:t>
            </a:fld>
            <a:endParaRPr lang="en"/>
          </a:p>
        </p:txBody>
      </p:sp>
      <p:graphicFrame>
        <p:nvGraphicFramePr>
          <p:cNvPr id="8" name="Chart 7"/>
          <p:cNvGraphicFramePr>
            <a:graphicFrameLocks/>
          </p:cNvGraphicFramePr>
          <p:nvPr/>
        </p:nvGraphicFramePr>
        <p:xfrm>
          <a:off x="147817" y="925142"/>
          <a:ext cx="3894794"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nvGraphicFramePr>
        <p:xfrm>
          <a:off x="4151806" y="925142"/>
          <a:ext cx="3894794"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a:spLocks noGrp="1"/>
          </p:cNvSpPr>
          <p:nvPr>
            <p:ph type="title"/>
          </p:nvPr>
        </p:nvSpPr>
        <p:spPr>
          <a:xfrm>
            <a:off x="549600" y="361375"/>
            <a:ext cx="7497000" cy="549600"/>
          </a:xfrm>
        </p:spPr>
        <p:txBody>
          <a:bodyPr/>
          <a:lstStyle/>
          <a:p>
            <a:r>
              <a:rPr lang="en-US" dirty="0"/>
              <a:t>DATA COLLECTION (RAW DATA)</a:t>
            </a:r>
            <a:endParaRPr lang="en-MY" dirty="0"/>
          </a:p>
        </p:txBody>
      </p:sp>
    </p:spTree>
    <p:extLst>
      <p:ext uri="{BB962C8B-B14F-4D97-AF65-F5344CB8AC3E}">
        <p14:creationId xmlns:p14="http://schemas.microsoft.com/office/powerpoint/2010/main" val="2896980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graphicFrame>
        <p:nvGraphicFramePr>
          <p:cNvPr id="6" name="Chart 5"/>
          <p:cNvGraphicFramePr>
            <a:graphicFrameLocks/>
          </p:cNvGraphicFramePr>
          <p:nvPr/>
        </p:nvGraphicFramePr>
        <p:xfrm>
          <a:off x="1360480" y="1090146"/>
          <a:ext cx="5975346"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a:spLocks noGrp="1"/>
          </p:cNvSpPr>
          <p:nvPr>
            <p:ph type="title"/>
          </p:nvPr>
        </p:nvSpPr>
        <p:spPr>
          <a:xfrm>
            <a:off x="549600" y="361375"/>
            <a:ext cx="7497000" cy="549600"/>
          </a:xfrm>
        </p:spPr>
        <p:txBody>
          <a:bodyPr/>
          <a:lstStyle/>
          <a:p>
            <a:r>
              <a:rPr lang="en-US" dirty="0"/>
              <a:t>DATA COLLECTION (RAW DATA)</a:t>
            </a:r>
            <a:endParaRPr lang="en-MY" dirty="0"/>
          </a:p>
        </p:txBody>
      </p:sp>
    </p:spTree>
    <p:extLst>
      <p:ext uri="{BB962C8B-B14F-4D97-AF65-F5344CB8AC3E}">
        <p14:creationId xmlns:p14="http://schemas.microsoft.com/office/powerpoint/2010/main" val="713630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graphicFrame>
        <p:nvGraphicFramePr>
          <p:cNvPr id="7" name="Table 6"/>
          <p:cNvGraphicFramePr>
            <a:graphicFrameLocks noGrp="1"/>
          </p:cNvGraphicFramePr>
          <p:nvPr/>
        </p:nvGraphicFramePr>
        <p:xfrm>
          <a:off x="1386496" y="1536652"/>
          <a:ext cx="6096000" cy="1554480"/>
        </p:xfrm>
        <a:graphic>
          <a:graphicData uri="http://schemas.openxmlformats.org/drawingml/2006/table">
            <a:tbl>
              <a:tblPr firstRow="1" bandRow="1">
                <a:tableStyleId>{2D5ABB26-0587-4C30-8999-92F81FD0307C}</a:tableStyleId>
              </a:tblPr>
              <a:tblGrid>
                <a:gridCol w="3048000">
                  <a:extLst>
                    <a:ext uri="{9D8B030D-6E8A-4147-A177-3AD203B41FA5}">
                      <a16:colId xmlns:a16="http://schemas.microsoft.com/office/drawing/2014/main" val="1816985421"/>
                    </a:ext>
                  </a:extLst>
                </a:gridCol>
                <a:gridCol w="3048000">
                  <a:extLst>
                    <a:ext uri="{9D8B030D-6E8A-4147-A177-3AD203B41FA5}">
                      <a16:colId xmlns:a16="http://schemas.microsoft.com/office/drawing/2014/main" val="3037284586"/>
                    </a:ext>
                  </a:extLst>
                </a:gridCol>
              </a:tblGrid>
              <a:tr h="370840">
                <a:tc>
                  <a:txBody>
                    <a:bodyPr/>
                    <a:lstStyle/>
                    <a:p>
                      <a:r>
                        <a:rPr lang="en-US" dirty="0">
                          <a:solidFill>
                            <a:schemeClr val="tx1"/>
                          </a:solidFill>
                        </a:rPr>
                        <a:t>Num</a:t>
                      </a:r>
                      <a:r>
                        <a:rPr lang="en-US" baseline="0" dirty="0">
                          <a:solidFill>
                            <a:schemeClr val="tx1"/>
                          </a:solidFill>
                        </a:rPr>
                        <a:t>ber of supplier that will be used</a:t>
                      </a:r>
                    </a:p>
                    <a:p>
                      <a:r>
                        <a:rPr lang="en-US" baseline="0" dirty="0">
                          <a:solidFill>
                            <a:schemeClr val="tx1"/>
                          </a:solidFill>
                        </a:rPr>
                        <a:t>For this project</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r>
                        <a:rPr lang="en-US" dirty="0"/>
                        <a:t>3</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78775223"/>
                  </a:ext>
                </a:extLst>
              </a:tr>
              <a:tr h="370840">
                <a:tc>
                  <a:txBody>
                    <a:bodyPr/>
                    <a:lstStyle/>
                    <a:p>
                      <a:r>
                        <a:rPr lang="en-US" dirty="0">
                          <a:solidFill>
                            <a:schemeClr val="tx1"/>
                          </a:solidFill>
                        </a:rPr>
                        <a:t>Num</a:t>
                      </a:r>
                      <a:r>
                        <a:rPr lang="en-US" baseline="0" dirty="0">
                          <a:solidFill>
                            <a:schemeClr val="tx1"/>
                          </a:solidFill>
                        </a:rPr>
                        <a:t>ber of criteria's that will be used</a:t>
                      </a:r>
                    </a:p>
                    <a:p>
                      <a:r>
                        <a:rPr lang="en-US" baseline="0" dirty="0">
                          <a:solidFill>
                            <a:schemeClr val="tx1"/>
                          </a:solidFill>
                        </a:rPr>
                        <a:t>For this project</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r>
                        <a:rPr lang="en-US" dirty="0"/>
                        <a:t>4</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0287610"/>
                  </a:ext>
                </a:extLst>
              </a:tr>
              <a:tr h="370840">
                <a:tc>
                  <a:txBody>
                    <a:bodyPr/>
                    <a:lstStyle/>
                    <a:p>
                      <a:r>
                        <a:rPr lang="en-US" dirty="0">
                          <a:solidFill>
                            <a:schemeClr val="tx1"/>
                          </a:solidFill>
                        </a:rPr>
                        <a:t>Criteria’s that will</a:t>
                      </a:r>
                      <a:r>
                        <a:rPr lang="en-US" baseline="0" dirty="0">
                          <a:solidFill>
                            <a:schemeClr val="tx1"/>
                          </a:solidFill>
                        </a:rPr>
                        <a:t> be used</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r>
                        <a:rPr lang="en-US" dirty="0"/>
                        <a:t>Quality, Price, Delivery, </a:t>
                      </a:r>
                      <a:r>
                        <a:rPr lang="en-US" baseline="0" dirty="0"/>
                        <a:t>Performance History</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8278871"/>
                  </a:ext>
                </a:extLst>
              </a:tr>
            </a:tbl>
          </a:graphicData>
        </a:graphic>
      </p:graphicFrame>
      <p:sp>
        <p:nvSpPr>
          <p:cNvPr id="4" name="Title 1"/>
          <p:cNvSpPr>
            <a:spLocks noGrp="1"/>
          </p:cNvSpPr>
          <p:nvPr>
            <p:ph type="title"/>
          </p:nvPr>
        </p:nvSpPr>
        <p:spPr>
          <a:xfrm>
            <a:off x="549600" y="361375"/>
            <a:ext cx="7497000" cy="549600"/>
          </a:xfrm>
        </p:spPr>
        <p:txBody>
          <a:bodyPr/>
          <a:lstStyle/>
          <a:p>
            <a:r>
              <a:rPr lang="en-US" dirty="0"/>
              <a:t>SUMMARY OF RAW DATA</a:t>
            </a:r>
            <a:endParaRPr lang="en-MY" dirty="0"/>
          </a:p>
        </p:txBody>
      </p:sp>
    </p:spTree>
    <p:extLst>
      <p:ext uri="{BB962C8B-B14F-4D97-AF65-F5344CB8AC3E}">
        <p14:creationId xmlns:p14="http://schemas.microsoft.com/office/powerpoint/2010/main" val="1781687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graphicFrame>
        <p:nvGraphicFramePr>
          <p:cNvPr id="6" name="Table 5"/>
          <p:cNvGraphicFramePr>
            <a:graphicFrameLocks noGrp="1"/>
          </p:cNvGraphicFramePr>
          <p:nvPr/>
        </p:nvGraphicFramePr>
        <p:xfrm>
          <a:off x="261258" y="1280170"/>
          <a:ext cx="3994485" cy="2280653"/>
        </p:xfrm>
        <a:graphic>
          <a:graphicData uri="http://schemas.openxmlformats.org/drawingml/2006/table">
            <a:tbl>
              <a:tblPr firstRow="1" firstCol="1" bandRow="1">
                <a:tableStyleId>{8E4883B9-D675-4615-AE4E-A734B422763D}</a:tableStyleId>
              </a:tblPr>
              <a:tblGrid>
                <a:gridCol w="1850791">
                  <a:extLst>
                    <a:ext uri="{9D8B030D-6E8A-4147-A177-3AD203B41FA5}">
                      <a16:colId xmlns:a16="http://schemas.microsoft.com/office/drawing/2014/main" val="2488939408"/>
                    </a:ext>
                  </a:extLst>
                </a:gridCol>
                <a:gridCol w="2143694">
                  <a:extLst>
                    <a:ext uri="{9D8B030D-6E8A-4147-A177-3AD203B41FA5}">
                      <a16:colId xmlns:a16="http://schemas.microsoft.com/office/drawing/2014/main" val="1470787513"/>
                    </a:ext>
                  </a:extLst>
                </a:gridCol>
              </a:tblGrid>
              <a:tr h="663288">
                <a:tc>
                  <a:txBody>
                    <a:bodyPr/>
                    <a:lstStyle/>
                    <a:p>
                      <a:pPr marL="457200" algn="ctr">
                        <a:lnSpc>
                          <a:spcPct val="150000"/>
                        </a:lnSpc>
                        <a:spcAft>
                          <a:spcPts val="0"/>
                        </a:spcAft>
                      </a:pPr>
                      <a:r>
                        <a:rPr lang="en-MY" sz="1200" dirty="0">
                          <a:effectLst/>
                        </a:rPr>
                        <a:t>Linguistic terms</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marL="457200" algn="ctr">
                        <a:lnSpc>
                          <a:spcPct val="150000"/>
                        </a:lnSpc>
                        <a:spcAft>
                          <a:spcPts val="0"/>
                        </a:spcAft>
                      </a:pPr>
                      <a:r>
                        <a:rPr lang="en-MY" sz="1200" dirty="0">
                          <a:effectLst/>
                        </a:rPr>
                        <a:t>Fuzzy triangular number</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76643037"/>
                  </a:ext>
                </a:extLst>
              </a:tr>
              <a:tr h="323473">
                <a:tc>
                  <a:txBody>
                    <a:bodyPr/>
                    <a:lstStyle/>
                    <a:p>
                      <a:pPr marL="457200" algn="ctr">
                        <a:lnSpc>
                          <a:spcPct val="150000"/>
                        </a:lnSpc>
                        <a:spcAft>
                          <a:spcPts val="0"/>
                        </a:spcAft>
                      </a:pPr>
                      <a:r>
                        <a:rPr lang="en-MY" sz="1200" dirty="0">
                          <a:effectLst/>
                        </a:rPr>
                        <a:t>Very Low</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(1, 1, 3)</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2074256"/>
                  </a:ext>
                </a:extLst>
              </a:tr>
              <a:tr h="323473">
                <a:tc>
                  <a:txBody>
                    <a:bodyPr/>
                    <a:lstStyle/>
                    <a:p>
                      <a:pPr marL="457200" algn="ctr">
                        <a:lnSpc>
                          <a:spcPct val="150000"/>
                        </a:lnSpc>
                        <a:spcAft>
                          <a:spcPts val="0"/>
                        </a:spcAft>
                      </a:pPr>
                      <a:r>
                        <a:rPr lang="en-MY" sz="1200" dirty="0">
                          <a:effectLst/>
                        </a:rPr>
                        <a:t>Low</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(1, 3, 5)</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1275018"/>
                  </a:ext>
                </a:extLst>
              </a:tr>
              <a:tr h="323473">
                <a:tc>
                  <a:txBody>
                    <a:bodyPr/>
                    <a:lstStyle/>
                    <a:p>
                      <a:pPr marL="457200" algn="ctr">
                        <a:lnSpc>
                          <a:spcPct val="150000"/>
                        </a:lnSpc>
                        <a:spcAft>
                          <a:spcPts val="0"/>
                        </a:spcAft>
                      </a:pPr>
                      <a:r>
                        <a:rPr lang="en-MY" sz="1200" dirty="0">
                          <a:effectLst/>
                        </a:rPr>
                        <a:t>Good</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(3, 5, 7)</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3569380"/>
                  </a:ext>
                </a:extLst>
              </a:tr>
              <a:tr h="323473">
                <a:tc>
                  <a:txBody>
                    <a:bodyPr/>
                    <a:lstStyle/>
                    <a:p>
                      <a:pPr marL="457200" algn="ctr">
                        <a:lnSpc>
                          <a:spcPct val="150000"/>
                        </a:lnSpc>
                        <a:spcAft>
                          <a:spcPts val="0"/>
                        </a:spcAft>
                      </a:pPr>
                      <a:r>
                        <a:rPr lang="en-MY" sz="1200">
                          <a:effectLst/>
                        </a:rPr>
                        <a:t>High</a:t>
                      </a:r>
                      <a:endParaRPr lang="en-MY"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(5, 7, 9)</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6791891"/>
                  </a:ext>
                </a:extLst>
              </a:tr>
              <a:tr h="323473">
                <a:tc>
                  <a:txBody>
                    <a:bodyPr/>
                    <a:lstStyle/>
                    <a:p>
                      <a:pPr marL="457200" algn="ctr">
                        <a:lnSpc>
                          <a:spcPct val="150000"/>
                        </a:lnSpc>
                        <a:spcAft>
                          <a:spcPts val="0"/>
                        </a:spcAft>
                      </a:pPr>
                      <a:r>
                        <a:rPr lang="en-MY" sz="1200" dirty="0">
                          <a:effectLst/>
                        </a:rPr>
                        <a:t>Excellent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(7, 9, 9)</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6584285"/>
                  </a:ext>
                </a:extLst>
              </a:tr>
            </a:tbl>
          </a:graphicData>
        </a:graphic>
      </p:graphicFrame>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4457580" y="1142558"/>
            <a:ext cx="3589020" cy="2555875"/>
          </a:xfrm>
          <a:prstGeom prst="rect">
            <a:avLst/>
          </a:prstGeom>
        </p:spPr>
      </p:pic>
      <p:sp>
        <p:nvSpPr>
          <p:cNvPr id="8" name="Title 1"/>
          <p:cNvSpPr>
            <a:spLocks noGrp="1"/>
          </p:cNvSpPr>
          <p:nvPr>
            <p:ph type="title"/>
          </p:nvPr>
        </p:nvSpPr>
        <p:spPr>
          <a:xfrm>
            <a:off x="549600" y="361375"/>
            <a:ext cx="7497000" cy="549600"/>
          </a:xfrm>
        </p:spPr>
        <p:txBody>
          <a:bodyPr/>
          <a:lstStyle/>
          <a:p>
            <a:r>
              <a:rPr lang="en-US" dirty="0"/>
              <a:t>DATA PREPARATION FOR CRITERIA</a:t>
            </a:r>
            <a:endParaRPr lang="en-MY" dirty="0"/>
          </a:p>
        </p:txBody>
      </p:sp>
    </p:spTree>
    <p:extLst>
      <p:ext uri="{BB962C8B-B14F-4D97-AF65-F5344CB8AC3E}">
        <p14:creationId xmlns:p14="http://schemas.microsoft.com/office/powerpoint/2010/main" val="2747932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37C9A-30DC-4BF3-AF25-74812637CF45}"/>
              </a:ext>
            </a:extLst>
          </p:cNvPr>
          <p:cNvSpPr>
            <a:spLocks noGrp="1"/>
          </p:cNvSpPr>
          <p:nvPr>
            <p:ph type="title"/>
          </p:nvPr>
        </p:nvSpPr>
        <p:spPr/>
        <p:txBody>
          <a:bodyPr/>
          <a:lstStyle/>
          <a:p>
            <a:r>
              <a:rPr lang="en-US" dirty="0"/>
              <a:t>DATA PREPARATION FOR SUPPLIER</a:t>
            </a:r>
            <a:endParaRPr lang="en-MY" dirty="0"/>
          </a:p>
        </p:txBody>
      </p:sp>
      <p:sp>
        <p:nvSpPr>
          <p:cNvPr id="5" name="Slide Number Placeholder 4">
            <a:extLst>
              <a:ext uri="{FF2B5EF4-FFF2-40B4-BE49-F238E27FC236}">
                <a16:creationId xmlns:a16="http://schemas.microsoft.com/office/drawing/2014/main" id="{92082636-B8D4-44E7-9A4F-0B0F83D4C64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graphicFrame>
        <p:nvGraphicFramePr>
          <p:cNvPr id="6" name="Table 5">
            <a:extLst>
              <a:ext uri="{FF2B5EF4-FFF2-40B4-BE49-F238E27FC236}">
                <a16:creationId xmlns:a16="http://schemas.microsoft.com/office/drawing/2014/main" id="{338055E2-1DB0-4569-AC94-C34DC5365348}"/>
              </a:ext>
            </a:extLst>
          </p:cNvPr>
          <p:cNvGraphicFramePr>
            <a:graphicFrameLocks noGrp="1"/>
          </p:cNvGraphicFramePr>
          <p:nvPr/>
        </p:nvGraphicFramePr>
        <p:xfrm>
          <a:off x="261258" y="1280170"/>
          <a:ext cx="3994485" cy="2671933"/>
        </p:xfrm>
        <a:graphic>
          <a:graphicData uri="http://schemas.openxmlformats.org/drawingml/2006/table">
            <a:tbl>
              <a:tblPr firstRow="1" firstCol="1" bandRow="1">
                <a:tableStyleId>{8E4883B9-D675-4615-AE4E-A734B422763D}</a:tableStyleId>
              </a:tblPr>
              <a:tblGrid>
                <a:gridCol w="1850791">
                  <a:extLst>
                    <a:ext uri="{9D8B030D-6E8A-4147-A177-3AD203B41FA5}">
                      <a16:colId xmlns:a16="http://schemas.microsoft.com/office/drawing/2014/main" val="2488939408"/>
                    </a:ext>
                  </a:extLst>
                </a:gridCol>
                <a:gridCol w="2143694">
                  <a:extLst>
                    <a:ext uri="{9D8B030D-6E8A-4147-A177-3AD203B41FA5}">
                      <a16:colId xmlns:a16="http://schemas.microsoft.com/office/drawing/2014/main" val="1470787513"/>
                    </a:ext>
                  </a:extLst>
                </a:gridCol>
              </a:tblGrid>
              <a:tr h="663288">
                <a:tc>
                  <a:txBody>
                    <a:bodyPr/>
                    <a:lstStyle/>
                    <a:p>
                      <a:pPr marL="457200" algn="ctr">
                        <a:lnSpc>
                          <a:spcPct val="150000"/>
                        </a:lnSpc>
                        <a:spcAft>
                          <a:spcPts val="0"/>
                        </a:spcAft>
                      </a:pPr>
                      <a:r>
                        <a:rPr lang="en-MY" sz="1200" dirty="0">
                          <a:effectLst/>
                        </a:rPr>
                        <a:t>Linguistic terms</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457200" algn="ctr">
                        <a:lnSpc>
                          <a:spcPct val="150000"/>
                        </a:lnSpc>
                        <a:spcAft>
                          <a:spcPts val="0"/>
                        </a:spcAft>
                      </a:pPr>
                      <a:r>
                        <a:rPr lang="en-MY" sz="1200" dirty="0">
                          <a:effectLst/>
                        </a:rPr>
                        <a:t>Fuzzy triangular number</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76643037"/>
                  </a:ext>
                </a:extLst>
              </a:tr>
              <a:tr h="323473">
                <a:tc>
                  <a:txBody>
                    <a:bodyPr/>
                    <a:lstStyle/>
                    <a:p>
                      <a:pPr marL="457200" algn="ctr">
                        <a:lnSpc>
                          <a:spcPct val="150000"/>
                        </a:lnSpc>
                        <a:spcAft>
                          <a:spcPts val="0"/>
                        </a:spcAft>
                      </a:pPr>
                      <a:r>
                        <a:rPr lang="en-MY" sz="1200" dirty="0">
                          <a:effectLst/>
                        </a:rPr>
                        <a:t>Little Important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(1, 1, 3)</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2074256"/>
                  </a:ext>
                </a:extLst>
              </a:tr>
              <a:tr h="323473">
                <a:tc>
                  <a:txBody>
                    <a:bodyPr/>
                    <a:lstStyle/>
                    <a:p>
                      <a:pPr marL="457200" algn="ctr">
                        <a:lnSpc>
                          <a:spcPct val="150000"/>
                        </a:lnSpc>
                        <a:spcAft>
                          <a:spcPts val="0"/>
                        </a:spcAft>
                      </a:pPr>
                      <a:r>
                        <a:rPr lang="en-MY" sz="1200" dirty="0">
                          <a:effectLst/>
                        </a:rPr>
                        <a:t>Moderately Important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(1, 3, 5)</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1275018"/>
                  </a:ext>
                </a:extLst>
              </a:tr>
              <a:tr h="323473">
                <a:tc>
                  <a:txBody>
                    <a:bodyPr/>
                    <a:lstStyle/>
                    <a:p>
                      <a:pPr marL="457200" algn="ctr">
                        <a:lnSpc>
                          <a:spcPct val="150000"/>
                        </a:lnSpc>
                        <a:spcAft>
                          <a:spcPts val="0"/>
                        </a:spcAft>
                      </a:pPr>
                      <a:r>
                        <a:rPr lang="en-MY" sz="1200" dirty="0">
                          <a:effectLst/>
                        </a:rPr>
                        <a:t>Important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(3, 5, 7)</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3569380"/>
                  </a:ext>
                </a:extLst>
              </a:tr>
              <a:tr h="323473">
                <a:tc>
                  <a:txBody>
                    <a:bodyPr/>
                    <a:lstStyle/>
                    <a:p>
                      <a:pPr marL="457200" algn="ctr">
                        <a:lnSpc>
                          <a:spcPct val="150000"/>
                        </a:lnSpc>
                        <a:spcAft>
                          <a:spcPts val="0"/>
                        </a:spcAft>
                      </a:pPr>
                      <a:r>
                        <a:rPr lang="en-MY" sz="1200" dirty="0">
                          <a:effectLst/>
                        </a:rPr>
                        <a:t>Very Important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(5, 7, 9)</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6791891"/>
                  </a:ext>
                </a:extLst>
              </a:tr>
              <a:tr h="323473">
                <a:tc>
                  <a:txBody>
                    <a:bodyPr/>
                    <a:lstStyle/>
                    <a:p>
                      <a:pPr marL="457200" algn="ctr">
                        <a:lnSpc>
                          <a:spcPct val="150000"/>
                        </a:lnSpc>
                        <a:spcAft>
                          <a:spcPts val="0"/>
                        </a:spcAft>
                      </a:pPr>
                      <a:r>
                        <a:rPr lang="en-MY" sz="1200" dirty="0">
                          <a:effectLst/>
                        </a:rPr>
                        <a:t>Absolutely Important</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457200" algn="ctr">
                        <a:lnSpc>
                          <a:spcPct val="150000"/>
                        </a:lnSpc>
                        <a:spcAft>
                          <a:spcPts val="0"/>
                        </a:spcAft>
                      </a:pPr>
                      <a:r>
                        <a:rPr lang="en-MY" sz="1200" dirty="0">
                          <a:effectLst/>
                        </a:rPr>
                        <a:t>(7, 9, 9)</a:t>
                      </a:r>
                      <a:endParaRPr lang="en-MY"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6584285"/>
                  </a:ext>
                </a:extLst>
              </a:tr>
            </a:tbl>
          </a:graphicData>
        </a:graphic>
      </p:graphicFrame>
      <p:pic>
        <p:nvPicPr>
          <p:cNvPr id="8" name="Picture 7">
            <a:extLst>
              <a:ext uri="{FF2B5EF4-FFF2-40B4-BE49-F238E27FC236}">
                <a16:creationId xmlns:a16="http://schemas.microsoft.com/office/drawing/2014/main" id="{7EF2CD70-A1E3-41F0-89EE-AB44ED3EDF43}"/>
              </a:ext>
            </a:extLst>
          </p:cNvPr>
          <p:cNvPicPr>
            <a:picLocks noChangeAspect="1"/>
          </p:cNvPicPr>
          <p:nvPr/>
        </p:nvPicPr>
        <p:blipFill>
          <a:blip r:embed="rId2"/>
          <a:stretch>
            <a:fillRect/>
          </a:stretch>
        </p:blipFill>
        <p:spPr>
          <a:xfrm>
            <a:off x="4477658" y="1288506"/>
            <a:ext cx="3737428" cy="2655260"/>
          </a:xfrm>
          <a:prstGeom prst="rect">
            <a:avLst/>
          </a:prstGeom>
        </p:spPr>
      </p:pic>
    </p:spTree>
    <p:extLst>
      <p:ext uri="{BB962C8B-B14F-4D97-AF65-F5344CB8AC3E}">
        <p14:creationId xmlns:p14="http://schemas.microsoft.com/office/powerpoint/2010/main" val="354274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B484-BC09-43C2-9748-F5C9808FE537}"/>
              </a:ext>
            </a:extLst>
          </p:cNvPr>
          <p:cNvSpPr>
            <a:spLocks noGrp="1"/>
          </p:cNvSpPr>
          <p:nvPr>
            <p:ph type="title"/>
          </p:nvPr>
        </p:nvSpPr>
        <p:spPr/>
        <p:txBody>
          <a:bodyPr/>
          <a:lstStyle/>
          <a:p>
            <a:r>
              <a:rPr lang="en-US" dirty="0"/>
              <a:t>SUPPLIER SELECTION PROCESS FLOW CHART</a:t>
            </a:r>
            <a:endParaRPr lang="en-MY" dirty="0"/>
          </a:p>
        </p:txBody>
      </p:sp>
      <p:sp>
        <p:nvSpPr>
          <p:cNvPr id="5" name="Slide Number Placeholder 4">
            <a:extLst>
              <a:ext uri="{FF2B5EF4-FFF2-40B4-BE49-F238E27FC236}">
                <a16:creationId xmlns:a16="http://schemas.microsoft.com/office/drawing/2014/main" id="{A3A53EC9-3C10-4011-AC3F-F5FEC56543E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pic>
        <p:nvPicPr>
          <p:cNvPr id="6" name="Picture 5">
            <a:extLst>
              <a:ext uri="{FF2B5EF4-FFF2-40B4-BE49-F238E27FC236}">
                <a16:creationId xmlns:a16="http://schemas.microsoft.com/office/drawing/2014/main" id="{8E67A308-7536-4C8F-A8BB-60E344F37FDE}"/>
              </a:ext>
            </a:extLst>
          </p:cNvPr>
          <p:cNvPicPr/>
          <p:nvPr/>
        </p:nvPicPr>
        <p:blipFill>
          <a:blip r:embed="rId2">
            <a:extLst>
              <a:ext uri="{28A0092B-C50C-407E-A947-70E740481C1C}">
                <a14:useLocalDpi xmlns:a14="http://schemas.microsoft.com/office/drawing/2010/main" val="0"/>
              </a:ext>
            </a:extLst>
          </a:blip>
          <a:stretch>
            <a:fillRect/>
          </a:stretch>
        </p:blipFill>
        <p:spPr>
          <a:xfrm>
            <a:off x="3906981" y="958475"/>
            <a:ext cx="1485813" cy="3587874"/>
          </a:xfrm>
          <a:prstGeom prst="rect">
            <a:avLst/>
          </a:prstGeom>
        </p:spPr>
      </p:pic>
    </p:spTree>
    <p:extLst>
      <p:ext uri="{BB962C8B-B14F-4D97-AF65-F5344CB8AC3E}">
        <p14:creationId xmlns:p14="http://schemas.microsoft.com/office/powerpoint/2010/main" val="105092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pic>
        <p:nvPicPr>
          <p:cNvPr id="7" name="Picture 6">
            <a:extLst>
              <a:ext uri="{FF2B5EF4-FFF2-40B4-BE49-F238E27FC236}">
                <a16:creationId xmlns:a16="http://schemas.microsoft.com/office/drawing/2014/main" id="{9295C06A-A662-495B-A547-F253B3E26B8B}"/>
              </a:ext>
            </a:extLst>
          </p:cNvPr>
          <p:cNvPicPr>
            <a:picLocks noChangeAspect="1"/>
          </p:cNvPicPr>
          <p:nvPr/>
        </p:nvPicPr>
        <p:blipFill>
          <a:blip r:embed="rId2"/>
          <a:stretch>
            <a:fillRect/>
          </a:stretch>
        </p:blipFill>
        <p:spPr>
          <a:xfrm>
            <a:off x="157371" y="1714784"/>
            <a:ext cx="4160629" cy="2613998"/>
          </a:xfrm>
          <a:prstGeom prst="rect">
            <a:avLst/>
          </a:prstGeom>
        </p:spPr>
      </p:pic>
      <p:sp>
        <p:nvSpPr>
          <p:cNvPr id="8" name="Text Placeholder 2">
            <a:extLst>
              <a:ext uri="{FF2B5EF4-FFF2-40B4-BE49-F238E27FC236}">
                <a16:creationId xmlns:a16="http://schemas.microsoft.com/office/drawing/2014/main" id="{22127887-41D3-4073-8F22-C5B22A8FA768}"/>
              </a:ext>
            </a:extLst>
          </p:cNvPr>
          <p:cNvSpPr>
            <a:spLocks noGrp="1"/>
          </p:cNvSpPr>
          <p:nvPr>
            <p:ph type="body" idx="1"/>
          </p:nvPr>
        </p:nvSpPr>
        <p:spPr>
          <a:xfrm>
            <a:off x="655186" y="1042456"/>
            <a:ext cx="2791957" cy="540847"/>
          </a:xfrm>
        </p:spPr>
        <p:txBody>
          <a:bodyPr/>
          <a:lstStyle/>
          <a:p>
            <a:pPr marL="101600" indent="0" algn="ctr">
              <a:buNone/>
            </a:pPr>
            <a:r>
              <a:rPr lang="en-US" sz="1400" dirty="0"/>
              <a:t>Rank the weight of the criteria</a:t>
            </a:r>
            <a:endParaRPr lang="en-MY" sz="1400" dirty="0"/>
          </a:p>
        </p:txBody>
      </p:sp>
      <p:sp>
        <p:nvSpPr>
          <p:cNvPr id="9" name="Text Placeholder 2">
            <a:extLst>
              <a:ext uri="{FF2B5EF4-FFF2-40B4-BE49-F238E27FC236}">
                <a16:creationId xmlns:a16="http://schemas.microsoft.com/office/drawing/2014/main" id="{23A7CADA-AEAB-4782-8BB7-247B6DB45126}"/>
              </a:ext>
            </a:extLst>
          </p:cNvPr>
          <p:cNvSpPr txBox="1">
            <a:spLocks/>
          </p:cNvSpPr>
          <p:nvPr/>
        </p:nvSpPr>
        <p:spPr>
          <a:xfrm>
            <a:off x="4970198" y="1069401"/>
            <a:ext cx="3262327" cy="4869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Font typeface="Encode Sans ExtraLight"/>
              <a:buNone/>
            </a:pPr>
            <a:r>
              <a:rPr lang="en-US" sz="1400" dirty="0"/>
              <a:t>Rank the supplier based on the criteria</a:t>
            </a:r>
            <a:endParaRPr lang="en-MY" sz="1400" dirty="0"/>
          </a:p>
        </p:txBody>
      </p:sp>
      <p:pic>
        <p:nvPicPr>
          <p:cNvPr id="10" name="Picture 9">
            <a:extLst>
              <a:ext uri="{FF2B5EF4-FFF2-40B4-BE49-F238E27FC236}">
                <a16:creationId xmlns:a16="http://schemas.microsoft.com/office/drawing/2014/main" id="{26E5B1F5-6B17-4414-AF2C-EEFD61AF7EF6}"/>
              </a:ext>
            </a:extLst>
          </p:cNvPr>
          <p:cNvPicPr>
            <a:picLocks noChangeAspect="1"/>
          </p:cNvPicPr>
          <p:nvPr/>
        </p:nvPicPr>
        <p:blipFill>
          <a:blip r:embed="rId3"/>
          <a:stretch>
            <a:fillRect/>
          </a:stretch>
        </p:blipFill>
        <p:spPr>
          <a:xfrm>
            <a:off x="4521048" y="1714784"/>
            <a:ext cx="4160629" cy="2613998"/>
          </a:xfrm>
          <a:prstGeom prst="rect">
            <a:avLst/>
          </a:prstGeom>
        </p:spPr>
      </p:pic>
    </p:spTree>
    <p:extLst>
      <p:ext uri="{BB962C8B-B14F-4D97-AF65-F5344CB8AC3E}">
        <p14:creationId xmlns:p14="http://schemas.microsoft.com/office/powerpoint/2010/main" val="900607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18</a:t>
            </a:fld>
            <a:endParaRPr lang="en"/>
          </a:p>
        </p:txBody>
      </p:sp>
      <p:sp>
        <p:nvSpPr>
          <p:cNvPr id="11" name="Text Placeholder 2">
            <a:extLst>
              <a:ext uri="{FF2B5EF4-FFF2-40B4-BE49-F238E27FC236}">
                <a16:creationId xmlns:a16="http://schemas.microsoft.com/office/drawing/2014/main" id="{B0F741D7-A498-49E8-B649-7D456A6850D6}"/>
              </a:ext>
            </a:extLst>
          </p:cNvPr>
          <p:cNvSpPr>
            <a:spLocks noGrp="1"/>
          </p:cNvSpPr>
          <p:nvPr>
            <p:ph type="body" idx="1"/>
          </p:nvPr>
        </p:nvSpPr>
        <p:spPr>
          <a:xfrm>
            <a:off x="2752500" y="1055918"/>
            <a:ext cx="3639000" cy="540847"/>
          </a:xfrm>
        </p:spPr>
        <p:txBody>
          <a:bodyPr/>
          <a:lstStyle/>
          <a:p>
            <a:pPr marL="101600" indent="0" algn="ctr">
              <a:buNone/>
            </a:pPr>
            <a:r>
              <a:rPr lang="en-US" sz="1400" dirty="0"/>
              <a:t>Fuzzy decision Matrix</a:t>
            </a:r>
            <a:endParaRPr lang="en-MY" sz="1400" dirty="0"/>
          </a:p>
        </p:txBody>
      </p:sp>
      <p:pic>
        <p:nvPicPr>
          <p:cNvPr id="12" name="Picture 11">
            <a:extLst>
              <a:ext uri="{FF2B5EF4-FFF2-40B4-BE49-F238E27FC236}">
                <a16:creationId xmlns:a16="http://schemas.microsoft.com/office/drawing/2014/main" id="{C5D0C1B9-60DF-4C92-8CB6-58B6CEE8FDCC}"/>
              </a:ext>
            </a:extLst>
          </p:cNvPr>
          <p:cNvPicPr>
            <a:picLocks noChangeAspect="1"/>
          </p:cNvPicPr>
          <p:nvPr/>
        </p:nvPicPr>
        <p:blipFill>
          <a:blip r:embed="rId2"/>
          <a:stretch>
            <a:fillRect/>
          </a:stretch>
        </p:blipFill>
        <p:spPr>
          <a:xfrm>
            <a:off x="2549742" y="1741708"/>
            <a:ext cx="4044515" cy="2779425"/>
          </a:xfrm>
          <a:prstGeom prst="rect">
            <a:avLst/>
          </a:prstGeom>
        </p:spPr>
      </p:pic>
    </p:spTree>
    <p:extLst>
      <p:ext uri="{BB962C8B-B14F-4D97-AF65-F5344CB8AC3E}">
        <p14:creationId xmlns:p14="http://schemas.microsoft.com/office/powerpoint/2010/main" val="211697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19</a:t>
            </a:fld>
            <a:endParaRPr lang="en"/>
          </a:p>
        </p:txBody>
      </p:sp>
      <p:pic>
        <p:nvPicPr>
          <p:cNvPr id="10" name="Picture 9">
            <a:extLst>
              <a:ext uri="{FF2B5EF4-FFF2-40B4-BE49-F238E27FC236}">
                <a16:creationId xmlns:a16="http://schemas.microsoft.com/office/drawing/2014/main" id="{51377E4A-3D73-42A5-9B0C-A6272BB597FC}"/>
              </a:ext>
            </a:extLst>
          </p:cNvPr>
          <p:cNvPicPr>
            <a:picLocks noChangeAspect="1"/>
          </p:cNvPicPr>
          <p:nvPr/>
        </p:nvPicPr>
        <p:blipFill>
          <a:blip r:embed="rId2"/>
          <a:stretch>
            <a:fillRect/>
          </a:stretch>
        </p:blipFill>
        <p:spPr>
          <a:xfrm>
            <a:off x="549600" y="1700152"/>
            <a:ext cx="4044515" cy="2779425"/>
          </a:xfrm>
          <a:prstGeom prst="rect">
            <a:avLst/>
          </a:prstGeom>
        </p:spPr>
      </p:pic>
      <p:sp>
        <p:nvSpPr>
          <p:cNvPr id="11" name="Text Placeholder 2">
            <a:extLst>
              <a:ext uri="{FF2B5EF4-FFF2-40B4-BE49-F238E27FC236}">
                <a16:creationId xmlns:a16="http://schemas.microsoft.com/office/drawing/2014/main" id="{6B19ED90-030C-4705-A5C2-CCB21EA0467E}"/>
              </a:ext>
            </a:extLst>
          </p:cNvPr>
          <p:cNvSpPr txBox="1">
            <a:spLocks/>
          </p:cNvSpPr>
          <p:nvPr/>
        </p:nvSpPr>
        <p:spPr>
          <a:xfrm>
            <a:off x="752357" y="1025247"/>
            <a:ext cx="3639000" cy="5408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Font typeface="Encode Sans ExtraLight"/>
              <a:buNone/>
            </a:pPr>
            <a:r>
              <a:rPr lang="en-US" sz="1400" dirty="0"/>
              <a:t>Normalized Fuzzy decision Matrix</a:t>
            </a:r>
            <a:endParaRPr lang="en-MY" sz="1400" dirty="0"/>
          </a:p>
        </p:txBody>
      </p:sp>
      <p:pic>
        <p:nvPicPr>
          <p:cNvPr id="12" name="Picture 11">
            <a:extLst>
              <a:ext uri="{FF2B5EF4-FFF2-40B4-BE49-F238E27FC236}">
                <a16:creationId xmlns:a16="http://schemas.microsoft.com/office/drawing/2014/main" id="{CB101960-0C12-40A4-A517-EB02788BC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2463" y="2395749"/>
            <a:ext cx="3394797" cy="1237593"/>
          </a:xfrm>
          <a:prstGeom prst="rect">
            <a:avLst/>
          </a:prstGeom>
        </p:spPr>
      </p:pic>
    </p:spTree>
    <p:extLst>
      <p:ext uri="{BB962C8B-B14F-4D97-AF65-F5344CB8AC3E}">
        <p14:creationId xmlns:p14="http://schemas.microsoft.com/office/powerpoint/2010/main" val="845699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PROBLEM STATEMENT</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5" name="Text Placeholder 1"/>
          <p:cNvSpPr>
            <a:spLocks noGrp="1"/>
          </p:cNvSpPr>
          <p:nvPr>
            <p:ph type="body" idx="1"/>
          </p:nvPr>
        </p:nvSpPr>
        <p:spPr>
          <a:xfrm>
            <a:off x="3828288" y="1039712"/>
            <a:ext cx="4962144" cy="3373792"/>
          </a:xfrm>
        </p:spPr>
        <p:txBody>
          <a:bodyPr/>
          <a:lstStyle/>
          <a:p>
            <a:r>
              <a:rPr lang="en-US" sz="1300" dirty="0"/>
              <a:t>Fuzzy set theory combined with </a:t>
            </a:r>
            <a:r>
              <a:rPr lang="en-US" sz="1300" dirty="0" err="1"/>
              <a:t>multicriteria</a:t>
            </a:r>
            <a:r>
              <a:rPr lang="en-US" sz="1300" dirty="0"/>
              <a:t> decision making (MCDM) methods has been extensively used to deal with uncertainty </a:t>
            </a:r>
            <a:r>
              <a:rPr lang="en-US" sz="1300" dirty="0" err="1"/>
              <a:t>inthe</a:t>
            </a:r>
            <a:r>
              <a:rPr lang="en-US" sz="1300" dirty="0"/>
              <a:t> supplier </a:t>
            </a:r>
            <a:r>
              <a:rPr lang="en-US" sz="1300" dirty="0" err="1"/>
              <a:t>selectiondecisionprocess</a:t>
            </a:r>
            <a:r>
              <a:rPr lang="en-US" sz="1300" dirty="0"/>
              <a:t> </a:t>
            </a:r>
            <a:r>
              <a:rPr lang="pt-BR" sz="1300" dirty="0"/>
              <a:t>(Lima Junior, Osiro, &amp; Carpinetti, 2014)</a:t>
            </a:r>
            <a:endParaRPr lang="en-US" sz="1300" dirty="0"/>
          </a:p>
          <a:p>
            <a:r>
              <a:rPr lang="en-US" sz="1300" dirty="0"/>
              <a:t>There are several criteria and alternatives to be considered in the construction industry and choosing the best multi-criteria decision‐making approach has become a critical step for selecting suppliers (</a:t>
            </a:r>
            <a:r>
              <a:rPr lang="en-US" sz="1300" dirty="0" err="1"/>
              <a:t>Karabayir</a:t>
            </a:r>
            <a:r>
              <a:rPr lang="en-US" sz="1300" dirty="0"/>
              <a:t>, </a:t>
            </a:r>
            <a:r>
              <a:rPr lang="en-US" sz="1300" dirty="0" err="1"/>
              <a:t>Botsali</a:t>
            </a:r>
            <a:r>
              <a:rPr lang="en-US" sz="1300" dirty="0"/>
              <a:t>, </a:t>
            </a:r>
            <a:r>
              <a:rPr lang="en-US" sz="1300" dirty="0" err="1"/>
              <a:t>Kose</a:t>
            </a:r>
            <a:r>
              <a:rPr lang="en-US" sz="1300" dirty="0"/>
              <a:t>, &amp; </a:t>
            </a:r>
            <a:r>
              <a:rPr lang="en-US" sz="1300" dirty="0" err="1"/>
              <a:t>Cevikcan</a:t>
            </a:r>
            <a:r>
              <a:rPr lang="en-US" sz="1300" dirty="0"/>
              <a:t>, 2020)</a:t>
            </a:r>
          </a:p>
          <a:p>
            <a:r>
              <a:rPr lang="en-US" sz="1300" dirty="0"/>
              <a:t>The causes of abandoned construction project in Malaysia are include suppliers of construction material, transportation companies, manufacturers of plant and machinery, and etc. (</a:t>
            </a:r>
            <a:r>
              <a:rPr lang="en-US" sz="1300" dirty="0" err="1"/>
              <a:t>Hisham</a:t>
            </a:r>
            <a:r>
              <a:rPr lang="en-US" sz="1300" dirty="0"/>
              <a:t> &amp; </a:t>
            </a:r>
            <a:r>
              <a:rPr lang="en-US" sz="1300" dirty="0" err="1"/>
              <a:t>Yahaya</a:t>
            </a:r>
            <a:r>
              <a:rPr lang="en-US" sz="1300" dirty="0"/>
              <a:t>, 2007)</a:t>
            </a:r>
            <a:endParaRPr lang="en-MY" sz="13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05" y="1642528"/>
            <a:ext cx="3429229" cy="1833583"/>
          </a:xfrm>
          <a:prstGeom prst="rect">
            <a:avLst/>
          </a:prstGeom>
        </p:spPr>
      </p:pic>
    </p:spTree>
    <p:extLst>
      <p:ext uri="{BB962C8B-B14F-4D97-AF65-F5344CB8AC3E}">
        <p14:creationId xmlns:p14="http://schemas.microsoft.com/office/powerpoint/2010/main" val="1621014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sp>
        <p:nvSpPr>
          <p:cNvPr id="11" name="Text Placeholder 2">
            <a:extLst>
              <a:ext uri="{FF2B5EF4-FFF2-40B4-BE49-F238E27FC236}">
                <a16:creationId xmlns:a16="http://schemas.microsoft.com/office/drawing/2014/main" id="{6B19ED90-030C-4705-A5C2-CCB21EA0467E}"/>
              </a:ext>
            </a:extLst>
          </p:cNvPr>
          <p:cNvSpPr txBox="1">
            <a:spLocks/>
          </p:cNvSpPr>
          <p:nvPr/>
        </p:nvSpPr>
        <p:spPr>
          <a:xfrm>
            <a:off x="752357" y="1025247"/>
            <a:ext cx="3639000" cy="5408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Font typeface="Encode Sans ExtraLight"/>
              <a:buNone/>
            </a:pPr>
            <a:r>
              <a:rPr lang="en-US" sz="1400" dirty="0"/>
              <a:t>Weighted Normalized Fuzzy decision Matrix</a:t>
            </a:r>
            <a:endParaRPr lang="en-MY" sz="1400" dirty="0"/>
          </a:p>
        </p:txBody>
      </p:sp>
      <p:pic>
        <p:nvPicPr>
          <p:cNvPr id="4" name="Picture 3">
            <a:extLst>
              <a:ext uri="{FF2B5EF4-FFF2-40B4-BE49-F238E27FC236}">
                <a16:creationId xmlns:a16="http://schemas.microsoft.com/office/drawing/2014/main" id="{6C15381A-D793-4425-AA98-48E8C00F39E5}"/>
              </a:ext>
            </a:extLst>
          </p:cNvPr>
          <p:cNvPicPr>
            <a:picLocks noChangeAspect="1"/>
          </p:cNvPicPr>
          <p:nvPr/>
        </p:nvPicPr>
        <p:blipFill>
          <a:blip r:embed="rId2"/>
          <a:stretch>
            <a:fillRect/>
          </a:stretch>
        </p:blipFill>
        <p:spPr>
          <a:xfrm>
            <a:off x="549600" y="1728519"/>
            <a:ext cx="4044515" cy="2662052"/>
          </a:xfrm>
          <a:prstGeom prst="rect">
            <a:avLst/>
          </a:prstGeom>
        </p:spPr>
      </p:pic>
      <p:pic>
        <p:nvPicPr>
          <p:cNvPr id="9" name="Picture 8">
            <a:extLst>
              <a:ext uri="{FF2B5EF4-FFF2-40B4-BE49-F238E27FC236}">
                <a16:creationId xmlns:a16="http://schemas.microsoft.com/office/drawing/2014/main" id="{5C7D6BFE-265D-417E-B3A1-111148E4F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2116" y="2337974"/>
            <a:ext cx="3809925" cy="828877"/>
          </a:xfrm>
          <a:prstGeom prst="rect">
            <a:avLst/>
          </a:prstGeom>
        </p:spPr>
      </p:pic>
    </p:spTree>
    <p:extLst>
      <p:ext uri="{BB962C8B-B14F-4D97-AF65-F5344CB8AC3E}">
        <p14:creationId xmlns:p14="http://schemas.microsoft.com/office/powerpoint/2010/main" val="1823904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21</a:t>
            </a:fld>
            <a:endParaRPr lang="en"/>
          </a:p>
        </p:txBody>
      </p:sp>
      <p:sp>
        <p:nvSpPr>
          <p:cNvPr id="11" name="Text Placeholder 2">
            <a:extLst>
              <a:ext uri="{FF2B5EF4-FFF2-40B4-BE49-F238E27FC236}">
                <a16:creationId xmlns:a16="http://schemas.microsoft.com/office/drawing/2014/main" id="{6B19ED90-030C-4705-A5C2-CCB21EA0467E}"/>
              </a:ext>
            </a:extLst>
          </p:cNvPr>
          <p:cNvSpPr txBox="1">
            <a:spLocks/>
          </p:cNvSpPr>
          <p:nvPr/>
        </p:nvSpPr>
        <p:spPr>
          <a:xfrm>
            <a:off x="752357" y="1025247"/>
            <a:ext cx="3841758" cy="7032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Font typeface="Encode Sans ExtraLight"/>
              <a:buNone/>
            </a:pPr>
            <a:r>
              <a:rPr lang="en-US" sz="1400" dirty="0"/>
              <a:t>Fuzzy Positive Ideal Solution (A+) and Fuzzy Negative Ideal Solution (A-)</a:t>
            </a:r>
            <a:endParaRPr lang="en-MY" sz="1400" dirty="0"/>
          </a:p>
        </p:txBody>
      </p:sp>
      <p:pic>
        <p:nvPicPr>
          <p:cNvPr id="6" name="Picture 5">
            <a:extLst>
              <a:ext uri="{FF2B5EF4-FFF2-40B4-BE49-F238E27FC236}">
                <a16:creationId xmlns:a16="http://schemas.microsoft.com/office/drawing/2014/main" id="{07449B47-26CC-4211-BB9B-02939425636E}"/>
              </a:ext>
            </a:extLst>
          </p:cNvPr>
          <p:cNvPicPr>
            <a:picLocks noChangeAspect="1"/>
          </p:cNvPicPr>
          <p:nvPr/>
        </p:nvPicPr>
        <p:blipFill>
          <a:blip r:embed="rId2"/>
          <a:stretch>
            <a:fillRect/>
          </a:stretch>
        </p:blipFill>
        <p:spPr>
          <a:xfrm>
            <a:off x="317210" y="1842790"/>
            <a:ext cx="4813651" cy="2545939"/>
          </a:xfrm>
          <a:prstGeom prst="rect">
            <a:avLst/>
          </a:prstGeom>
        </p:spPr>
      </p:pic>
      <p:pic>
        <p:nvPicPr>
          <p:cNvPr id="10" name="Picture 9">
            <a:extLst>
              <a:ext uri="{FF2B5EF4-FFF2-40B4-BE49-F238E27FC236}">
                <a16:creationId xmlns:a16="http://schemas.microsoft.com/office/drawing/2014/main" id="{7B0020BE-A5B5-4766-B769-D9D7169EDE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257" y="2571750"/>
            <a:ext cx="3678333" cy="852853"/>
          </a:xfrm>
          <a:prstGeom prst="rect">
            <a:avLst/>
          </a:prstGeom>
        </p:spPr>
      </p:pic>
    </p:spTree>
    <p:extLst>
      <p:ext uri="{BB962C8B-B14F-4D97-AF65-F5344CB8AC3E}">
        <p14:creationId xmlns:p14="http://schemas.microsoft.com/office/powerpoint/2010/main" val="229545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11" name="Text Placeholder 2">
            <a:extLst>
              <a:ext uri="{FF2B5EF4-FFF2-40B4-BE49-F238E27FC236}">
                <a16:creationId xmlns:a16="http://schemas.microsoft.com/office/drawing/2014/main" id="{6B19ED90-030C-4705-A5C2-CCB21EA0467E}"/>
              </a:ext>
            </a:extLst>
          </p:cNvPr>
          <p:cNvSpPr txBox="1">
            <a:spLocks/>
          </p:cNvSpPr>
          <p:nvPr/>
        </p:nvSpPr>
        <p:spPr>
          <a:xfrm>
            <a:off x="549600" y="1025247"/>
            <a:ext cx="4734042" cy="7032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Font typeface="Encode Sans ExtraLight"/>
              <a:buNone/>
            </a:pPr>
            <a:r>
              <a:rPr lang="en-US" sz="1400" dirty="0"/>
              <a:t>Distance from each alternative to the Fuzzy Positive Ideal Solution (d+) and Fuzzy Negative Ideal Solution (d-)</a:t>
            </a:r>
            <a:endParaRPr lang="en-MY" sz="1400" dirty="0"/>
          </a:p>
        </p:txBody>
      </p:sp>
      <p:pic>
        <p:nvPicPr>
          <p:cNvPr id="4" name="Picture 3">
            <a:extLst>
              <a:ext uri="{FF2B5EF4-FFF2-40B4-BE49-F238E27FC236}">
                <a16:creationId xmlns:a16="http://schemas.microsoft.com/office/drawing/2014/main" id="{D873183B-08C4-44AA-992C-C97C920582CE}"/>
              </a:ext>
            </a:extLst>
          </p:cNvPr>
          <p:cNvPicPr>
            <a:picLocks noChangeAspect="1"/>
          </p:cNvPicPr>
          <p:nvPr/>
        </p:nvPicPr>
        <p:blipFill>
          <a:blip r:embed="rId3"/>
          <a:stretch>
            <a:fillRect/>
          </a:stretch>
        </p:blipFill>
        <p:spPr>
          <a:xfrm>
            <a:off x="191894" y="1728518"/>
            <a:ext cx="5294505" cy="2798273"/>
          </a:xfrm>
          <a:prstGeom prst="rect">
            <a:avLst/>
          </a:prstGeom>
        </p:spPr>
      </p:pic>
      <p:pic>
        <p:nvPicPr>
          <p:cNvPr id="9" name="Picture 8">
            <a:extLst>
              <a:ext uri="{FF2B5EF4-FFF2-40B4-BE49-F238E27FC236}">
                <a16:creationId xmlns:a16="http://schemas.microsoft.com/office/drawing/2014/main" id="{3F3469E5-1B28-4A0F-A7A5-6245C8B0CF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177" y="2387600"/>
            <a:ext cx="3383543" cy="822402"/>
          </a:xfrm>
          <a:prstGeom prst="rect">
            <a:avLst/>
          </a:prstGeom>
        </p:spPr>
      </p:pic>
    </p:spTree>
    <p:extLst>
      <p:ext uri="{BB962C8B-B14F-4D97-AF65-F5344CB8AC3E}">
        <p14:creationId xmlns:p14="http://schemas.microsoft.com/office/powerpoint/2010/main" val="3776903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07FC-66BA-4E3D-A633-C18B287A0618}"/>
              </a:ext>
            </a:extLst>
          </p:cNvPr>
          <p:cNvSpPr>
            <a:spLocks noGrp="1"/>
          </p:cNvSpPr>
          <p:nvPr>
            <p:ph type="title"/>
          </p:nvPr>
        </p:nvSpPr>
        <p:spPr/>
        <p:txBody>
          <a:bodyPr/>
          <a:lstStyle/>
          <a:p>
            <a:r>
              <a:rPr lang="en-US" dirty="0"/>
              <a:t>FUZZY TOPSIS ALGORITHM STEPS &amp; EQUATION</a:t>
            </a:r>
            <a:endParaRPr lang="en-MY" dirty="0"/>
          </a:p>
        </p:txBody>
      </p:sp>
      <p:sp>
        <p:nvSpPr>
          <p:cNvPr id="5" name="Slide Number Placeholder 4">
            <a:extLst>
              <a:ext uri="{FF2B5EF4-FFF2-40B4-BE49-F238E27FC236}">
                <a16:creationId xmlns:a16="http://schemas.microsoft.com/office/drawing/2014/main" id="{4CF10976-0522-4628-813A-E01FFE963A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11" name="Text Placeholder 2">
            <a:extLst>
              <a:ext uri="{FF2B5EF4-FFF2-40B4-BE49-F238E27FC236}">
                <a16:creationId xmlns:a16="http://schemas.microsoft.com/office/drawing/2014/main" id="{6B19ED90-030C-4705-A5C2-CCB21EA0467E}"/>
              </a:ext>
            </a:extLst>
          </p:cNvPr>
          <p:cNvSpPr txBox="1">
            <a:spLocks/>
          </p:cNvSpPr>
          <p:nvPr/>
        </p:nvSpPr>
        <p:spPr>
          <a:xfrm>
            <a:off x="549600" y="1025247"/>
            <a:ext cx="4734042" cy="549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400" dirty="0"/>
              <a:t>Closeness coefficient for each alternative</a:t>
            </a:r>
            <a:endParaRPr lang="en-MY" sz="1400" dirty="0"/>
          </a:p>
        </p:txBody>
      </p:sp>
      <p:pic>
        <p:nvPicPr>
          <p:cNvPr id="6" name="Picture 5">
            <a:extLst>
              <a:ext uri="{FF2B5EF4-FFF2-40B4-BE49-F238E27FC236}">
                <a16:creationId xmlns:a16="http://schemas.microsoft.com/office/drawing/2014/main" id="{C63A8991-942E-4F36-B036-510F1F852089}"/>
              </a:ext>
            </a:extLst>
          </p:cNvPr>
          <p:cNvPicPr>
            <a:picLocks noChangeAspect="1"/>
          </p:cNvPicPr>
          <p:nvPr/>
        </p:nvPicPr>
        <p:blipFill>
          <a:blip r:embed="rId2"/>
          <a:stretch>
            <a:fillRect/>
          </a:stretch>
        </p:blipFill>
        <p:spPr>
          <a:xfrm>
            <a:off x="191894" y="1524000"/>
            <a:ext cx="5675413" cy="3004457"/>
          </a:xfrm>
          <a:prstGeom prst="rect">
            <a:avLst/>
          </a:prstGeom>
        </p:spPr>
      </p:pic>
      <p:pic>
        <p:nvPicPr>
          <p:cNvPr id="10" name="Picture 9">
            <a:extLst>
              <a:ext uri="{FF2B5EF4-FFF2-40B4-BE49-F238E27FC236}">
                <a16:creationId xmlns:a16="http://schemas.microsoft.com/office/drawing/2014/main" id="{760CFF19-6365-4630-9AA7-C3C7F129A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476" y="2360682"/>
            <a:ext cx="1996613" cy="746825"/>
          </a:xfrm>
          <a:prstGeom prst="rect">
            <a:avLst/>
          </a:prstGeom>
        </p:spPr>
      </p:pic>
    </p:spTree>
    <p:extLst>
      <p:ext uri="{BB962C8B-B14F-4D97-AF65-F5344CB8AC3E}">
        <p14:creationId xmlns:p14="http://schemas.microsoft.com/office/powerpoint/2010/main" val="135994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923C9-3C65-4798-956A-E4358F06FE03}"/>
              </a:ext>
            </a:extLst>
          </p:cNvPr>
          <p:cNvSpPr>
            <a:spLocks noGrp="1"/>
          </p:cNvSpPr>
          <p:nvPr>
            <p:ph type="title"/>
          </p:nvPr>
        </p:nvSpPr>
        <p:spPr/>
        <p:txBody>
          <a:bodyPr/>
          <a:lstStyle/>
          <a:p>
            <a:r>
              <a:rPr lang="en-US" dirty="0"/>
              <a:t>EXPERIMENT SETUP DESCRIPTION</a:t>
            </a:r>
            <a:endParaRPr lang="en-MY" dirty="0"/>
          </a:p>
        </p:txBody>
      </p:sp>
      <p:sp>
        <p:nvSpPr>
          <p:cNvPr id="5" name="Slide Number Placeholder 4">
            <a:extLst>
              <a:ext uri="{FF2B5EF4-FFF2-40B4-BE49-F238E27FC236}">
                <a16:creationId xmlns:a16="http://schemas.microsoft.com/office/drawing/2014/main" id="{15754099-D930-449D-9275-F3FF055B4BD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graphicFrame>
        <p:nvGraphicFramePr>
          <p:cNvPr id="6" name="Table 6">
            <a:extLst>
              <a:ext uri="{FF2B5EF4-FFF2-40B4-BE49-F238E27FC236}">
                <a16:creationId xmlns:a16="http://schemas.microsoft.com/office/drawing/2014/main" id="{ED016146-6255-4628-B793-12E8F3C5962D}"/>
              </a:ext>
            </a:extLst>
          </p:cNvPr>
          <p:cNvGraphicFramePr>
            <a:graphicFrameLocks/>
          </p:cNvGraphicFramePr>
          <p:nvPr/>
        </p:nvGraphicFramePr>
        <p:xfrm>
          <a:off x="644236" y="910975"/>
          <a:ext cx="7402364" cy="3632945"/>
        </p:xfrm>
        <a:graphic>
          <a:graphicData uri="http://schemas.openxmlformats.org/drawingml/2006/table">
            <a:tbl>
              <a:tblPr firstRow="1" bandRow="1">
                <a:tableStyleId>{8EC20E35-A176-4012-BC5E-935CFFF8708E}</a:tableStyleId>
              </a:tblPr>
              <a:tblGrid>
                <a:gridCol w="2259902">
                  <a:extLst>
                    <a:ext uri="{9D8B030D-6E8A-4147-A177-3AD203B41FA5}">
                      <a16:colId xmlns:a16="http://schemas.microsoft.com/office/drawing/2014/main" val="2387142717"/>
                    </a:ext>
                  </a:extLst>
                </a:gridCol>
                <a:gridCol w="2058995">
                  <a:extLst>
                    <a:ext uri="{9D8B030D-6E8A-4147-A177-3AD203B41FA5}">
                      <a16:colId xmlns:a16="http://schemas.microsoft.com/office/drawing/2014/main" val="1778451388"/>
                    </a:ext>
                  </a:extLst>
                </a:gridCol>
                <a:gridCol w="3083467">
                  <a:extLst>
                    <a:ext uri="{9D8B030D-6E8A-4147-A177-3AD203B41FA5}">
                      <a16:colId xmlns:a16="http://schemas.microsoft.com/office/drawing/2014/main" val="1689702765"/>
                    </a:ext>
                  </a:extLst>
                </a:gridCol>
              </a:tblGrid>
              <a:tr h="264905">
                <a:tc>
                  <a:txBody>
                    <a:bodyPr/>
                    <a:lstStyle/>
                    <a:p>
                      <a:r>
                        <a:rPr lang="en-US" sz="1100" dirty="0"/>
                        <a:t>Attribute </a:t>
                      </a:r>
                      <a:endParaRPr lang="en-MY" sz="1100" dirty="0"/>
                    </a:p>
                  </a:txBody>
                  <a:tcPr/>
                </a:tc>
                <a:tc>
                  <a:txBody>
                    <a:bodyPr/>
                    <a:lstStyle/>
                    <a:p>
                      <a:r>
                        <a:rPr lang="en-US" sz="1100" dirty="0"/>
                        <a:t>Result </a:t>
                      </a:r>
                      <a:endParaRPr lang="en-MY" sz="1100" dirty="0"/>
                    </a:p>
                  </a:txBody>
                  <a:tcPr/>
                </a:tc>
                <a:tc>
                  <a:txBody>
                    <a:bodyPr/>
                    <a:lstStyle/>
                    <a:p>
                      <a:endParaRPr lang="en-MY" sz="1100"/>
                    </a:p>
                  </a:txBody>
                  <a:tcPr/>
                </a:tc>
                <a:extLst>
                  <a:ext uri="{0D108BD9-81ED-4DB2-BD59-A6C34878D82A}">
                    <a16:rowId xmlns:a16="http://schemas.microsoft.com/office/drawing/2014/main" val="3607357869"/>
                  </a:ext>
                </a:extLst>
              </a:tr>
              <a:tr h="650091">
                <a:tc>
                  <a:txBody>
                    <a:bodyPr/>
                    <a:lstStyle/>
                    <a:p>
                      <a:endParaRPr lang="en-US" sz="1100" dirty="0"/>
                    </a:p>
                    <a:p>
                      <a:endParaRPr lang="en-US" sz="1100" dirty="0"/>
                    </a:p>
                    <a:p>
                      <a:r>
                        <a:rPr lang="en-US" sz="1100" dirty="0"/>
                        <a:t>The weight of criteria are set according to average contractors choices.</a:t>
                      </a:r>
                    </a:p>
                    <a:p>
                      <a:endParaRPr lang="en-US" sz="1100" dirty="0"/>
                    </a:p>
                    <a:p>
                      <a:r>
                        <a:rPr lang="en-US" sz="1100" dirty="0"/>
                        <a:t>Suppliers are rank randomly</a:t>
                      </a:r>
                    </a:p>
                    <a:p>
                      <a:endParaRPr lang="en-MY" sz="1100" dirty="0"/>
                    </a:p>
                    <a:p>
                      <a:endParaRPr lang="en-MY" sz="1100" dirty="0"/>
                    </a:p>
                  </a:txBody>
                  <a:tcPr/>
                </a:tc>
                <a:tc>
                  <a:txBody>
                    <a:bodyPr/>
                    <a:lstStyle/>
                    <a:p>
                      <a:endParaRPr lang="en-US" sz="1100" dirty="0"/>
                    </a:p>
                    <a:p>
                      <a:endParaRPr lang="en-US" sz="1100" dirty="0"/>
                    </a:p>
                    <a:p>
                      <a:endParaRPr lang="en-US" sz="1100" dirty="0"/>
                    </a:p>
                    <a:p>
                      <a:r>
                        <a:rPr lang="en-US" sz="1100" dirty="0"/>
                        <a:t>Supplier 1 has the highest </a:t>
                      </a:r>
                    </a:p>
                    <a:p>
                      <a:r>
                        <a:rPr lang="en-US" sz="1100" dirty="0"/>
                        <a:t>closeness coefficient </a:t>
                      </a:r>
                    </a:p>
                    <a:p>
                      <a:endParaRPr lang="en-US" sz="1100" dirty="0"/>
                    </a:p>
                    <a:p>
                      <a:endParaRPr lang="en-US" sz="1100" dirty="0"/>
                    </a:p>
                    <a:p>
                      <a:endParaRPr lang="en-MY" sz="1100" dirty="0"/>
                    </a:p>
                  </a:txBody>
                  <a:tcPr/>
                </a:tc>
                <a:tc>
                  <a:txBody>
                    <a:bodyPr/>
                    <a:lstStyle/>
                    <a:p>
                      <a:endParaRPr lang="en-MY" sz="1100" dirty="0"/>
                    </a:p>
                  </a:txBody>
                  <a:tcPr/>
                </a:tc>
                <a:extLst>
                  <a:ext uri="{0D108BD9-81ED-4DB2-BD59-A6C34878D82A}">
                    <a16:rowId xmlns:a16="http://schemas.microsoft.com/office/drawing/2014/main" val="1278804443"/>
                  </a:ext>
                </a:extLst>
              </a:tr>
              <a:tr h="1192071">
                <a:tc>
                  <a:txBody>
                    <a:bodyPr/>
                    <a:lstStyle/>
                    <a:p>
                      <a:endParaRPr lang="en-US" sz="1100" dirty="0"/>
                    </a:p>
                    <a:p>
                      <a:r>
                        <a:rPr lang="en-US" sz="1100" dirty="0"/>
                        <a:t>The weight of criteria are set according to average contractors choices.</a:t>
                      </a:r>
                    </a:p>
                    <a:p>
                      <a:endParaRPr lang="en-US" sz="1100" dirty="0"/>
                    </a:p>
                    <a:p>
                      <a:r>
                        <a:rPr lang="en-US" sz="1100" dirty="0"/>
                        <a:t>Supplier 1 and 3 are rank randomly but favourable to supplier 2</a:t>
                      </a:r>
                    </a:p>
                    <a:p>
                      <a:endParaRPr lang="en-US" sz="1100" dirty="0"/>
                    </a:p>
                    <a:p>
                      <a:endParaRPr lang="en-MY" sz="1100" dirty="0"/>
                    </a:p>
                  </a:txBody>
                  <a:tcPr/>
                </a:tc>
                <a:tc>
                  <a:txBody>
                    <a:bodyPr/>
                    <a:lstStyle/>
                    <a:p>
                      <a:endParaRPr lang="en-US" sz="1100" dirty="0"/>
                    </a:p>
                    <a:p>
                      <a:endParaRPr lang="en-MY" sz="1100" dirty="0"/>
                    </a:p>
                    <a:p>
                      <a:r>
                        <a:rPr lang="en-MY" sz="1100" dirty="0"/>
                        <a:t>Supplier 2 has the </a:t>
                      </a:r>
                      <a:r>
                        <a:rPr lang="en-US" sz="1100" dirty="0"/>
                        <a:t>highest </a:t>
                      </a:r>
                    </a:p>
                    <a:p>
                      <a:r>
                        <a:rPr lang="en-US" sz="1100" dirty="0"/>
                        <a:t>closeness coefficient </a:t>
                      </a:r>
                    </a:p>
                    <a:p>
                      <a:endParaRPr lang="en-MY" sz="1100" dirty="0"/>
                    </a:p>
                  </a:txBody>
                  <a:tcPr/>
                </a:tc>
                <a:tc>
                  <a:txBody>
                    <a:bodyPr/>
                    <a:lstStyle/>
                    <a:p>
                      <a:endParaRPr lang="en-MY" sz="1100" dirty="0"/>
                    </a:p>
                  </a:txBody>
                  <a:tcPr/>
                </a:tc>
                <a:extLst>
                  <a:ext uri="{0D108BD9-81ED-4DB2-BD59-A6C34878D82A}">
                    <a16:rowId xmlns:a16="http://schemas.microsoft.com/office/drawing/2014/main" val="4160454273"/>
                  </a:ext>
                </a:extLst>
              </a:tr>
            </a:tbl>
          </a:graphicData>
        </a:graphic>
      </p:graphicFrame>
      <p:pic>
        <p:nvPicPr>
          <p:cNvPr id="16" name="Picture 15">
            <a:extLst>
              <a:ext uri="{FF2B5EF4-FFF2-40B4-BE49-F238E27FC236}">
                <a16:creationId xmlns:a16="http://schemas.microsoft.com/office/drawing/2014/main" id="{B15F2C05-099E-49CF-B023-4416D5424CCC}"/>
              </a:ext>
            </a:extLst>
          </p:cNvPr>
          <p:cNvPicPr>
            <a:picLocks noChangeAspect="1"/>
          </p:cNvPicPr>
          <p:nvPr/>
        </p:nvPicPr>
        <p:blipFill>
          <a:blip r:embed="rId2"/>
          <a:stretch>
            <a:fillRect/>
          </a:stretch>
        </p:blipFill>
        <p:spPr>
          <a:xfrm>
            <a:off x="5149673" y="1228433"/>
            <a:ext cx="2791092" cy="1519357"/>
          </a:xfrm>
          <a:prstGeom prst="rect">
            <a:avLst/>
          </a:prstGeom>
        </p:spPr>
      </p:pic>
      <p:sp>
        <p:nvSpPr>
          <p:cNvPr id="12" name="Oval 11">
            <a:extLst>
              <a:ext uri="{FF2B5EF4-FFF2-40B4-BE49-F238E27FC236}">
                <a16:creationId xmlns:a16="http://schemas.microsoft.com/office/drawing/2014/main" id="{6B5CEC7A-C5A2-4B10-8800-B8A5B0684236}"/>
              </a:ext>
            </a:extLst>
          </p:cNvPr>
          <p:cNvSpPr/>
          <p:nvPr/>
        </p:nvSpPr>
        <p:spPr>
          <a:xfrm rot="5400000">
            <a:off x="7026273" y="1812931"/>
            <a:ext cx="1260764" cy="7106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8" name="Picture 17">
            <a:extLst>
              <a:ext uri="{FF2B5EF4-FFF2-40B4-BE49-F238E27FC236}">
                <a16:creationId xmlns:a16="http://schemas.microsoft.com/office/drawing/2014/main" id="{2FB038CB-AABF-47D0-B97B-9805217E6C33}"/>
              </a:ext>
            </a:extLst>
          </p:cNvPr>
          <p:cNvPicPr>
            <a:picLocks noChangeAspect="1"/>
          </p:cNvPicPr>
          <p:nvPr/>
        </p:nvPicPr>
        <p:blipFill>
          <a:blip r:embed="rId3"/>
          <a:stretch>
            <a:fillRect/>
          </a:stretch>
        </p:blipFill>
        <p:spPr>
          <a:xfrm>
            <a:off x="5149673" y="2856450"/>
            <a:ext cx="2791092" cy="1519356"/>
          </a:xfrm>
          <a:prstGeom prst="rect">
            <a:avLst/>
          </a:prstGeom>
        </p:spPr>
      </p:pic>
      <p:sp>
        <p:nvSpPr>
          <p:cNvPr id="19" name="Oval 18">
            <a:extLst>
              <a:ext uri="{FF2B5EF4-FFF2-40B4-BE49-F238E27FC236}">
                <a16:creationId xmlns:a16="http://schemas.microsoft.com/office/drawing/2014/main" id="{32F94030-E9D6-446D-880B-30FA6E2D30AC}"/>
              </a:ext>
            </a:extLst>
          </p:cNvPr>
          <p:cNvSpPr/>
          <p:nvPr/>
        </p:nvSpPr>
        <p:spPr>
          <a:xfrm rot="5400000">
            <a:off x="6936402" y="3415080"/>
            <a:ext cx="1260764" cy="7106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082618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graphicFrame>
        <p:nvGraphicFramePr>
          <p:cNvPr id="3" name="Table 3">
            <a:extLst>
              <a:ext uri="{FF2B5EF4-FFF2-40B4-BE49-F238E27FC236}">
                <a16:creationId xmlns:a16="http://schemas.microsoft.com/office/drawing/2014/main" id="{3D249162-DE3E-4AC5-BA2E-67DCB17D288E}"/>
              </a:ext>
            </a:extLst>
          </p:cNvPr>
          <p:cNvGraphicFramePr>
            <a:graphicFrameLocks noGrp="1"/>
          </p:cNvGraphicFramePr>
          <p:nvPr/>
        </p:nvGraphicFramePr>
        <p:xfrm>
          <a:off x="460392" y="1020825"/>
          <a:ext cx="6030464" cy="3426484"/>
        </p:xfrm>
        <a:graphic>
          <a:graphicData uri="http://schemas.openxmlformats.org/drawingml/2006/table">
            <a:tbl>
              <a:tblPr firstRow="1" bandRow="1">
                <a:tableStyleId>{793D81CF-94F2-401A-BA57-92F5A7B2D0C5}</a:tableStyleId>
              </a:tblPr>
              <a:tblGrid>
                <a:gridCol w="3015232">
                  <a:extLst>
                    <a:ext uri="{9D8B030D-6E8A-4147-A177-3AD203B41FA5}">
                      <a16:colId xmlns:a16="http://schemas.microsoft.com/office/drawing/2014/main" val="1486248249"/>
                    </a:ext>
                  </a:extLst>
                </a:gridCol>
                <a:gridCol w="3015232">
                  <a:extLst>
                    <a:ext uri="{9D8B030D-6E8A-4147-A177-3AD203B41FA5}">
                      <a16:colId xmlns:a16="http://schemas.microsoft.com/office/drawing/2014/main" val="757530213"/>
                    </a:ext>
                  </a:extLst>
                </a:gridCol>
              </a:tblGrid>
              <a:tr h="368385">
                <a:tc>
                  <a:txBody>
                    <a:bodyPr/>
                    <a:lstStyle/>
                    <a:p>
                      <a:pPr algn="ctr"/>
                      <a:r>
                        <a:rPr lang="en-US" sz="1200" dirty="0"/>
                        <a:t>Test case</a:t>
                      </a:r>
                    </a:p>
                  </a:txBody>
                  <a:tcPr/>
                </a:tc>
                <a:tc>
                  <a:txBody>
                    <a:bodyPr/>
                    <a:lstStyle/>
                    <a:p>
                      <a:pPr algn="ctr"/>
                      <a:r>
                        <a:rPr lang="en-US" sz="1200" dirty="0"/>
                        <a:t>Result</a:t>
                      </a:r>
                      <a:endParaRPr lang="en-MY" sz="1200" dirty="0"/>
                    </a:p>
                  </a:txBody>
                  <a:tcPr/>
                </a:tc>
                <a:extLst>
                  <a:ext uri="{0D108BD9-81ED-4DB2-BD59-A6C34878D82A}">
                    <a16:rowId xmlns:a16="http://schemas.microsoft.com/office/drawing/2014/main" val="2134167756"/>
                  </a:ext>
                </a:extLst>
              </a:tr>
              <a:tr h="3058099">
                <a:tc>
                  <a:txBody>
                    <a:bodyPr/>
                    <a:lstStyle/>
                    <a:p>
                      <a:r>
                        <a:rPr lang="en-US" sz="1200" dirty="0"/>
                        <a:t>Criteria : </a:t>
                      </a:r>
                    </a:p>
                    <a:p>
                      <a:pPr marL="342900" indent="-342900">
                        <a:buAutoNum type="arabicPeriod"/>
                      </a:pPr>
                      <a:r>
                        <a:rPr lang="en-US" sz="1200" dirty="0"/>
                        <a:t>Price – Important</a:t>
                      </a:r>
                    </a:p>
                    <a:p>
                      <a:pPr marL="342900" indent="-342900">
                        <a:buAutoNum type="arabicPeriod"/>
                      </a:pPr>
                      <a:r>
                        <a:rPr lang="en-US" sz="1200" dirty="0"/>
                        <a:t>Quality – Absolutely Important</a:t>
                      </a:r>
                    </a:p>
                    <a:p>
                      <a:pPr marL="342900" indent="-342900">
                        <a:buAutoNum type="arabicPeriod"/>
                      </a:pPr>
                      <a:r>
                        <a:rPr lang="en-US" sz="1200" dirty="0"/>
                        <a:t>Delivery – Very Important</a:t>
                      </a:r>
                    </a:p>
                    <a:p>
                      <a:pPr marL="342900" indent="-342900">
                        <a:buAutoNum type="arabicPeriod"/>
                      </a:pPr>
                      <a:r>
                        <a:rPr lang="en-US" sz="1200" dirty="0"/>
                        <a:t>Performance History – Very Important</a:t>
                      </a:r>
                    </a:p>
                    <a:p>
                      <a:pPr marL="0" indent="0">
                        <a:buNone/>
                      </a:pPr>
                      <a:endParaRPr lang="en-US" sz="1200" dirty="0"/>
                    </a:p>
                    <a:p>
                      <a:pPr marL="0" indent="0">
                        <a:buNone/>
                      </a:pPr>
                      <a:r>
                        <a:rPr lang="en-US" sz="1200" dirty="0"/>
                        <a:t>Supplier :</a:t>
                      </a:r>
                    </a:p>
                    <a:p>
                      <a:pPr marL="342900" indent="-342900">
                        <a:buAutoNum type="arabicPeriod"/>
                      </a:pPr>
                      <a:r>
                        <a:rPr lang="en-US" sz="1200" dirty="0"/>
                        <a:t>Supplier 1 – Good, High, Excellent, High</a:t>
                      </a:r>
                    </a:p>
                    <a:p>
                      <a:pPr marL="342900" indent="-342900">
                        <a:buAutoNum type="arabicPeriod"/>
                      </a:pPr>
                      <a:r>
                        <a:rPr lang="en-US" sz="1200" dirty="0"/>
                        <a:t>Supplier 2 – Good, High, Excellent, Good</a:t>
                      </a:r>
                    </a:p>
                    <a:p>
                      <a:pPr marL="342900" indent="-342900">
                        <a:buAutoNum type="arabicPeriod"/>
                      </a:pPr>
                      <a:r>
                        <a:rPr lang="en-US" sz="1200" dirty="0"/>
                        <a:t>Supplier 3 – High, Good, Excellent, Excellent</a:t>
                      </a:r>
                      <a:endParaRPr lang="en-MY" sz="1200" dirty="0"/>
                    </a:p>
                  </a:txBody>
                  <a:tcPr/>
                </a:tc>
                <a:tc>
                  <a:txBody>
                    <a:bodyPr/>
                    <a:lstStyle/>
                    <a:p>
                      <a:pPr algn="ctr"/>
                      <a:r>
                        <a:rPr lang="en-US" sz="1200" dirty="0"/>
                        <a:t>Closeness coefficient </a:t>
                      </a:r>
                    </a:p>
                    <a:p>
                      <a:endParaRPr lang="en-US" sz="1200" dirty="0"/>
                    </a:p>
                    <a:p>
                      <a:r>
                        <a:rPr lang="en-MY" sz="1200" dirty="0"/>
                        <a:t>Supplier 1 : 0.6</a:t>
                      </a:r>
                    </a:p>
                    <a:p>
                      <a:endParaRPr lang="en-MY" sz="1200" dirty="0"/>
                    </a:p>
                    <a:p>
                      <a:r>
                        <a:rPr lang="en-MY" sz="1200" dirty="0"/>
                        <a:t>Supplier 2 : 0.34</a:t>
                      </a:r>
                    </a:p>
                    <a:p>
                      <a:endParaRPr lang="en-MY" sz="1200" dirty="0"/>
                    </a:p>
                    <a:p>
                      <a:r>
                        <a:rPr lang="en-MY" sz="1200" dirty="0"/>
                        <a:t>Supplier 3 : 0.66</a:t>
                      </a:r>
                    </a:p>
                    <a:p>
                      <a:endParaRPr lang="en-MY" sz="1200" dirty="0"/>
                    </a:p>
                    <a:p>
                      <a:r>
                        <a:rPr lang="en-MY" sz="1200" dirty="0"/>
                        <a:t>Best choice is Supplier 3</a:t>
                      </a:r>
                    </a:p>
                  </a:txBody>
                  <a:tcPr/>
                </a:tc>
                <a:extLst>
                  <a:ext uri="{0D108BD9-81ED-4DB2-BD59-A6C34878D82A}">
                    <a16:rowId xmlns:a16="http://schemas.microsoft.com/office/drawing/2014/main" val="2247549379"/>
                  </a:ext>
                </a:extLst>
              </a:tr>
            </a:tbl>
          </a:graphicData>
        </a:graphic>
      </p:graphicFrame>
      <p:sp>
        <p:nvSpPr>
          <p:cNvPr id="6" name="Text Placeholder 2">
            <a:extLst>
              <a:ext uri="{FF2B5EF4-FFF2-40B4-BE49-F238E27FC236}">
                <a16:creationId xmlns:a16="http://schemas.microsoft.com/office/drawing/2014/main" id="{5BDFC675-AE54-4BB3-AA7C-DBCE43192426}"/>
              </a:ext>
            </a:extLst>
          </p:cNvPr>
          <p:cNvSpPr txBox="1">
            <a:spLocks/>
          </p:cNvSpPr>
          <p:nvPr/>
        </p:nvSpPr>
        <p:spPr>
          <a:xfrm>
            <a:off x="6711681" y="2844204"/>
            <a:ext cx="2165891" cy="16031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dirty="0"/>
              <a:t>Tested by :</a:t>
            </a:r>
          </a:p>
          <a:p>
            <a:pPr marL="101600" indent="0" algn="ctr">
              <a:buNone/>
            </a:pPr>
            <a:r>
              <a:rPr lang="en-US" sz="1200" dirty="0"/>
              <a:t> Amir Hakim bin Zahari</a:t>
            </a:r>
          </a:p>
          <a:p>
            <a:pPr marL="101600" indent="0" algn="ctr">
              <a:buNone/>
            </a:pPr>
            <a:r>
              <a:rPr lang="en-US" sz="1200" dirty="0"/>
              <a:t>( Assistant Engineer </a:t>
            </a:r>
          </a:p>
          <a:p>
            <a:pPr marL="101600" indent="0" algn="ctr">
              <a:buNone/>
            </a:pPr>
            <a:r>
              <a:rPr lang="en-US" sz="1200" dirty="0"/>
              <a:t>Ventech Consult</a:t>
            </a:r>
          </a:p>
          <a:p>
            <a:pPr marL="101600" indent="0" algn="ctr">
              <a:buNone/>
            </a:pPr>
            <a:r>
              <a:rPr lang="en-US" sz="1200" dirty="0"/>
              <a:t>Kota Bharu )</a:t>
            </a:r>
            <a:endParaRPr lang="en-MY" sz="1200" dirty="0"/>
          </a:p>
        </p:txBody>
      </p:sp>
      <p:sp>
        <p:nvSpPr>
          <p:cNvPr id="7" name="Text Placeholder 2">
            <a:extLst>
              <a:ext uri="{FF2B5EF4-FFF2-40B4-BE49-F238E27FC236}">
                <a16:creationId xmlns:a16="http://schemas.microsoft.com/office/drawing/2014/main" id="{864F827C-870C-4856-8655-032DC8520305}"/>
              </a:ext>
            </a:extLst>
          </p:cNvPr>
          <p:cNvSpPr txBox="1">
            <a:spLocks/>
          </p:cNvSpPr>
          <p:nvPr/>
        </p:nvSpPr>
        <p:spPr>
          <a:xfrm>
            <a:off x="6711680" y="1489558"/>
            <a:ext cx="2165891" cy="12813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i="1"/>
              <a:t>“It </a:t>
            </a:r>
            <a:r>
              <a:rPr lang="en-US" sz="1200" i="1" dirty="0"/>
              <a:t>was not clear at first but with guidance, the result shown from the system is accurate from what I usually chose”</a:t>
            </a:r>
            <a:endParaRPr lang="en-MY" sz="1200" i="1" dirty="0"/>
          </a:p>
        </p:txBody>
      </p:sp>
    </p:spTree>
    <p:extLst>
      <p:ext uri="{BB962C8B-B14F-4D97-AF65-F5344CB8AC3E}">
        <p14:creationId xmlns:p14="http://schemas.microsoft.com/office/powerpoint/2010/main" val="3911443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graphicFrame>
        <p:nvGraphicFramePr>
          <p:cNvPr id="3" name="Table 3">
            <a:extLst>
              <a:ext uri="{FF2B5EF4-FFF2-40B4-BE49-F238E27FC236}">
                <a16:creationId xmlns:a16="http://schemas.microsoft.com/office/drawing/2014/main" id="{3D249162-DE3E-4AC5-BA2E-67DCB17D288E}"/>
              </a:ext>
            </a:extLst>
          </p:cNvPr>
          <p:cNvGraphicFramePr>
            <a:graphicFrameLocks noGrp="1"/>
          </p:cNvGraphicFramePr>
          <p:nvPr>
            <p:extLst>
              <p:ext uri="{D42A27DB-BD31-4B8C-83A1-F6EECF244321}">
                <p14:modId xmlns:p14="http://schemas.microsoft.com/office/powerpoint/2010/main" val="2966236244"/>
              </p:ext>
            </p:extLst>
          </p:nvPr>
        </p:nvGraphicFramePr>
        <p:xfrm>
          <a:off x="460392" y="1020825"/>
          <a:ext cx="6030464" cy="3426484"/>
        </p:xfrm>
        <a:graphic>
          <a:graphicData uri="http://schemas.openxmlformats.org/drawingml/2006/table">
            <a:tbl>
              <a:tblPr firstRow="1" bandRow="1">
                <a:tableStyleId>{793D81CF-94F2-401A-BA57-92F5A7B2D0C5}</a:tableStyleId>
              </a:tblPr>
              <a:tblGrid>
                <a:gridCol w="3015232">
                  <a:extLst>
                    <a:ext uri="{9D8B030D-6E8A-4147-A177-3AD203B41FA5}">
                      <a16:colId xmlns:a16="http://schemas.microsoft.com/office/drawing/2014/main" val="1486248249"/>
                    </a:ext>
                  </a:extLst>
                </a:gridCol>
                <a:gridCol w="3015232">
                  <a:extLst>
                    <a:ext uri="{9D8B030D-6E8A-4147-A177-3AD203B41FA5}">
                      <a16:colId xmlns:a16="http://schemas.microsoft.com/office/drawing/2014/main" val="757530213"/>
                    </a:ext>
                  </a:extLst>
                </a:gridCol>
              </a:tblGrid>
              <a:tr h="368385">
                <a:tc>
                  <a:txBody>
                    <a:bodyPr/>
                    <a:lstStyle/>
                    <a:p>
                      <a:pPr algn="ctr"/>
                      <a:r>
                        <a:rPr lang="en-US" sz="1200" dirty="0"/>
                        <a:t>Test case</a:t>
                      </a:r>
                    </a:p>
                  </a:txBody>
                  <a:tcPr/>
                </a:tc>
                <a:tc>
                  <a:txBody>
                    <a:bodyPr/>
                    <a:lstStyle/>
                    <a:p>
                      <a:pPr algn="ctr"/>
                      <a:r>
                        <a:rPr lang="en-US" sz="1200" dirty="0"/>
                        <a:t>Result</a:t>
                      </a:r>
                      <a:endParaRPr lang="en-MY" sz="1200" dirty="0"/>
                    </a:p>
                  </a:txBody>
                  <a:tcPr/>
                </a:tc>
                <a:extLst>
                  <a:ext uri="{0D108BD9-81ED-4DB2-BD59-A6C34878D82A}">
                    <a16:rowId xmlns:a16="http://schemas.microsoft.com/office/drawing/2014/main" val="2134167756"/>
                  </a:ext>
                </a:extLst>
              </a:tr>
              <a:tr h="3058099">
                <a:tc>
                  <a:txBody>
                    <a:bodyPr/>
                    <a:lstStyle/>
                    <a:p>
                      <a:r>
                        <a:rPr lang="en-US" sz="1200" dirty="0"/>
                        <a:t>Criteria : </a:t>
                      </a:r>
                    </a:p>
                    <a:p>
                      <a:pPr marL="342900" indent="-342900">
                        <a:buAutoNum type="arabicPeriod"/>
                      </a:pPr>
                      <a:r>
                        <a:rPr lang="en-US" sz="1200" dirty="0"/>
                        <a:t>Price – Absolutely Important</a:t>
                      </a:r>
                    </a:p>
                    <a:p>
                      <a:pPr marL="342900" indent="-342900">
                        <a:buAutoNum type="arabicPeriod"/>
                      </a:pPr>
                      <a:r>
                        <a:rPr lang="en-US" sz="1200" dirty="0"/>
                        <a:t>Quality – Absolutely Important</a:t>
                      </a:r>
                    </a:p>
                    <a:p>
                      <a:pPr marL="342900" indent="-342900">
                        <a:buAutoNum type="arabicPeriod"/>
                      </a:pPr>
                      <a:r>
                        <a:rPr lang="en-US" sz="1200" dirty="0"/>
                        <a:t>Delivery – Very Important</a:t>
                      </a:r>
                    </a:p>
                    <a:p>
                      <a:pPr marL="342900" indent="-342900">
                        <a:buAutoNum type="arabicPeriod"/>
                      </a:pPr>
                      <a:r>
                        <a:rPr lang="en-US" sz="1200" dirty="0"/>
                        <a:t>Performance History – Important</a:t>
                      </a:r>
                    </a:p>
                    <a:p>
                      <a:pPr marL="0" indent="0">
                        <a:buNone/>
                      </a:pPr>
                      <a:endParaRPr lang="en-US" sz="1200" dirty="0"/>
                    </a:p>
                    <a:p>
                      <a:pPr marL="0" indent="0">
                        <a:buNone/>
                      </a:pPr>
                      <a:r>
                        <a:rPr lang="en-US" sz="1200" dirty="0"/>
                        <a:t>Supplier :</a:t>
                      </a:r>
                    </a:p>
                    <a:p>
                      <a:pPr marL="342900" indent="-342900">
                        <a:buAutoNum type="arabicPeriod"/>
                      </a:pPr>
                      <a:r>
                        <a:rPr lang="en-US" sz="1200" dirty="0"/>
                        <a:t>Supplier 1 – Good, High, Excellent, Low</a:t>
                      </a:r>
                    </a:p>
                    <a:p>
                      <a:pPr marL="342900" indent="-342900">
                        <a:buAutoNum type="arabicPeriod"/>
                      </a:pPr>
                      <a:r>
                        <a:rPr lang="en-US" sz="1200" dirty="0"/>
                        <a:t>Supplier 2 – Low, Good, Low, High</a:t>
                      </a:r>
                    </a:p>
                    <a:p>
                      <a:pPr marL="342900" indent="-342900">
                        <a:buAutoNum type="arabicPeriod"/>
                      </a:pPr>
                      <a:r>
                        <a:rPr lang="en-US" sz="1200" dirty="0"/>
                        <a:t>Supplier 3 – Low, Very Low, Good, High</a:t>
                      </a:r>
                      <a:endParaRPr lang="en-MY" sz="1200" dirty="0"/>
                    </a:p>
                  </a:txBody>
                  <a:tcPr/>
                </a:tc>
                <a:tc>
                  <a:txBody>
                    <a:bodyPr/>
                    <a:lstStyle/>
                    <a:p>
                      <a:pPr algn="ctr"/>
                      <a:r>
                        <a:rPr lang="en-US" sz="1200" dirty="0"/>
                        <a:t>Closeness coefficient </a:t>
                      </a:r>
                    </a:p>
                    <a:p>
                      <a:endParaRPr lang="en-US" sz="1200" dirty="0"/>
                    </a:p>
                    <a:p>
                      <a:r>
                        <a:rPr lang="en-MY" sz="1200" dirty="0"/>
                        <a:t>Supplier 1 : 0.83</a:t>
                      </a:r>
                    </a:p>
                    <a:p>
                      <a:endParaRPr lang="en-MY" sz="1200" dirty="0"/>
                    </a:p>
                    <a:p>
                      <a:r>
                        <a:rPr lang="en-MY" sz="1200" dirty="0"/>
                        <a:t>Supplier 2 : 0.41</a:t>
                      </a:r>
                    </a:p>
                    <a:p>
                      <a:endParaRPr lang="en-MY" sz="1200" dirty="0"/>
                    </a:p>
                    <a:p>
                      <a:r>
                        <a:rPr lang="en-MY" sz="1200" dirty="0"/>
                        <a:t>Supplier 3 : 0.28</a:t>
                      </a:r>
                    </a:p>
                    <a:p>
                      <a:endParaRPr lang="en-MY" sz="1200" dirty="0"/>
                    </a:p>
                    <a:p>
                      <a:r>
                        <a:rPr lang="en-MY" sz="1200" dirty="0"/>
                        <a:t>Best choice is Supplier 1</a:t>
                      </a:r>
                    </a:p>
                  </a:txBody>
                  <a:tcPr/>
                </a:tc>
                <a:extLst>
                  <a:ext uri="{0D108BD9-81ED-4DB2-BD59-A6C34878D82A}">
                    <a16:rowId xmlns:a16="http://schemas.microsoft.com/office/drawing/2014/main" val="2247549379"/>
                  </a:ext>
                </a:extLst>
              </a:tr>
            </a:tbl>
          </a:graphicData>
        </a:graphic>
      </p:graphicFrame>
      <p:sp>
        <p:nvSpPr>
          <p:cNvPr id="6" name="Text Placeholder 2">
            <a:extLst>
              <a:ext uri="{FF2B5EF4-FFF2-40B4-BE49-F238E27FC236}">
                <a16:creationId xmlns:a16="http://schemas.microsoft.com/office/drawing/2014/main" id="{5BDFC675-AE54-4BB3-AA7C-DBCE43192426}"/>
              </a:ext>
            </a:extLst>
          </p:cNvPr>
          <p:cNvSpPr txBox="1">
            <a:spLocks/>
          </p:cNvSpPr>
          <p:nvPr/>
        </p:nvSpPr>
        <p:spPr>
          <a:xfrm>
            <a:off x="6711681" y="2844204"/>
            <a:ext cx="2165891" cy="16031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dirty="0"/>
              <a:t>Tested by :</a:t>
            </a:r>
          </a:p>
          <a:p>
            <a:pPr marL="101600" indent="0" algn="ctr">
              <a:buNone/>
            </a:pPr>
            <a:r>
              <a:rPr lang="en-US" sz="1200" dirty="0"/>
              <a:t> </a:t>
            </a:r>
            <a:r>
              <a:rPr lang="de-DE" sz="1200" dirty="0"/>
              <a:t>Mat Yusoff Bin Abd Latiff</a:t>
            </a:r>
            <a:endParaRPr lang="en-US" sz="1200" dirty="0"/>
          </a:p>
          <a:p>
            <a:pPr marL="101600" indent="0" algn="ctr">
              <a:buNone/>
            </a:pPr>
            <a:r>
              <a:rPr lang="en-US" sz="1200" dirty="0"/>
              <a:t>( Contractor</a:t>
            </a:r>
          </a:p>
          <a:p>
            <a:pPr marL="101600" indent="0" algn="ctr">
              <a:buNone/>
            </a:pPr>
            <a:r>
              <a:rPr lang="en-US" sz="1200" dirty="0" err="1"/>
              <a:t>Masdmax</a:t>
            </a:r>
            <a:r>
              <a:rPr lang="en-US" sz="1200" dirty="0"/>
              <a:t> Resources</a:t>
            </a:r>
          </a:p>
          <a:p>
            <a:pPr marL="101600" indent="0" algn="ctr">
              <a:buNone/>
            </a:pPr>
            <a:r>
              <a:rPr lang="en-US" sz="1200" dirty="0"/>
              <a:t>Puchong)</a:t>
            </a:r>
            <a:endParaRPr lang="en-MY" sz="1200" dirty="0"/>
          </a:p>
        </p:txBody>
      </p:sp>
      <p:sp>
        <p:nvSpPr>
          <p:cNvPr id="7" name="Text Placeholder 2">
            <a:extLst>
              <a:ext uri="{FF2B5EF4-FFF2-40B4-BE49-F238E27FC236}">
                <a16:creationId xmlns:a16="http://schemas.microsoft.com/office/drawing/2014/main" id="{864F827C-870C-4856-8655-032DC8520305}"/>
              </a:ext>
            </a:extLst>
          </p:cNvPr>
          <p:cNvSpPr txBox="1">
            <a:spLocks/>
          </p:cNvSpPr>
          <p:nvPr/>
        </p:nvSpPr>
        <p:spPr>
          <a:xfrm>
            <a:off x="6711680" y="1416287"/>
            <a:ext cx="2165891" cy="12813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i="1" dirty="0"/>
              <a:t>“The system was difficult to understand without assuming what supplier 1,2,3 is. However, the result shown is understandable”</a:t>
            </a:r>
            <a:endParaRPr lang="en-MY" sz="1200" i="1" dirty="0"/>
          </a:p>
        </p:txBody>
      </p:sp>
    </p:spTree>
    <p:extLst>
      <p:ext uri="{BB962C8B-B14F-4D97-AF65-F5344CB8AC3E}">
        <p14:creationId xmlns:p14="http://schemas.microsoft.com/office/powerpoint/2010/main" val="3748498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graphicFrame>
        <p:nvGraphicFramePr>
          <p:cNvPr id="3" name="Table 3">
            <a:extLst>
              <a:ext uri="{FF2B5EF4-FFF2-40B4-BE49-F238E27FC236}">
                <a16:creationId xmlns:a16="http://schemas.microsoft.com/office/drawing/2014/main" id="{3D249162-DE3E-4AC5-BA2E-67DCB17D288E}"/>
              </a:ext>
            </a:extLst>
          </p:cNvPr>
          <p:cNvGraphicFramePr>
            <a:graphicFrameLocks noGrp="1"/>
          </p:cNvGraphicFramePr>
          <p:nvPr>
            <p:extLst>
              <p:ext uri="{D42A27DB-BD31-4B8C-83A1-F6EECF244321}">
                <p14:modId xmlns:p14="http://schemas.microsoft.com/office/powerpoint/2010/main" val="4285627896"/>
              </p:ext>
            </p:extLst>
          </p:nvPr>
        </p:nvGraphicFramePr>
        <p:xfrm>
          <a:off x="460392" y="1020825"/>
          <a:ext cx="6030464" cy="3426484"/>
        </p:xfrm>
        <a:graphic>
          <a:graphicData uri="http://schemas.openxmlformats.org/drawingml/2006/table">
            <a:tbl>
              <a:tblPr firstRow="1" bandRow="1">
                <a:tableStyleId>{793D81CF-94F2-401A-BA57-92F5A7B2D0C5}</a:tableStyleId>
              </a:tblPr>
              <a:tblGrid>
                <a:gridCol w="3015232">
                  <a:extLst>
                    <a:ext uri="{9D8B030D-6E8A-4147-A177-3AD203B41FA5}">
                      <a16:colId xmlns:a16="http://schemas.microsoft.com/office/drawing/2014/main" val="1486248249"/>
                    </a:ext>
                  </a:extLst>
                </a:gridCol>
                <a:gridCol w="3015232">
                  <a:extLst>
                    <a:ext uri="{9D8B030D-6E8A-4147-A177-3AD203B41FA5}">
                      <a16:colId xmlns:a16="http://schemas.microsoft.com/office/drawing/2014/main" val="757530213"/>
                    </a:ext>
                  </a:extLst>
                </a:gridCol>
              </a:tblGrid>
              <a:tr h="368385">
                <a:tc>
                  <a:txBody>
                    <a:bodyPr/>
                    <a:lstStyle/>
                    <a:p>
                      <a:pPr algn="ctr"/>
                      <a:r>
                        <a:rPr lang="en-US" sz="1200" dirty="0"/>
                        <a:t>Test case</a:t>
                      </a:r>
                    </a:p>
                  </a:txBody>
                  <a:tcPr/>
                </a:tc>
                <a:tc>
                  <a:txBody>
                    <a:bodyPr/>
                    <a:lstStyle/>
                    <a:p>
                      <a:pPr algn="ctr"/>
                      <a:r>
                        <a:rPr lang="en-US" sz="1200" dirty="0"/>
                        <a:t>Result</a:t>
                      </a:r>
                      <a:endParaRPr lang="en-MY" sz="1200" dirty="0"/>
                    </a:p>
                  </a:txBody>
                  <a:tcPr/>
                </a:tc>
                <a:extLst>
                  <a:ext uri="{0D108BD9-81ED-4DB2-BD59-A6C34878D82A}">
                    <a16:rowId xmlns:a16="http://schemas.microsoft.com/office/drawing/2014/main" val="2134167756"/>
                  </a:ext>
                </a:extLst>
              </a:tr>
              <a:tr h="3058099">
                <a:tc>
                  <a:txBody>
                    <a:bodyPr/>
                    <a:lstStyle/>
                    <a:p>
                      <a:r>
                        <a:rPr lang="en-US" sz="1200" dirty="0"/>
                        <a:t>Criteria : </a:t>
                      </a:r>
                    </a:p>
                    <a:p>
                      <a:pPr marL="342900" indent="-342900">
                        <a:buAutoNum type="arabicPeriod"/>
                      </a:pPr>
                      <a:r>
                        <a:rPr lang="en-US" sz="1200" dirty="0"/>
                        <a:t>Price – Very Important</a:t>
                      </a:r>
                    </a:p>
                    <a:p>
                      <a:pPr marL="342900" indent="-342900">
                        <a:buAutoNum type="arabicPeriod"/>
                      </a:pPr>
                      <a:r>
                        <a:rPr lang="en-US" sz="1200" dirty="0"/>
                        <a:t>Quality – Absolutely Important</a:t>
                      </a:r>
                    </a:p>
                    <a:p>
                      <a:pPr marL="342900" indent="-342900">
                        <a:buAutoNum type="arabicPeriod"/>
                      </a:pPr>
                      <a:r>
                        <a:rPr lang="en-US" sz="1200" dirty="0"/>
                        <a:t>Delivery – Very Important</a:t>
                      </a:r>
                    </a:p>
                    <a:p>
                      <a:pPr marL="342900" indent="-342900">
                        <a:buAutoNum type="arabicPeriod"/>
                      </a:pPr>
                      <a:r>
                        <a:rPr lang="en-US" sz="1200" dirty="0"/>
                        <a:t>Performance History – Important</a:t>
                      </a:r>
                    </a:p>
                    <a:p>
                      <a:pPr marL="0" indent="0">
                        <a:buNone/>
                      </a:pPr>
                      <a:endParaRPr lang="en-US" sz="1200" dirty="0"/>
                    </a:p>
                    <a:p>
                      <a:pPr marL="0" indent="0">
                        <a:buNone/>
                      </a:pPr>
                      <a:r>
                        <a:rPr lang="en-US" sz="1200" dirty="0"/>
                        <a:t>Supplier :</a:t>
                      </a:r>
                    </a:p>
                    <a:p>
                      <a:pPr marL="342900" indent="-342900">
                        <a:buAutoNum type="arabicPeriod"/>
                      </a:pPr>
                      <a:r>
                        <a:rPr lang="en-US" sz="1200" dirty="0"/>
                        <a:t>Supplier 1 – Excellent, High, High, High</a:t>
                      </a:r>
                    </a:p>
                    <a:p>
                      <a:pPr marL="342900" indent="-342900">
                        <a:buAutoNum type="arabicPeriod"/>
                      </a:pPr>
                      <a:r>
                        <a:rPr lang="en-US" sz="1200" dirty="0"/>
                        <a:t>Supplier 2 – Good, Low, Good, Good</a:t>
                      </a:r>
                    </a:p>
                    <a:p>
                      <a:pPr marL="342900" indent="-342900">
                        <a:buAutoNum type="arabicPeriod"/>
                      </a:pPr>
                      <a:r>
                        <a:rPr lang="en-US" sz="1200" dirty="0"/>
                        <a:t>Supplier 3 – Low, Good, Good, Very Low</a:t>
                      </a:r>
                      <a:endParaRPr lang="en-MY" sz="1200" dirty="0"/>
                    </a:p>
                  </a:txBody>
                  <a:tcPr/>
                </a:tc>
                <a:tc>
                  <a:txBody>
                    <a:bodyPr/>
                    <a:lstStyle/>
                    <a:p>
                      <a:pPr algn="ctr"/>
                      <a:r>
                        <a:rPr lang="en-US" sz="1200" dirty="0"/>
                        <a:t>Closeness coefficient </a:t>
                      </a:r>
                    </a:p>
                    <a:p>
                      <a:endParaRPr lang="en-US" sz="1200" dirty="0"/>
                    </a:p>
                    <a:p>
                      <a:r>
                        <a:rPr lang="en-MY" sz="1200" dirty="0"/>
                        <a:t>Supplier 1 : 1.00</a:t>
                      </a:r>
                    </a:p>
                    <a:p>
                      <a:endParaRPr lang="en-MY" sz="1200" dirty="0"/>
                    </a:p>
                    <a:p>
                      <a:r>
                        <a:rPr lang="en-MY" sz="1200" dirty="0"/>
                        <a:t>Supplier 2 : 0.30</a:t>
                      </a:r>
                    </a:p>
                    <a:p>
                      <a:endParaRPr lang="en-MY" sz="1200" dirty="0"/>
                    </a:p>
                    <a:p>
                      <a:r>
                        <a:rPr lang="en-MY" sz="1200" dirty="0"/>
                        <a:t>Supplier 3 : 0.15</a:t>
                      </a:r>
                    </a:p>
                    <a:p>
                      <a:endParaRPr lang="en-MY" sz="1200" dirty="0"/>
                    </a:p>
                    <a:p>
                      <a:r>
                        <a:rPr lang="en-MY" sz="1200" dirty="0"/>
                        <a:t>Best choice is Supplier 1</a:t>
                      </a:r>
                    </a:p>
                  </a:txBody>
                  <a:tcPr/>
                </a:tc>
                <a:extLst>
                  <a:ext uri="{0D108BD9-81ED-4DB2-BD59-A6C34878D82A}">
                    <a16:rowId xmlns:a16="http://schemas.microsoft.com/office/drawing/2014/main" val="2247549379"/>
                  </a:ext>
                </a:extLst>
              </a:tr>
            </a:tbl>
          </a:graphicData>
        </a:graphic>
      </p:graphicFrame>
      <p:sp>
        <p:nvSpPr>
          <p:cNvPr id="6" name="Text Placeholder 2">
            <a:extLst>
              <a:ext uri="{FF2B5EF4-FFF2-40B4-BE49-F238E27FC236}">
                <a16:creationId xmlns:a16="http://schemas.microsoft.com/office/drawing/2014/main" id="{5BDFC675-AE54-4BB3-AA7C-DBCE43192426}"/>
              </a:ext>
            </a:extLst>
          </p:cNvPr>
          <p:cNvSpPr txBox="1">
            <a:spLocks/>
          </p:cNvSpPr>
          <p:nvPr/>
        </p:nvSpPr>
        <p:spPr>
          <a:xfrm>
            <a:off x="6711681" y="2844204"/>
            <a:ext cx="2165891" cy="16031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dirty="0"/>
              <a:t>Tested by :</a:t>
            </a:r>
          </a:p>
          <a:p>
            <a:pPr marL="101600" indent="0" algn="ctr">
              <a:buNone/>
            </a:pPr>
            <a:r>
              <a:rPr lang="en-US" sz="1200" dirty="0"/>
              <a:t> </a:t>
            </a:r>
            <a:r>
              <a:rPr lang="de-DE" sz="1200" dirty="0"/>
              <a:t>Ahrveendraj a/l Munusamy</a:t>
            </a:r>
            <a:endParaRPr lang="en-US" sz="1200" dirty="0"/>
          </a:p>
          <a:p>
            <a:pPr marL="101600" indent="0" algn="ctr">
              <a:buNone/>
            </a:pPr>
            <a:r>
              <a:rPr lang="en-US" sz="1200" dirty="0"/>
              <a:t>( Fresh Graduate Student</a:t>
            </a:r>
          </a:p>
          <a:p>
            <a:pPr marL="101600" indent="0" algn="ctr">
              <a:buNone/>
            </a:pPr>
            <a:r>
              <a:rPr lang="en-US" sz="1200" dirty="0" err="1"/>
              <a:t>Universiti</a:t>
            </a:r>
            <a:r>
              <a:rPr lang="en-US" sz="1200" dirty="0"/>
              <a:t> Tenaga Nasional</a:t>
            </a:r>
          </a:p>
          <a:p>
            <a:pPr marL="101600" indent="0" algn="ctr">
              <a:buNone/>
            </a:pPr>
            <a:r>
              <a:rPr lang="en-US" sz="1200" dirty="0" err="1"/>
              <a:t>Kajang</a:t>
            </a:r>
            <a:r>
              <a:rPr lang="en-US" sz="1200" dirty="0"/>
              <a:t>)</a:t>
            </a:r>
            <a:endParaRPr lang="en-MY" sz="1200" dirty="0"/>
          </a:p>
        </p:txBody>
      </p:sp>
      <p:sp>
        <p:nvSpPr>
          <p:cNvPr id="7" name="Text Placeholder 2">
            <a:extLst>
              <a:ext uri="{FF2B5EF4-FFF2-40B4-BE49-F238E27FC236}">
                <a16:creationId xmlns:a16="http://schemas.microsoft.com/office/drawing/2014/main" id="{864F827C-870C-4856-8655-032DC8520305}"/>
              </a:ext>
            </a:extLst>
          </p:cNvPr>
          <p:cNvSpPr txBox="1">
            <a:spLocks/>
          </p:cNvSpPr>
          <p:nvPr/>
        </p:nvSpPr>
        <p:spPr>
          <a:xfrm>
            <a:off x="6711680" y="1416287"/>
            <a:ext cx="2165891" cy="12813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200" i="1" dirty="0"/>
              <a:t>“The system was simple and easy to use. The result shown is accurate and consistent”</a:t>
            </a:r>
            <a:endParaRPr lang="en-MY" sz="1200" i="1" dirty="0"/>
          </a:p>
        </p:txBody>
      </p:sp>
    </p:spTree>
    <p:extLst>
      <p:ext uri="{BB962C8B-B14F-4D97-AF65-F5344CB8AC3E}">
        <p14:creationId xmlns:p14="http://schemas.microsoft.com/office/powerpoint/2010/main" val="3016738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pic>
        <p:nvPicPr>
          <p:cNvPr id="10" name="Picture 9">
            <a:extLst>
              <a:ext uri="{FF2B5EF4-FFF2-40B4-BE49-F238E27FC236}">
                <a16:creationId xmlns:a16="http://schemas.microsoft.com/office/drawing/2014/main" id="{5A024D5A-D650-4475-9C77-97CBCF37C0B8}"/>
              </a:ext>
            </a:extLst>
          </p:cNvPr>
          <p:cNvPicPr>
            <a:picLocks noChangeAspect="1"/>
          </p:cNvPicPr>
          <p:nvPr/>
        </p:nvPicPr>
        <p:blipFill>
          <a:blip r:embed="rId2"/>
          <a:stretch>
            <a:fillRect/>
          </a:stretch>
        </p:blipFill>
        <p:spPr>
          <a:xfrm>
            <a:off x="3172691" y="1794614"/>
            <a:ext cx="3098595" cy="2235530"/>
          </a:xfrm>
          <a:prstGeom prst="rect">
            <a:avLst/>
          </a:prstGeom>
        </p:spPr>
      </p:pic>
      <p:pic>
        <p:nvPicPr>
          <p:cNvPr id="12" name="Picture 11">
            <a:extLst>
              <a:ext uri="{FF2B5EF4-FFF2-40B4-BE49-F238E27FC236}">
                <a16:creationId xmlns:a16="http://schemas.microsoft.com/office/drawing/2014/main" id="{23E6F229-463F-41F5-99DB-19001FBEC47E}"/>
              </a:ext>
            </a:extLst>
          </p:cNvPr>
          <p:cNvPicPr>
            <a:picLocks noChangeAspect="1"/>
          </p:cNvPicPr>
          <p:nvPr/>
        </p:nvPicPr>
        <p:blipFill>
          <a:blip r:embed="rId3"/>
          <a:stretch>
            <a:fillRect/>
          </a:stretch>
        </p:blipFill>
        <p:spPr>
          <a:xfrm>
            <a:off x="74096" y="1794614"/>
            <a:ext cx="3098595" cy="2235531"/>
          </a:xfrm>
          <a:prstGeom prst="rect">
            <a:avLst/>
          </a:prstGeom>
        </p:spPr>
      </p:pic>
      <p:pic>
        <p:nvPicPr>
          <p:cNvPr id="8" name="Picture 7">
            <a:extLst>
              <a:ext uri="{FF2B5EF4-FFF2-40B4-BE49-F238E27FC236}">
                <a16:creationId xmlns:a16="http://schemas.microsoft.com/office/drawing/2014/main" id="{B1FC2661-B4D3-4EF2-B1F6-477681CE3B77}"/>
              </a:ext>
            </a:extLst>
          </p:cNvPr>
          <p:cNvPicPr>
            <a:picLocks noChangeAspect="1"/>
          </p:cNvPicPr>
          <p:nvPr/>
        </p:nvPicPr>
        <p:blipFill>
          <a:blip r:embed="rId4"/>
          <a:stretch>
            <a:fillRect/>
          </a:stretch>
        </p:blipFill>
        <p:spPr>
          <a:xfrm>
            <a:off x="6271286" y="1794613"/>
            <a:ext cx="2727241" cy="2235530"/>
          </a:xfrm>
          <a:prstGeom prst="rect">
            <a:avLst/>
          </a:prstGeom>
        </p:spPr>
      </p:pic>
      <p:sp>
        <p:nvSpPr>
          <p:cNvPr id="13" name="Text Placeholder 2">
            <a:extLst>
              <a:ext uri="{FF2B5EF4-FFF2-40B4-BE49-F238E27FC236}">
                <a16:creationId xmlns:a16="http://schemas.microsoft.com/office/drawing/2014/main" id="{A386A4B6-1B06-4C22-9CBF-C6EA649C61ED}"/>
              </a:ext>
            </a:extLst>
          </p:cNvPr>
          <p:cNvSpPr txBox="1">
            <a:spLocks/>
          </p:cNvSpPr>
          <p:nvPr/>
        </p:nvSpPr>
        <p:spPr>
          <a:xfrm>
            <a:off x="549600" y="1077993"/>
            <a:ext cx="2664655" cy="549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400" dirty="0"/>
              <a:t>Photos from Amir Hakim</a:t>
            </a:r>
            <a:endParaRPr lang="en-MY" sz="1400" dirty="0"/>
          </a:p>
        </p:txBody>
      </p:sp>
    </p:spTree>
    <p:extLst>
      <p:ext uri="{BB962C8B-B14F-4D97-AF65-F5344CB8AC3E}">
        <p14:creationId xmlns:p14="http://schemas.microsoft.com/office/powerpoint/2010/main" val="915016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sp>
        <p:nvSpPr>
          <p:cNvPr id="13" name="Text Placeholder 2">
            <a:extLst>
              <a:ext uri="{FF2B5EF4-FFF2-40B4-BE49-F238E27FC236}">
                <a16:creationId xmlns:a16="http://schemas.microsoft.com/office/drawing/2014/main" id="{A386A4B6-1B06-4C22-9CBF-C6EA649C61ED}"/>
              </a:ext>
            </a:extLst>
          </p:cNvPr>
          <p:cNvSpPr txBox="1">
            <a:spLocks/>
          </p:cNvSpPr>
          <p:nvPr/>
        </p:nvSpPr>
        <p:spPr>
          <a:xfrm>
            <a:off x="549600" y="1077993"/>
            <a:ext cx="2664655" cy="549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400" dirty="0"/>
              <a:t>Photos from Mat </a:t>
            </a:r>
            <a:r>
              <a:rPr lang="en-US" sz="1400" dirty="0" err="1"/>
              <a:t>Yusoff</a:t>
            </a:r>
            <a:endParaRPr lang="en-MY" sz="1400" dirty="0"/>
          </a:p>
        </p:txBody>
      </p:sp>
      <p:pic>
        <p:nvPicPr>
          <p:cNvPr id="4" name="Picture 3">
            <a:extLst>
              <a:ext uri="{FF2B5EF4-FFF2-40B4-BE49-F238E27FC236}">
                <a16:creationId xmlns:a16="http://schemas.microsoft.com/office/drawing/2014/main" id="{409270F5-05DE-4FD4-A453-1572E9CF0CD6}"/>
              </a:ext>
            </a:extLst>
          </p:cNvPr>
          <p:cNvPicPr>
            <a:picLocks noChangeAspect="1"/>
          </p:cNvPicPr>
          <p:nvPr/>
        </p:nvPicPr>
        <p:blipFill>
          <a:blip r:embed="rId2"/>
          <a:stretch>
            <a:fillRect/>
          </a:stretch>
        </p:blipFill>
        <p:spPr>
          <a:xfrm>
            <a:off x="907473" y="1713698"/>
            <a:ext cx="3135745" cy="2351809"/>
          </a:xfrm>
          <a:prstGeom prst="rect">
            <a:avLst/>
          </a:prstGeom>
        </p:spPr>
      </p:pic>
      <p:pic>
        <p:nvPicPr>
          <p:cNvPr id="7" name="Picture 6">
            <a:extLst>
              <a:ext uri="{FF2B5EF4-FFF2-40B4-BE49-F238E27FC236}">
                <a16:creationId xmlns:a16="http://schemas.microsoft.com/office/drawing/2014/main" id="{3B2AB38C-2890-4197-8EA7-A2ED370B2CC5}"/>
              </a:ext>
            </a:extLst>
          </p:cNvPr>
          <p:cNvPicPr>
            <a:picLocks noChangeAspect="1"/>
          </p:cNvPicPr>
          <p:nvPr/>
        </p:nvPicPr>
        <p:blipFill>
          <a:blip r:embed="rId3"/>
          <a:stretch>
            <a:fillRect/>
          </a:stretch>
        </p:blipFill>
        <p:spPr>
          <a:xfrm>
            <a:off x="4828308" y="1713697"/>
            <a:ext cx="3135745" cy="2351809"/>
          </a:xfrm>
          <a:prstGeom prst="rect">
            <a:avLst/>
          </a:prstGeom>
        </p:spPr>
      </p:pic>
    </p:spTree>
    <p:extLst>
      <p:ext uri="{BB962C8B-B14F-4D97-AF65-F5344CB8AC3E}">
        <p14:creationId xmlns:p14="http://schemas.microsoft.com/office/powerpoint/2010/main" val="2719357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OBJECTIVE</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5" name="Text Placeholder 1"/>
          <p:cNvSpPr>
            <a:spLocks noGrp="1"/>
          </p:cNvSpPr>
          <p:nvPr>
            <p:ph type="body" idx="1"/>
          </p:nvPr>
        </p:nvSpPr>
        <p:spPr>
          <a:xfrm>
            <a:off x="3828288" y="1039712"/>
            <a:ext cx="4962144" cy="3373792"/>
          </a:xfrm>
        </p:spPr>
        <p:txBody>
          <a:bodyPr/>
          <a:lstStyle/>
          <a:p>
            <a:r>
              <a:rPr lang="en-US" dirty="0"/>
              <a:t>To identify the requirement and criteria for analyzing and evaluating the supplier.</a:t>
            </a:r>
          </a:p>
          <a:p>
            <a:r>
              <a:rPr lang="en-US" dirty="0"/>
              <a:t>To develop a system using Fuzzy TOPSIS algorithm in selecting the suppliers</a:t>
            </a:r>
          </a:p>
          <a:p>
            <a:r>
              <a:rPr lang="en-US" dirty="0"/>
              <a:t>To evaluate the system functionality and efficiency </a:t>
            </a:r>
            <a:endParaRPr lang="en-MY"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06" y="1629176"/>
            <a:ext cx="3429229" cy="1846935"/>
          </a:xfrm>
          <a:prstGeom prst="rect">
            <a:avLst/>
          </a:prstGeom>
        </p:spPr>
      </p:pic>
    </p:spTree>
    <p:extLst>
      <p:ext uri="{BB962C8B-B14F-4D97-AF65-F5344CB8AC3E}">
        <p14:creationId xmlns:p14="http://schemas.microsoft.com/office/powerpoint/2010/main" val="3231473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0A015-1FB7-4A31-9A63-2A1A35CE892A}"/>
              </a:ext>
            </a:extLst>
          </p:cNvPr>
          <p:cNvSpPr>
            <a:spLocks noGrp="1"/>
          </p:cNvSpPr>
          <p:nvPr>
            <p:ph type="title"/>
          </p:nvPr>
        </p:nvSpPr>
        <p:spPr/>
        <p:txBody>
          <a:bodyPr/>
          <a:lstStyle/>
          <a:p>
            <a:r>
              <a:rPr lang="en-US" dirty="0"/>
              <a:t>PROJECT TESTING AND EVALUATION</a:t>
            </a:r>
            <a:endParaRPr lang="en-MY" dirty="0"/>
          </a:p>
        </p:txBody>
      </p:sp>
      <p:sp>
        <p:nvSpPr>
          <p:cNvPr id="5" name="Slide Number Placeholder 4">
            <a:extLst>
              <a:ext uri="{FF2B5EF4-FFF2-40B4-BE49-F238E27FC236}">
                <a16:creationId xmlns:a16="http://schemas.microsoft.com/office/drawing/2014/main" id="{51FB2D60-D3D4-469F-936E-E06662F4261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30</a:t>
            </a:fld>
            <a:endParaRPr lang="en"/>
          </a:p>
        </p:txBody>
      </p:sp>
      <p:sp>
        <p:nvSpPr>
          <p:cNvPr id="13" name="Text Placeholder 2">
            <a:extLst>
              <a:ext uri="{FF2B5EF4-FFF2-40B4-BE49-F238E27FC236}">
                <a16:creationId xmlns:a16="http://schemas.microsoft.com/office/drawing/2014/main" id="{A386A4B6-1B06-4C22-9CBF-C6EA649C61ED}"/>
              </a:ext>
            </a:extLst>
          </p:cNvPr>
          <p:cNvSpPr txBox="1">
            <a:spLocks/>
          </p:cNvSpPr>
          <p:nvPr/>
        </p:nvSpPr>
        <p:spPr>
          <a:xfrm>
            <a:off x="549600" y="1077993"/>
            <a:ext cx="2664655" cy="549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gn="ctr">
              <a:buNone/>
            </a:pPr>
            <a:r>
              <a:rPr lang="en-US" sz="1400" dirty="0"/>
              <a:t>Photos from </a:t>
            </a:r>
            <a:r>
              <a:rPr lang="en-US" sz="1400" dirty="0" err="1"/>
              <a:t>Ahrveendraj</a:t>
            </a:r>
            <a:endParaRPr lang="en-MY" sz="1400" dirty="0"/>
          </a:p>
        </p:txBody>
      </p:sp>
      <p:pic>
        <p:nvPicPr>
          <p:cNvPr id="6" name="Picture 5">
            <a:extLst>
              <a:ext uri="{FF2B5EF4-FFF2-40B4-BE49-F238E27FC236}">
                <a16:creationId xmlns:a16="http://schemas.microsoft.com/office/drawing/2014/main" id="{8239D71F-B5A8-462A-AD32-FDF13575BFCB}"/>
              </a:ext>
            </a:extLst>
          </p:cNvPr>
          <p:cNvPicPr>
            <a:picLocks noChangeAspect="1"/>
          </p:cNvPicPr>
          <p:nvPr/>
        </p:nvPicPr>
        <p:blipFill>
          <a:blip r:embed="rId2"/>
          <a:stretch>
            <a:fillRect/>
          </a:stretch>
        </p:blipFill>
        <p:spPr>
          <a:xfrm>
            <a:off x="265582" y="1698644"/>
            <a:ext cx="2830945" cy="2123209"/>
          </a:xfrm>
          <a:prstGeom prst="rect">
            <a:avLst/>
          </a:prstGeom>
        </p:spPr>
      </p:pic>
      <p:pic>
        <p:nvPicPr>
          <p:cNvPr id="9" name="Picture 8">
            <a:extLst>
              <a:ext uri="{FF2B5EF4-FFF2-40B4-BE49-F238E27FC236}">
                <a16:creationId xmlns:a16="http://schemas.microsoft.com/office/drawing/2014/main" id="{FAE641F5-8AF3-4827-94CF-B6EEAC0C3B52}"/>
              </a:ext>
            </a:extLst>
          </p:cNvPr>
          <p:cNvPicPr>
            <a:picLocks noChangeAspect="1"/>
          </p:cNvPicPr>
          <p:nvPr/>
        </p:nvPicPr>
        <p:blipFill>
          <a:blip r:embed="rId3"/>
          <a:stretch>
            <a:fillRect/>
          </a:stretch>
        </p:blipFill>
        <p:spPr>
          <a:xfrm>
            <a:off x="3216530" y="1698643"/>
            <a:ext cx="2830945" cy="2123209"/>
          </a:xfrm>
          <a:prstGeom prst="rect">
            <a:avLst/>
          </a:prstGeom>
        </p:spPr>
      </p:pic>
      <p:pic>
        <p:nvPicPr>
          <p:cNvPr id="11" name="Picture 10">
            <a:extLst>
              <a:ext uri="{FF2B5EF4-FFF2-40B4-BE49-F238E27FC236}">
                <a16:creationId xmlns:a16="http://schemas.microsoft.com/office/drawing/2014/main" id="{6D094934-57C5-4EA8-90BC-23D2204EB037}"/>
              </a:ext>
            </a:extLst>
          </p:cNvPr>
          <p:cNvPicPr>
            <a:picLocks noChangeAspect="1"/>
          </p:cNvPicPr>
          <p:nvPr/>
        </p:nvPicPr>
        <p:blipFill>
          <a:blip r:embed="rId4"/>
          <a:stretch>
            <a:fillRect/>
          </a:stretch>
        </p:blipFill>
        <p:spPr>
          <a:xfrm>
            <a:off x="6167478" y="1698643"/>
            <a:ext cx="2830945" cy="2123209"/>
          </a:xfrm>
          <a:prstGeom prst="rect">
            <a:avLst/>
          </a:prstGeom>
        </p:spPr>
      </p:pic>
    </p:spTree>
    <p:extLst>
      <p:ext uri="{BB962C8B-B14F-4D97-AF65-F5344CB8AC3E}">
        <p14:creationId xmlns:p14="http://schemas.microsoft.com/office/powerpoint/2010/main" val="3036972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647DE-6153-4408-BEA3-41C641AF93C4}"/>
              </a:ext>
            </a:extLst>
          </p:cNvPr>
          <p:cNvSpPr>
            <a:spLocks noGrp="1"/>
          </p:cNvSpPr>
          <p:nvPr>
            <p:ph type="title"/>
          </p:nvPr>
        </p:nvSpPr>
        <p:spPr/>
        <p:txBody>
          <a:bodyPr/>
          <a:lstStyle/>
          <a:p>
            <a:r>
              <a:rPr lang="en-US" dirty="0"/>
              <a:t>SYSTEM DEMONSTRATION</a:t>
            </a:r>
            <a:endParaRPr lang="en-MY" dirty="0"/>
          </a:p>
        </p:txBody>
      </p:sp>
      <p:sp>
        <p:nvSpPr>
          <p:cNvPr id="5" name="Slide Number Placeholder 4">
            <a:extLst>
              <a:ext uri="{FF2B5EF4-FFF2-40B4-BE49-F238E27FC236}">
                <a16:creationId xmlns:a16="http://schemas.microsoft.com/office/drawing/2014/main" id="{446EC662-A171-4FCA-B9BB-2B987C2BEE1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31</a:t>
            </a:fld>
            <a:endParaRPr lang="en"/>
          </a:p>
        </p:txBody>
      </p:sp>
    </p:spTree>
    <p:extLst>
      <p:ext uri="{BB962C8B-B14F-4D97-AF65-F5344CB8AC3E}">
        <p14:creationId xmlns:p14="http://schemas.microsoft.com/office/powerpoint/2010/main" val="294689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7C1A2-0485-49C5-98B2-4EE59245BB66}"/>
              </a:ext>
            </a:extLst>
          </p:cNvPr>
          <p:cNvSpPr>
            <a:spLocks noGrp="1"/>
          </p:cNvSpPr>
          <p:nvPr>
            <p:ph type="title"/>
          </p:nvPr>
        </p:nvSpPr>
        <p:spPr/>
        <p:txBody>
          <a:bodyPr/>
          <a:lstStyle/>
          <a:p>
            <a:r>
              <a:rPr lang="en-US" dirty="0"/>
              <a:t>PROJECT ISSUES AND LIMITATION</a:t>
            </a:r>
            <a:endParaRPr lang="en-MY" dirty="0"/>
          </a:p>
        </p:txBody>
      </p:sp>
      <p:sp>
        <p:nvSpPr>
          <p:cNvPr id="5" name="Slide Number Placeholder 4">
            <a:extLst>
              <a:ext uri="{FF2B5EF4-FFF2-40B4-BE49-F238E27FC236}">
                <a16:creationId xmlns:a16="http://schemas.microsoft.com/office/drawing/2014/main" id="{52FB50D3-0880-4213-9633-B763EA7ED88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32</a:t>
            </a:fld>
            <a:endParaRPr lang="en"/>
          </a:p>
        </p:txBody>
      </p:sp>
      <p:sp>
        <p:nvSpPr>
          <p:cNvPr id="6" name="Text Placeholder 2">
            <a:extLst>
              <a:ext uri="{FF2B5EF4-FFF2-40B4-BE49-F238E27FC236}">
                <a16:creationId xmlns:a16="http://schemas.microsoft.com/office/drawing/2014/main" id="{1535E489-F5F2-4B5C-984E-9D0A2E5DD6F5}"/>
              </a:ext>
            </a:extLst>
          </p:cNvPr>
          <p:cNvSpPr>
            <a:spLocks noGrp="1"/>
          </p:cNvSpPr>
          <p:nvPr>
            <p:ph type="body" idx="1"/>
          </p:nvPr>
        </p:nvSpPr>
        <p:spPr>
          <a:xfrm>
            <a:off x="549600" y="1200150"/>
            <a:ext cx="7497000" cy="2945314"/>
          </a:xfrm>
        </p:spPr>
        <p:txBody>
          <a:bodyPr/>
          <a:lstStyle/>
          <a:p>
            <a:r>
              <a:rPr lang="en-MY" sz="1800" dirty="0"/>
              <a:t>Array-based implementation such as array, queue, stack etc. cannot be used to build the system (</a:t>
            </a:r>
            <a:r>
              <a:rPr lang="en-MY" sz="1800" dirty="0" err="1"/>
              <a:t>Netbean</a:t>
            </a:r>
            <a:r>
              <a:rPr lang="en-MY" sz="1800" dirty="0"/>
              <a:t>). Hence , supplier cannot be sort to rank as sorting algorithm require array-based implementation.</a:t>
            </a:r>
          </a:p>
          <a:p>
            <a:r>
              <a:rPr lang="en-MY" sz="1800" dirty="0"/>
              <a:t>Number of criteria and supplier are static. The system can only rank 3 suppliers with 4 criteria's given.</a:t>
            </a:r>
          </a:p>
        </p:txBody>
      </p:sp>
    </p:spTree>
    <p:extLst>
      <p:ext uri="{BB962C8B-B14F-4D97-AF65-F5344CB8AC3E}">
        <p14:creationId xmlns:p14="http://schemas.microsoft.com/office/powerpoint/2010/main" val="40270065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4922F-C71A-4DE2-8CB0-886CC0EC77A8}"/>
              </a:ext>
            </a:extLst>
          </p:cNvPr>
          <p:cNvSpPr>
            <a:spLocks noGrp="1"/>
          </p:cNvSpPr>
          <p:nvPr>
            <p:ph type="title"/>
          </p:nvPr>
        </p:nvSpPr>
        <p:spPr>
          <a:xfrm>
            <a:off x="487975" y="328050"/>
            <a:ext cx="4430388" cy="549600"/>
          </a:xfrm>
        </p:spPr>
        <p:txBody>
          <a:bodyPr/>
          <a:lstStyle/>
          <a:p>
            <a:r>
              <a:rPr lang="en-US" dirty="0"/>
              <a:t>CONCLUSION</a:t>
            </a:r>
            <a:endParaRPr lang="en-MY" dirty="0"/>
          </a:p>
        </p:txBody>
      </p:sp>
      <p:sp>
        <p:nvSpPr>
          <p:cNvPr id="5" name="Slide Number Placeholder 4">
            <a:extLst>
              <a:ext uri="{FF2B5EF4-FFF2-40B4-BE49-F238E27FC236}">
                <a16:creationId xmlns:a16="http://schemas.microsoft.com/office/drawing/2014/main" id="{3A6044AE-C519-41F2-9DF1-41655DB2679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33</a:t>
            </a:fld>
            <a:endParaRPr lang="en"/>
          </a:p>
        </p:txBody>
      </p:sp>
      <p:sp>
        <p:nvSpPr>
          <p:cNvPr id="7" name="Text Placeholder 2">
            <a:extLst>
              <a:ext uri="{FF2B5EF4-FFF2-40B4-BE49-F238E27FC236}">
                <a16:creationId xmlns:a16="http://schemas.microsoft.com/office/drawing/2014/main" id="{A8E2A322-BC4A-4B06-A040-11FCA7E84326}"/>
              </a:ext>
            </a:extLst>
          </p:cNvPr>
          <p:cNvSpPr txBox="1">
            <a:spLocks/>
          </p:cNvSpPr>
          <p:nvPr/>
        </p:nvSpPr>
        <p:spPr>
          <a:xfrm>
            <a:off x="487975" y="1182220"/>
            <a:ext cx="6848006" cy="29453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rgbClr val="F55C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1pPr>
            <a:lvl2pPr marL="914400" marR="0" lvl="1"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2pPr>
            <a:lvl3pPr marL="1371600" marR="0" lvl="2"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3pPr>
            <a:lvl4pPr marL="1828800" marR="0" lvl="3"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4pPr>
            <a:lvl5pPr marL="2286000" marR="0" lvl="4"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5pPr>
            <a:lvl6pPr marL="2743200" marR="0" lvl="5"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6pPr>
            <a:lvl7pPr marL="3200400" marR="0" lvl="6"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7pPr>
            <a:lvl8pPr marL="3657600" marR="0" lvl="7"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8pPr>
            <a:lvl9pPr marL="4114800" marR="0" lvl="8" indent="-355600" algn="l" rtl="0">
              <a:lnSpc>
                <a:spcPct val="115000"/>
              </a:lnSpc>
              <a:spcBef>
                <a:spcPts val="0"/>
              </a:spcBef>
              <a:spcAft>
                <a:spcPts val="0"/>
              </a:spcAft>
              <a:buClr>
                <a:srgbClr val="BA3B21"/>
              </a:buClr>
              <a:buSzPts val="2000"/>
              <a:buFont typeface="Encode Sans ExtraLight"/>
              <a:buChar char="▫"/>
              <a:defRPr sz="2000" b="0" i="0" u="none" strike="noStrike" cap="none">
                <a:solidFill>
                  <a:srgbClr val="FFFFFF"/>
                </a:solidFill>
                <a:latin typeface="Encode Sans ExtraLight"/>
                <a:ea typeface="Encode Sans ExtraLight"/>
                <a:cs typeface="Encode Sans ExtraLight"/>
                <a:sym typeface="Encode Sans ExtraLight"/>
              </a:defRPr>
            </a:lvl9pPr>
          </a:lstStyle>
          <a:p>
            <a:pPr marL="101600" indent="0">
              <a:lnSpc>
                <a:spcPct val="150000"/>
              </a:lnSpc>
              <a:buNone/>
            </a:pPr>
            <a:r>
              <a:rPr lang="en-US" sz="1800" dirty="0"/>
              <a:t>As a conclusion, all of the three objectives supplier selection system are achieved. The system can aid and support the decision maker or contractor in choosing the right supplier. Hence, it is recommended to improve the system flexibility and functionality of the system in the future to give the user more option for evaluation.</a:t>
            </a:r>
            <a:endParaRPr lang="en-MY" sz="1800" dirty="0"/>
          </a:p>
        </p:txBody>
      </p:sp>
    </p:spTree>
    <p:extLst>
      <p:ext uri="{BB962C8B-B14F-4D97-AF65-F5344CB8AC3E}">
        <p14:creationId xmlns:p14="http://schemas.microsoft.com/office/powerpoint/2010/main" val="3012078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76200" y="910975"/>
            <a:ext cx="8953500" cy="3713640"/>
          </a:xfrm>
        </p:spPr>
        <p:txBody>
          <a:bodyPr/>
          <a:lstStyle/>
          <a:p>
            <a:pPr marL="114300" indent="0">
              <a:buNone/>
            </a:pPr>
            <a:r>
              <a:rPr lang="en-MY" sz="1100" dirty="0" err="1"/>
              <a:t>Alavi</a:t>
            </a:r>
            <a:r>
              <a:rPr lang="en-MY" sz="1100" dirty="0"/>
              <a:t>, I., &amp; </a:t>
            </a:r>
            <a:r>
              <a:rPr lang="en-MY" sz="1100" dirty="0" err="1"/>
              <a:t>Alinejad-Rokny</a:t>
            </a:r>
            <a:r>
              <a:rPr lang="en-MY" sz="1100" dirty="0"/>
              <a:t>, H. (2011). Comparison of fuzzy AHP and fuzzy TOPSIS methods for Plant species selection (Case study: Reclamation plan of </a:t>
            </a:r>
            <a:r>
              <a:rPr lang="en-MY" sz="1100" dirty="0" err="1"/>
              <a:t>sungun</a:t>
            </a:r>
            <a:r>
              <a:rPr lang="en-MY" sz="1100" dirty="0"/>
              <a:t> Copper Mine; Iran). Australian Journal of Basic and Applied Sciences, 5(12), 1104–1113. </a:t>
            </a:r>
          </a:p>
          <a:p>
            <a:pPr marL="114300" indent="0">
              <a:buNone/>
            </a:pPr>
            <a:endParaRPr lang="en-MY" sz="1100" dirty="0"/>
          </a:p>
          <a:p>
            <a:pPr marL="114300" indent="0">
              <a:buNone/>
            </a:pPr>
            <a:r>
              <a:rPr lang="en-MY" sz="1100" dirty="0" err="1"/>
              <a:t>Bao</a:t>
            </a:r>
            <a:r>
              <a:rPr lang="en-MY" sz="1100" dirty="0"/>
              <a:t>, Q., </a:t>
            </a:r>
            <a:r>
              <a:rPr lang="en-MY" sz="1100" dirty="0" err="1"/>
              <a:t>Ruan</a:t>
            </a:r>
            <a:r>
              <a:rPr lang="en-MY" sz="1100" dirty="0"/>
              <a:t>, D., Shen, Y., </a:t>
            </a:r>
            <a:r>
              <a:rPr lang="en-MY" sz="1100" dirty="0" err="1"/>
              <a:t>Hermans</a:t>
            </a:r>
            <a:r>
              <a:rPr lang="en-MY" sz="1100" dirty="0"/>
              <a:t>, E., &amp; </a:t>
            </a:r>
            <a:r>
              <a:rPr lang="en-MY" sz="1100" dirty="0" err="1"/>
              <a:t>Janssens</a:t>
            </a:r>
            <a:r>
              <a:rPr lang="en-MY" sz="1100" dirty="0"/>
              <a:t>, D. (2012). Improved hierarchical fuzzy TOPSIS for road safety performance evaluation. Knowledge-Based Systems, 32, 84–90. https://doi.org/10.1016/j.knosys.2011.08.014 </a:t>
            </a:r>
          </a:p>
          <a:p>
            <a:pPr marL="114300" indent="0">
              <a:buNone/>
            </a:pPr>
            <a:endParaRPr lang="en-MY" sz="1100" dirty="0"/>
          </a:p>
          <a:p>
            <a:pPr marL="114300" indent="0">
              <a:buNone/>
            </a:pPr>
            <a:r>
              <a:rPr lang="en-MY" sz="1100" dirty="0" err="1"/>
              <a:t>Basahel</a:t>
            </a:r>
            <a:r>
              <a:rPr lang="en-MY" sz="1100" dirty="0"/>
              <a:t>, A., &amp; Taylan, O. (2016). Using fuzzy AHP and fuzzy TOPSIS approaches for assessing safety conditions at worksites in construction industry. International Journal of Safety and Security Engineering, 6(4), 728–745. </a:t>
            </a:r>
            <a:r>
              <a:rPr lang="en-MY" sz="1100" dirty="0">
                <a:hlinkClick r:id="rId2"/>
              </a:rPr>
              <a:t>https://doi.org/10.2495/SAFE-V6-N4-728-745</a:t>
            </a:r>
            <a:endParaRPr lang="en-MY" sz="1100" dirty="0"/>
          </a:p>
          <a:p>
            <a:pPr marL="114300" indent="0">
              <a:buNone/>
            </a:pPr>
            <a:endParaRPr lang="en-US" sz="1100" dirty="0"/>
          </a:p>
          <a:p>
            <a:pPr marL="114300" indent="0">
              <a:buNone/>
            </a:pPr>
            <a:r>
              <a:rPr lang="en-MY" sz="1100" dirty="0" err="1"/>
              <a:t>Celik</a:t>
            </a:r>
            <a:r>
              <a:rPr lang="en-MY" sz="1100" dirty="0"/>
              <a:t>, E., Erdogan, M., &amp; </a:t>
            </a:r>
            <a:r>
              <a:rPr lang="en-MY" sz="1100" dirty="0" err="1"/>
              <a:t>Gumus</a:t>
            </a:r>
            <a:r>
              <a:rPr lang="en-MY" sz="1100" dirty="0"/>
              <a:t>, A. T. (2016). An extended fuzzy TOPSIS–GRA method based on different separation measures for green logistics service provider selection. International Journal of Environmental Science and Technology, 13(5), 1377–1392. </a:t>
            </a:r>
            <a:r>
              <a:rPr lang="en-MY" sz="1100" dirty="0">
                <a:hlinkClick r:id="rId3"/>
              </a:rPr>
              <a:t>https://doi.org/10.1007/s13762-016-0977-4</a:t>
            </a:r>
            <a:endParaRPr lang="en-MY" sz="1100" dirty="0"/>
          </a:p>
          <a:p>
            <a:pPr marL="114300" indent="0">
              <a:buNone/>
            </a:pPr>
            <a:endParaRPr lang="en-MY" sz="1100" dirty="0"/>
          </a:p>
          <a:p>
            <a:pPr marL="114300" indent="0">
              <a:buNone/>
            </a:pPr>
            <a:r>
              <a:rPr lang="en-MY" sz="1100" dirty="0"/>
              <a:t>Chen, J. F., Hsieh, H. N., &amp; Do, Q. H. (2015). Evaluating teaching performance based on fuzzy AHP and comprehensive evaluation approach. Applied Soft Computing Journal, 28, 100–108. https://doi.org/10.1016/j.asoc.2014.11.050</a:t>
            </a: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spTree>
    <p:extLst>
      <p:ext uri="{BB962C8B-B14F-4D97-AF65-F5344CB8AC3E}">
        <p14:creationId xmlns:p14="http://schemas.microsoft.com/office/powerpoint/2010/main" val="3273205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0" y="910975"/>
            <a:ext cx="9144000" cy="3682875"/>
          </a:xfrm>
        </p:spPr>
        <p:txBody>
          <a:bodyPr/>
          <a:lstStyle/>
          <a:p>
            <a:pPr marL="114300" indent="0">
              <a:buNone/>
            </a:pPr>
            <a:r>
              <a:rPr lang="en-MY" sz="1050" dirty="0" err="1"/>
              <a:t>Daǧdeviren</a:t>
            </a:r>
            <a:r>
              <a:rPr lang="en-MY" sz="1050" dirty="0"/>
              <a:t>, M., &amp; </a:t>
            </a:r>
            <a:r>
              <a:rPr lang="en-MY" sz="1050" dirty="0" err="1"/>
              <a:t>Yüksel</a:t>
            </a:r>
            <a:r>
              <a:rPr lang="en-MY" sz="1050" dirty="0"/>
              <a:t>, I. (2008). Developing a fuzzy analytic hierarchy process (AHP) model for </a:t>
            </a:r>
            <a:r>
              <a:rPr lang="en-MY" sz="1050" dirty="0" err="1"/>
              <a:t>behavior</a:t>
            </a:r>
            <a:r>
              <a:rPr lang="en-MY" sz="1050" dirty="0"/>
              <a:t>-based safety management. Information Sciences, 178(6), 1717–1733. https://doi.org/10.1016/j.ins.2007.10.016 </a:t>
            </a:r>
          </a:p>
          <a:p>
            <a:pPr marL="114300" indent="0">
              <a:buNone/>
            </a:pPr>
            <a:endParaRPr lang="en-MY" sz="1050" dirty="0"/>
          </a:p>
          <a:p>
            <a:pPr marL="114300" indent="0">
              <a:buNone/>
            </a:pPr>
            <a:r>
              <a:rPr lang="en-MY" sz="1050" dirty="0" err="1"/>
              <a:t>Dharmarajan</a:t>
            </a:r>
            <a:r>
              <a:rPr lang="en-MY" sz="1050" dirty="0"/>
              <a:t>, R., &amp; </a:t>
            </a:r>
            <a:r>
              <a:rPr lang="en-MY" sz="1050" dirty="0" err="1"/>
              <a:t>Sharmila</a:t>
            </a:r>
            <a:r>
              <a:rPr lang="en-MY" sz="1050" dirty="0"/>
              <a:t>, C. (2017). The Evaluation of </a:t>
            </a:r>
            <a:r>
              <a:rPr lang="en-MY" sz="1050" dirty="0" err="1"/>
              <a:t>Topsis</a:t>
            </a:r>
            <a:r>
              <a:rPr lang="en-MY" sz="1050" dirty="0"/>
              <a:t> and Fuzzy-</a:t>
            </a:r>
            <a:r>
              <a:rPr lang="en-MY" sz="1050" dirty="0" err="1"/>
              <a:t>Topsis</a:t>
            </a:r>
            <a:r>
              <a:rPr lang="en-MY" sz="1050" dirty="0"/>
              <a:t> Method for Decision Making System in Data mining. International Research Journal of Engineering and Technology, 4(1), 1027–1031. Retrieved from https://irjet.net/archives/V4/i1/IRJET-V4I1180.pdf </a:t>
            </a:r>
          </a:p>
          <a:p>
            <a:pPr marL="114300" indent="0">
              <a:buNone/>
            </a:pPr>
            <a:endParaRPr lang="en-MY" sz="1050" dirty="0"/>
          </a:p>
          <a:p>
            <a:pPr marL="114300" indent="0">
              <a:buNone/>
            </a:pPr>
            <a:r>
              <a:rPr lang="en-MY" sz="1050" dirty="0" err="1"/>
              <a:t>Duica</a:t>
            </a:r>
            <a:r>
              <a:rPr lang="en-MY" sz="1050" dirty="0"/>
              <a:t>, M. C., </a:t>
            </a:r>
            <a:r>
              <a:rPr lang="en-MY" sz="1050" dirty="0" err="1"/>
              <a:t>Florea</a:t>
            </a:r>
            <a:r>
              <a:rPr lang="en-MY" sz="1050" dirty="0"/>
              <a:t>, N. V., &amp; </a:t>
            </a:r>
            <a:r>
              <a:rPr lang="en-MY" sz="1050" dirty="0" err="1"/>
              <a:t>Duica</a:t>
            </a:r>
            <a:r>
              <a:rPr lang="en-MY" sz="1050" dirty="0"/>
              <a:t>, A. (2018). Selecting the Right Suppliers in Procurement Process along Supply Chain-a Mathematical </a:t>
            </a:r>
            <a:r>
              <a:rPr lang="en-MY" sz="1050" dirty="0" err="1"/>
              <a:t>Modeling</a:t>
            </a:r>
            <a:r>
              <a:rPr lang="en-MY" sz="1050" dirty="0"/>
              <a:t> Approach. </a:t>
            </a:r>
            <a:r>
              <a:rPr lang="en-MY" sz="1050" dirty="0" err="1"/>
              <a:t>Valahian</a:t>
            </a:r>
            <a:r>
              <a:rPr lang="en-MY" sz="1050" dirty="0"/>
              <a:t> Journal of Economic Studies, 9(1), 47–58. https://doi.org/10.2478/vjes-2018-0005 </a:t>
            </a:r>
          </a:p>
          <a:p>
            <a:pPr marL="114300" indent="0">
              <a:buNone/>
            </a:pPr>
            <a:endParaRPr lang="en-MY" sz="1050" dirty="0"/>
          </a:p>
          <a:p>
            <a:pPr marL="114300" indent="0">
              <a:buNone/>
            </a:pPr>
            <a:r>
              <a:rPr lang="en-MY" sz="1050" dirty="0" err="1"/>
              <a:t>Ertuǧrul</a:t>
            </a:r>
            <a:r>
              <a:rPr lang="en-MY" sz="1050" dirty="0"/>
              <a:t>, I., &amp; </a:t>
            </a:r>
            <a:r>
              <a:rPr lang="en-MY" sz="1050" dirty="0" err="1"/>
              <a:t>Karakaşoǧlu</a:t>
            </a:r>
            <a:r>
              <a:rPr lang="en-MY" sz="1050" dirty="0"/>
              <a:t>, N. (2008). Comparison of fuzzy AHP and fuzzy TOPSIS methods for facility location selection. International Journal of Advanced Manufacturing Technology, 39(7–8), 783–795. https://doi.org/10.1007/s00170-007-1249-8 </a:t>
            </a:r>
          </a:p>
          <a:p>
            <a:pPr marL="114300" indent="0">
              <a:buNone/>
            </a:pPr>
            <a:endParaRPr lang="en-US" sz="1050" dirty="0"/>
          </a:p>
          <a:p>
            <a:pPr marL="114300" indent="0">
              <a:buNone/>
            </a:pPr>
            <a:r>
              <a:rPr lang="en-MY" sz="1050" dirty="0" err="1"/>
              <a:t>Kelemenis</a:t>
            </a:r>
            <a:r>
              <a:rPr lang="en-MY" sz="1050" dirty="0"/>
              <a:t>, A., &amp; </a:t>
            </a:r>
            <a:r>
              <a:rPr lang="en-MY" sz="1050" dirty="0" err="1"/>
              <a:t>Askounis</a:t>
            </a:r>
            <a:r>
              <a:rPr lang="en-MY" sz="1050" dirty="0"/>
              <a:t>, D. (2010). A new TOPSIS-based multi-criteria approach to personnel selection. Expert Systems with Applications, 37(7), 4999–5008. https://doi.org/10.1016/j.eswa.2009.12.013</a:t>
            </a:r>
          </a:p>
          <a:p>
            <a:pPr marL="114300" indent="0">
              <a:buNone/>
            </a:pPr>
            <a:endParaRPr lang="en-MY" sz="1050"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spTree>
    <p:extLst>
      <p:ext uri="{BB962C8B-B14F-4D97-AF65-F5344CB8AC3E}">
        <p14:creationId xmlns:p14="http://schemas.microsoft.com/office/powerpoint/2010/main" val="31539761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0" y="910975"/>
            <a:ext cx="9067800" cy="3622925"/>
          </a:xfrm>
        </p:spPr>
        <p:txBody>
          <a:bodyPr/>
          <a:lstStyle/>
          <a:p>
            <a:pPr marL="114300" indent="0">
              <a:buNone/>
            </a:pPr>
            <a:r>
              <a:rPr lang="en-MY" sz="1050" dirty="0" err="1"/>
              <a:t>Grondys</a:t>
            </a:r>
            <a:r>
              <a:rPr lang="en-MY" sz="1050" dirty="0"/>
              <a:t>, K., Kott, I., </a:t>
            </a:r>
            <a:r>
              <a:rPr lang="en-MY" sz="1050" dirty="0" err="1"/>
              <a:t>Sukiennik</a:t>
            </a:r>
            <a:r>
              <a:rPr lang="en-MY" sz="1050" dirty="0"/>
              <a:t>, K., &amp; </a:t>
            </a:r>
            <a:r>
              <a:rPr lang="en-MY" sz="1050" dirty="0" err="1"/>
              <a:t>Seroka-stolka</a:t>
            </a:r>
            <a:r>
              <a:rPr lang="en-MY" sz="1050" dirty="0"/>
              <a:t>, O. (2015). THE IMPORTANCE OF SUPPLIER SELECTION PROCESS. https://doi.org/10.26649/musci.2015.03 </a:t>
            </a:r>
          </a:p>
          <a:p>
            <a:pPr marL="114300" indent="0">
              <a:buNone/>
            </a:pPr>
            <a:endParaRPr lang="en-MY" sz="1050" dirty="0"/>
          </a:p>
          <a:p>
            <a:pPr marL="114300" indent="0">
              <a:buNone/>
            </a:pPr>
            <a:r>
              <a:rPr lang="en-MY" sz="1050" dirty="0"/>
              <a:t>Hong, Y., </a:t>
            </a:r>
            <a:r>
              <a:rPr lang="en-MY" sz="1050" dirty="0" err="1"/>
              <a:t>Curteza</a:t>
            </a:r>
            <a:r>
              <a:rPr lang="en-MY" sz="1050" dirty="0"/>
              <a:t>, A., Zeng, X., </a:t>
            </a:r>
            <a:r>
              <a:rPr lang="en-MY" sz="1050" dirty="0" err="1"/>
              <a:t>Bruniaux</a:t>
            </a:r>
            <a:r>
              <a:rPr lang="en-MY" sz="1050" dirty="0"/>
              <a:t>, P., &amp; Chen, Y. (2016). Sensory evaluation based fuzzy AHP approach for material selection in customized garment design and development process. IOP Conference Series: Materials Science and Engineering, 133(1). https://doi.org/10.1088/1757-899X/133/1/012058 </a:t>
            </a:r>
          </a:p>
          <a:p>
            <a:pPr marL="114300" indent="0">
              <a:buNone/>
            </a:pPr>
            <a:endParaRPr lang="en-MY" sz="1050" dirty="0"/>
          </a:p>
          <a:p>
            <a:pPr marL="114300" indent="0">
              <a:buNone/>
            </a:pPr>
            <a:r>
              <a:rPr lang="en-MY" sz="1050" dirty="0"/>
              <a:t>Jain, V., </a:t>
            </a:r>
            <a:r>
              <a:rPr lang="en-MY" sz="1050" dirty="0" err="1"/>
              <a:t>Sangaiah</a:t>
            </a:r>
            <a:r>
              <a:rPr lang="en-MY" sz="1050" dirty="0"/>
              <a:t>, A. K., </a:t>
            </a:r>
            <a:r>
              <a:rPr lang="en-MY" sz="1050" dirty="0" err="1"/>
              <a:t>Sakhuja</a:t>
            </a:r>
            <a:r>
              <a:rPr lang="en-MY" sz="1050" dirty="0"/>
              <a:t>, S., </a:t>
            </a:r>
            <a:r>
              <a:rPr lang="en-MY" sz="1050" dirty="0" err="1"/>
              <a:t>Thoduka</a:t>
            </a:r>
            <a:r>
              <a:rPr lang="en-MY" sz="1050" dirty="0"/>
              <a:t>, N., &amp; Aggarwal, R. (2018). Supplier selection using fuzzy AHP and TOPSIS: a case study in the Indian automotive industry. Neural Computing and Applications, 29(7), 555–564. https://doi.org/10.1007/s00521-016-2533-z </a:t>
            </a:r>
          </a:p>
          <a:p>
            <a:pPr marL="114300" indent="0">
              <a:buNone/>
            </a:pPr>
            <a:endParaRPr lang="en-MY" sz="1050" dirty="0"/>
          </a:p>
          <a:p>
            <a:pPr marL="114300" indent="0">
              <a:buNone/>
            </a:pPr>
            <a:r>
              <a:rPr lang="en-MY" sz="1050" dirty="0" err="1"/>
              <a:t>Jozi</a:t>
            </a:r>
            <a:r>
              <a:rPr lang="en-MY" sz="1050" dirty="0"/>
              <a:t>, S. A., &amp; </a:t>
            </a:r>
            <a:r>
              <a:rPr lang="en-MY" sz="1050" dirty="0" err="1"/>
              <a:t>Majd</a:t>
            </a:r>
            <a:r>
              <a:rPr lang="en-MY" sz="1050" dirty="0"/>
              <a:t>, N. M. (2014). Health, safety, and environmental risk assessment of steel production complex in central Iran using TOPSIS. Environmental Monitoring and Assessment, 186(10), 6969–6983. https://doi.org/10.1007/s10661-014-3903-6 </a:t>
            </a:r>
          </a:p>
          <a:p>
            <a:pPr marL="114300" indent="0">
              <a:buNone/>
            </a:pPr>
            <a:endParaRPr lang="en-MY" sz="1050" dirty="0"/>
          </a:p>
          <a:p>
            <a:pPr marL="114300" indent="0">
              <a:buNone/>
            </a:pPr>
            <a:r>
              <a:rPr lang="en-MY" sz="1050" dirty="0" err="1"/>
              <a:t>Kahraman</a:t>
            </a:r>
            <a:r>
              <a:rPr lang="en-MY" sz="1050" dirty="0"/>
              <a:t>, C., </a:t>
            </a:r>
            <a:r>
              <a:rPr lang="en-MY" sz="1050" dirty="0" err="1"/>
              <a:t>Cebeci</a:t>
            </a:r>
            <a:r>
              <a:rPr lang="en-MY" sz="1050" dirty="0"/>
              <a:t>, U., &amp; </a:t>
            </a:r>
            <a:r>
              <a:rPr lang="en-MY" sz="1050" dirty="0" err="1"/>
              <a:t>Ulukan</a:t>
            </a:r>
            <a:r>
              <a:rPr lang="en-MY" sz="1050" dirty="0"/>
              <a:t>, Z. (2003). Multi‐criteria supplier selection using fuzzy AHP. Logistics Information Management, 16(6), 382–394. https://doi.org/10.1108/09576050310503367 </a:t>
            </a:r>
          </a:p>
          <a:p>
            <a:pPr marL="114300" indent="0">
              <a:buNone/>
            </a:pPr>
            <a:endParaRPr lang="en-MY" sz="1050"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spTree>
    <p:extLst>
      <p:ext uri="{BB962C8B-B14F-4D97-AF65-F5344CB8AC3E}">
        <p14:creationId xmlns:p14="http://schemas.microsoft.com/office/powerpoint/2010/main" val="998536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0" y="910975"/>
            <a:ext cx="9144000" cy="3682875"/>
          </a:xfrm>
        </p:spPr>
        <p:txBody>
          <a:bodyPr/>
          <a:lstStyle/>
          <a:p>
            <a:pPr marL="114300" indent="0">
              <a:buNone/>
            </a:pPr>
            <a:r>
              <a:rPr lang="en-MY" sz="1050" dirty="0"/>
              <a:t>Kumar, D., &amp; Garg, C. P. (2017). Evaluating sustainable supply chain indicators using fuzzy AHP: Case of Indian automotive industry. Benchmarking, 24(6), 1742–1766. https://doi.org/10.1108/BIJ-11-2015-0111 </a:t>
            </a:r>
          </a:p>
          <a:p>
            <a:pPr marL="114300" indent="0">
              <a:buNone/>
            </a:pPr>
            <a:endParaRPr lang="en-MY" sz="1050" dirty="0"/>
          </a:p>
          <a:p>
            <a:pPr marL="114300" indent="0">
              <a:buNone/>
            </a:pPr>
            <a:r>
              <a:rPr lang="en-MY" sz="1050" dirty="0" err="1"/>
              <a:t>Maity</a:t>
            </a:r>
            <a:r>
              <a:rPr lang="en-MY" sz="1050" dirty="0"/>
              <a:t>, S. R., &amp; Chakraborty, S. (2013). Grinding wheel abrasive material selection using fuzzy TOPSIS method. Materials and Manufacturing Processes, 28(4), 408–417. https://doi.org/10.1080/10426914.2012.700159 </a:t>
            </a:r>
          </a:p>
          <a:p>
            <a:pPr marL="114300" indent="0">
              <a:buNone/>
            </a:pPr>
            <a:endParaRPr lang="en-MY" sz="1050" dirty="0"/>
          </a:p>
          <a:p>
            <a:pPr marL="114300" indent="0">
              <a:buNone/>
            </a:pPr>
            <a:r>
              <a:rPr lang="en-MY" sz="1050" dirty="0" err="1"/>
              <a:t>Memari</a:t>
            </a:r>
            <a:r>
              <a:rPr lang="en-MY" sz="1050" dirty="0"/>
              <a:t>, A., </a:t>
            </a:r>
            <a:r>
              <a:rPr lang="en-MY" sz="1050" dirty="0" err="1"/>
              <a:t>Dargi</a:t>
            </a:r>
            <a:r>
              <a:rPr lang="en-MY" sz="1050" dirty="0"/>
              <a:t>, A., Akbari </a:t>
            </a:r>
            <a:r>
              <a:rPr lang="en-MY" sz="1050" dirty="0" err="1"/>
              <a:t>Jokar</a:t>
            </a:r>
            <a:r>
              <a:rPr lang="en-MY" sz="1050" dirty="0"/>
              <a:t>, M. R., Ahmad, R., &amp; Abdul Rahim, A. R. (2019). Sustainable supplier selection: A multi-criteria intuitionistic fuzzy TOPSIS method. Journal of Manufacturing Systems, 50(April 2018), 9–24. https://doi.org/10.1016/j.jmsy.2018.11.002 </a:t>
            </a:r>
          </a:p>
          <a:p>
            <a:pPr marL="114300" indent="0">
              <a:buNone/>
            </a:pPr>
            <a:endParaRPr lang="en-MY" sz="1050" dirty="0"/>
          </a:p>
          <a:p>
            <a:pPr marL="114300" indent="0">
              <a:buNone/>
            </a:pPr>
            <a:r>
              <a:rPr lang="en-MY" sz="1050" dirty="0" err="1"/>
              <a:t>Mirawati</a:t>
            </a:r>
            <a:r>
              <a:rPr lang="en-MY" sz="1050" dirty="0"/>
              <a:t>, N. A., Othman, S. N., &amp; </a:t>
            </a:r>
            <a:r>
              <a:rPr lang="en-MY" sz="1050" dirty="0" err="1"/>
              <a:t>Risyawati</a:t>
            </a:r>
            <a:r>
              <a:rPr lang="en-MY" sz="1050" dirty="0"/>
              <a:t>, M. I. (2015). Supplier-Contractor Partnering Impact on Construction Performance: A Study on Malaysian Construction Industry. Journal of Economics, Business and Management, 3(1), 29–33. https://doi.org/10.7763/joebm.2015.v3.150 </a:t>
            </a:r>
          </a:p>
          <a:p>
            <a:pPr marL="114300" indent="0">
              <a:buNone/>
            </a:pPr>
            <a:endParaRPr lang="en-MY" sz="1050" dirty="0"/>
          </a:p>
          <a:p>
            <a:pPr marL="114300" indent="0">
              <a:buNone/>
            </a:pPr>
            <a:r>
              <a:rPr lang="en-MY" sz="1050" dirty="0" err="1"/>
              <a:t>Moayeri</a:t>
            </a:r>
            <a:r>
              <a:rPr lang="en-MY" sz="1050" dirty="0"/>
              <a:t>, M., </a:t>
            </a:r>
            <a:r>
              <a:rPr lang="en-MY" sz="1050" dirty="0" err="1"/>
              <a:t>Shahvarani</a:t>
            </a:r>
            <a:r>
              <a:rPr lang="en-MY" sz="1050" dirty="0"/>
              <a:t>, A., </a:t>
            </a:r>
            <a:r>
              <a:rPr lang="en-MY" sz="1050" dirty="0" err="1"/>
              <a:t>Behzadi</a:t>
            </a:r>
            <a:r>
              <a:rPr lang="en-MY" sz="1050" dirty="0"/>
              <a:t>, M. H., &amp; </a:t>
            </a:r>
            <a:r>
              <a:rPr lang="en-MY" sz="1050" dirty="0" err="1"/>
              <a:t>Hosseinzadeh-Lotfi</a:t>
            </a:r>
            <a:r>
              <a:rPr lang="en-MY" sz="1050" dirty="0"/>
              <a:t>, F. (2015). Comparison of fuzzy AHP and fuzzy TOPSIS methods for math teachers selection. Indian Journal of Science and Technology, 8(13). https://doi.org/10.17485/ijst/2015/v8i13/54100</a:t>
            </a: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37</a:t>
            </a:fld>
            <a:endParaRPr lang="en"/>
          </a:p>
        </p:txBody>
      </p:sp>
    </p:spTree>
    <p:extLst>
      <p:ext uri="{BB962C8B-B14F-4D97-AF65-F5344CB8AC3E}">
        <p14:creationId xmlns:p14="http://schemas.microsoft.com/office/powerpoint/2010/main" val="3113207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53340" y="910975"/>
            <a:ext cx="8991600" cy="3682875"/>
          </a:xfrm>
        </p:spPr>
        <p:txBody>
          <a:bodyPr/>
          <a:lstStyle/>
          <a:p>
            <a:pPr marL="114300" indent="0">
              <a:buNone/>
            </a:pPr>
            <a:r>
              <a:rPr lang="en-US" sz="1050" dirty="0" err="1"/>
              <a:t>Oke</a:t>
            </a:r>
            <a:r>
              <a:rPr lang="en-US" sz="1050" dirty="0"/>
              <a:t>, A., &amp; </a:t>
            </a:r>
            <a:r>
              <a:rPr lang="en-US" sz="1050" dirty="0" err="1"/>
              <a:t>Abiola-Falemu</a:t>
            </a:r>
            <a:r>
              <a:rPr lang="en-US" sz="1050" dirty="0"/>
              <a:t>, J. (2009). Relationship between building collapse and poor quality of materials and workmanship in Nigeria. COBRA 2009 - Construction and Building Research Conference of the Royal Institution of Chartered Surveyors, (February 2017), 873–884. </a:t>
            </a:r>
          </a:p>
          <a:p>
            <a:pPr marL="114300" indent="0">
              <a:buNone/>
            </a:pPr>
            <a:endParaRPr lang="en-US" sz="1050" dirty="0"/>
          </a:p>
          <a:p>
            <a:pPr marL="114300" indent="0">
              <a:buNone/>
            </a:pPr>
            <a:r>
              <a:rPr lang="en-US" sz="1050" dirty="0" err="1"/>
              <a:t>Pavan</a:t>
            </a:r>
            <a:r>
              <a:rPr lang="en-US" sz="1050" dirty="0"/>
              <a:t>, M., &amp; Todeschini, R. (2009). Multi-Criteria Decision Making View all Topics </a:t>
            </a:r>
            <a:r>
              <a:rPr lang="en-US" sz="1050" dirty="0" err="1"/>
              <a:t>Multicriteria</a:t>
            </a:r>
            <a:r>
              <a:rPr lang="en-US" sz="1050" dirty="0"/>
              <a:t> Decision-Making Methods. 1–10. </a:t>
            </a:r>
          </a:p>
          <a:p>
            <a:pPr marL="114300" indent="0">
              <a:buNone/>
            </a:pPr>
            <a:endParaRPr lang="en-US" sz="1050" dirty="0"/>
          </a:p>
          <a:p>
            <a:pPr marL="114300" indent="0">
              <a:buNone/>
            </a:pPr>
            <a:r>
              <a:rPr lang="en-US" sz="1050" dirty="0" err="1"/>
              <a:t>Purohit</a:t>
            </a:r>
            <a:r>
              <a:rPr lang="en-US" sz="1050" dirty="0"/>
              <a:t>, P., &amp; Ramachandran, M. (2015). Selection of flywheel material using </a:t>
            </a:r>
            <a:r>
              <a:rPr lang="en-US" sz="1050" dirty="0" err="1"/>
              <a:t>multicriteria</a:t>
            </a:r>
            <a:r>
              <a:rPr lang="en-US" sz="1050" dirty="0"/>
              <a:t> decision making fuzzy </a:t>
            </a:r>
            <a:r>
              <a:rPr lang="en-US" sz="1050" dirty="0" err="1"/>
              <a:t>topsis</a:t>
            </a:r>
            <a:r>
              <a:rPr lang="en-US" sz="1050" dirty="0"/>
              <a:t>. Indian Journal of Science and Technology, 8(33). https://doi.org/10.17485/ijst/2015/v8i33/80028 </a:t>
            </a:r>
          </a:p>
          <a:p>
            <a:pPr marL="114300" indent="0">
              <a:buNone/>
            </a:pPr>
            <a:endParaRPr lang="en-US" sz="1050" dirty="0"/>
          </a:p>
          <a:p>
            <a:pPr marL="114300" indent="0">
              <a:buNone/>
            </a:pPr>
            <a:r>
              <a:rPr lang="en-US" sz="1050" dirty="0" err="1"/>
              <a:t>Sadeghzadeh</a:t>
            </a:r>
            <a:r>
              <a:rPr lang="en-US" sz="1050" dirty="0"/>
              <a:t>, K., &amp; </a:t>
            </a:r>
            <a:r>
              <a:rPr lang="en-US" sz="1050" dirty="0" err="1"/>
              <a:t>Salehi</a:t>
            </a:r>
            <a:r>
              <a:rPr lang="en-US" sz="1050" dirty="0"/>
              <a:t>, M. B. (2011). Mathematical analysis of fuel cell strategic technologies development solutions in the automotive industry by the TOPSIS multi-criteria decision making method. International Journal of Hydrogen Energy, 36(20), 13272–13280. </a:t>
            </a:r>
            <a:r>
              <a:rPr lang="en-US" sz="1050" dirty="0">
                <a:hlinkClick r:id="rId2"/>
              </a:rPr>
              <a:t>https://doi.org/10.1016/j.ijhydene.2010.07.064</a:t>
            </a:r>
            <a:endParaRPr lang="en-US" sz="1050" dirty="0"/>
          </a:p>
          <a:p>
            <a:pPr marL="114300" indent="0">
              <a:buNone/>
            </a:pPr>
            <a:endParaRPr lang="en-US" sz="1050" dirty="0"/>
          </a:p>
          <a:p>
            <a:pPr marL="114300" indent="0">
              <a:buNone/>
            </a:pPr>
            <a:r>
              <a:rPr lang="en-US" sz="1050" dirty="0" err="1"/>
              <a:t>Scleven</a:t>
            </a:r>
            <a:r>
              <a:rPr lang="en-US" sz="1050" dirty="0"/>
              <a:t>, A. (2014). SUPPLIER SELECTION AND PROCUREMENT PROCESS AMONG PUBLIC DISPOSAL UNITS . A CASE STUDY OF KABALE MUNICIPAL COUNCIL ANKWASA SCLEVEN 11 / A / BPLM / 097 / F A RESEARCH PROPOSAL SUBMITTED TO THE FACULTY OF ARTS AND SOCIAL SCIENCES IN PARTIAL FULFILLMENT FOR T</a:t>
            </a:r>
            <a:endParaRPr lang="en-MY" sz="1050"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spTree>
    <p:extLst>
      <p:ext uri="{BB962C8B-B14F-4D97-AF65-F5344CB8AC3E}">
        <p14:creationId xmlns:p14="http://schemas.microsoft.com/office/powerpoint/2010/main" val="2035474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MY" dirty="0"/>
          </a:p>
        </p:txBody>
      </p:sp>
      <p:sp>
        <p:nvSpPr>
          <p:cNvPr id="3" name="Text Placeholder 2"/>
          <p:cNvSpPr>
            <a:spLocks noGrp="1"/>
          </p:cNvSpPr>
          <p:nvPr>
            <p:ph type="body" idx="1"/>
          </p:nvPr>
        </p:nvSpPr>
        <p:spPr>
          <a:xfrm>
            <a:off x="0" y="910975"/>
            <a:ext cx="9144000" cy="3682875"/>
          </a:xfrm>
        </p:spPr>
        <p:txBody>
          <a:bodyPr/>
          <a:lstStyle/>
          <a:p>
            <a:pPr marL="114300" indent="0">
              <a:buNone/>
            </a:pPr>
            <a:r>
              <a:rPr lang="en-US" sz="1050" dirty="0"/>
              <a:t>Shanian, A., &amp; </a:t>
            </a:r>
            <a:r>
              <a:rPr lang="en-US" sz="1050" dirty="0" err="1"/>
              <a:t>Savadogo</a:t>
            </a:r>
            <a:r>
              <a:rPr lang="en-US" sz="1050" dirty="0"/>
              <a:t>, O. (2006). TOPSIS multiple-criteria decision support analysis for material selection of metallic bipolar plates for polymer electrolyte fuel cell. Journal of Power Sources, 159(2), 1095–1104. https://doi.org/10.1016/j.jpowsour.2005.12.092 </a:t>
            </a:r>
          </a:p>
          <a:p>
            <a:pPr marL="114300" indent="0">
              <a:buNone/>
            </a:pPr>
            <a:endParaRPr lang="en-US" sz="1050" dirty="0"/>
          </a:p>
          <a:p>
            <a:pPr marL="114300" indent="0">
              <a:buNone/>
            </a:pPr>
            <a:r>
              <a:rPr lang="en-US" sz="1050" dirty="0" err="1"/>
              <a:t>Sharipah</a:t>
            </a:r>
            <a:r>
              <a:rPr lang="en-US" sz="1050" dirty="0"/>
              <a:t>, N. (2011). Quality Affordable Housing: A Theoretical Framework for Planning and Design of Quality Housing. Journal of Techno-Social, 2(1), 1–10. </a:t>
            </a:r>
          </a:p>
          <a:p>
            <a:pPr marL="114300" indent="0">
              <a:buNone/>
            </a:pPr>
            <a:endParaRPr lang="en-US" sz="1050" dirty="0"/>
          </a:p>
          <a:p>
            <a:pPr marL="114300" indent="0">
              <a:buNone/>
            </a:pPr>
            <a:r>
              <a:rPr lang="en-US" sz="1050" dirty="0" err="1"/>
              <a:t>Taherdoost</a:t>
            </a:r>
            <a:r>
              <a:rPr lang="en-US" sz="1050" dirty="0"/>
              <a:t>, H., &amp; </a:t>
            </a:r>
            <a:r>
              <a:rPr lang="en-US" sz="1050" dirty="0" err="1"/>
              <a:t>Brard</a:t>
            </a:r>
            <a:r>
              <a:rPr lang="en-US" sz="1050" dirty="0"/>
              <a:t>, A. (2019). </a:t>
            </a:r>
            <a:r>
              <a:rPr lang="en-US" sz="1050" dirty="0" err="1"/>
              <a:t>ScienceDirect</a:t>
            </a:r>
            <a:r>
              <a:rPr lang="en-US" sz="1050" dirty="0"/>
              <a:t> </a:t>
            </a:r>
            <a:r>
              <a:rPr lang="en-US" sz="1050" dirty="0" err="1"/>
              <a:t>ScienceDirect</a:t>
            </a:r>
            <a:r>
              <a:rPr lang="en-US" sz="1050" dirty="0"/>
              <a:t> </a:t>
            </a:r>
            <a:r>
              <a:rPr lang="en-US" sz="1050" dirty="0" err="1"/>
              <a:t>ScienceDirect</a:t>
            </a:r>
            <a:r>
              <a:rPr lang="en-US" sz="1050" dirty="0"/>
              <a:t> </a:t>
            </a:r>
            <a:r>
              <a:rPr lang="en-US" sz="1050" dirty="0" err="1"/>
              <a:t>ScienceDirect</a:t>
            </a:r>
            <a:r>
              <a:rPr lang="en-US" sz="1050" dirty="0"/>
              <a:t> Analyzing </a:t>
            </a:r>
            <a:r>
              <a:rPr lang="en-US" sz="1050" dirty="0" err="1"/>
              <a:t>Analyzing</a:t>
            </a:r>
            <a:r>
              <a:rPr lang="en-US" sz="1050" dirty="0"/>
              <a:t> the </a:t>
            </a:r>
            <a:r>
              <a:rPr lang="en-US" sz="1050" dirty="0" err="1"/>
              <a:t>the</a:t>
            </a:r>
            <a:r>
              <a:rPr lang="en-US" sz="1050" dirty="0"/>
              <a:t> Process </a:t>
            </a:r>
            <a:r>
              <a:rPr lang="en-US" sz="1050" dirty="0" err="1"/>
              <a:t>Process</a:t>
            </a:r>
            <a:r>
              <a:rPr lang="en-US" sz="1050" dirty="0"/>
              <a:t> of </a:t>
            </a:r>
            <a:r>
              <a:rPr lang="en-US" sz="1050" dirty="0" err="1"/>
              <a:t>of</a:t>
            </a:r>
            <a:r>
              <a:rPr lang="en-US" sz="1050" dirty="0"/>
              <a:t> Supplier </a:t>
            </a:r>
            <a:r>
              <a:rPr lang="en-US" sz="1050" dirty="0" err="1"/>
              <a:t>Supplier</a:t>
            </a:r>
            <a:r>
              <a:rPr lang="en-US" sz="1050" dirty="0"/>
              <a:t> Selection </a:t>
            </a:r>
            <a:r>
              <a:rPr lang="en-US" sz="1050" dirty="0" err="1"/>
              <a:t>Selection</a:t>
            </a:r>
            <a:r>
              <a:rPr lang="en-US" sz="1050" dirty="0"/>
              <a:t> Criteria </a:t>
            </a:r>
            <a:r>
              <a:rPr lang="en-US" sz="1050" dirty="0" err="1"/>
              <a:t>Criteria</a:t>
            </a:r>
            <a:r>
              <a:rPr lang="en-US" sz="1050" dirty="0"/>
              <a:t> and </a:t>
            </a:r>
            <a:r>
              <a:rPr lang="en-US" sz="1050" dirty="0" err="1"/>
              <a:t>and</a:t>
            </a:r>
            <a:r>
              <a:rPr lang="en-US" sz="1050" dirty="0"/>
              <a:t> Methods </a:t>
            </a:r>
            <a:r>
              <a:rPr lang="en-US" sz="1050" dirty="0" err="1"/>
              <a:t>Methods</a:t>
            </a:r>
            <a:r>
              <a:rPr lang="en-US" sz="1050" dirty="0"/>
              <a:t> Costing models for capacity optimization in Industry 4 . 0 : Trade-of. Procedia Manufacturing, 32, 1024–1034. https://doi.org/10.1016/j.promfg.2019.02.317 </a:t>
            </a:r>
          </a:p>
          <a:p>
            <a:pPr marL="114300" indent="0">
              <a:buNone/>
            </a:pPr>
            <a:endParaRPr lang="en-US" sz="1050" dirty="0"/>
          </a:p>
          <a:p>
            <a:pPr marL="114300" indent="0">
              <a:buNone/>
            </a:pPr>
            <a:r>
              <a:rPr lang="en-US" sz="1050" dirty="0"/>
              <a:t>Wilson, E. J. (1994). The Relative Importance of Supplier Selection Criteria: A Review and Update. International Journal of Purchasing and Materials Management, 30(2), 34–41. https://doi.org/10.1111/j.1745-493X.1994.tb00195.x </a:t>
            </a:r>
          </a:p>
          <a:p>
            <a:pPr marL="114300" indent="0">
              <a:buNone/>
            </a:pPr>
            <a:endParaRPr lang="en-US" sz="1050" dirty="0"/>
          </a:p>
          <a:p>
            <a:pPr marL="114300" indent="0">
              <a:buNone/>
            </a:pPr>
            <a:r>
              <a:rPr lang="en-US" sz="1050" dirty="0"/>
              <a:t>Wood, D. A. (2016). Supplier selection for development of petroleum industry facilities, applying multi-criteria decision making techniques including fuzzy and intuitionistic fuzzy TOPSIS with flexible entropy weighting. Journal of Natural Gas Science and Engineering, 28, 594–612. https://doi.org/10.1016/j.jngse.2015.12.021</a:t>
            </a:r>
            <a:endParaRPr lang="en-MY" sz="1050" dirty="0"/>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spTree>
    <p:extLst>
      <p:ext uri="{BB962C8B-B14F-4D97-AF65-F5344CB8AC3E}">
        <p14:creationId xmlns:p14="http://schemas.microsoft.com/office/powerpoint/2010/main" val="2288651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SCOPE</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5" name="Text Placeholder 1"/>
          <p:cNvSpPr>
            <a:spLocks noGrp="1"/>
          </p:cNvSpPr>
          <p:nvPr>
            <p:ph type="body" idx="1"/>
          </p:nvPr>
        </p:nvSpPr>
        <p:spPr>
          <a:xfrm>
            <a:off x="3828288" y="1039712"/>
            <a:ext cx="4962144" cy="3373792"/>
          </a:xfrm>
        </p:spPr>
        <p:txBody>
          <a:bodyPr/>
          <a:lstStyle/>
          <a:p>
            <a:r>
              <a:rPr lang="en-US" dirty="0"/>
              <a:t>Contractors or company around Malaysia. The company that are chose for this project is </a:t>
            </a:r>
            <a:r>
              <a:rPr lang="en-US" dirty="0" err="1"/>
              <a:t>Ventech</a:t>
            </a:r>
            <a:r>
              <a:rPr lang="en-US" dirty="0"/>
              <a:t> Consult, an engineering consultation company located in Kota </a:t>
            </a:r>
            <a:r>
              <a:rPr lang="en-US" dirty="0" err="1"/>
              <a:t>Bharu</a:t>
            </a:r>
            <a:r>
              <a:rPr lang="en-US" dirty="0"/>
              <a:t>, Kelantan. </a:t>
            </a:r>
          </a:p>
          <a:p>
            <a:r>
              <a:rPr lang="en-US" dirty="0"/>
              <a:t>4 </a:t>
            </a:r>
            <a:r>
              <a:rPr lang="en-US" dirty="0" err="1"/>
              <a:t>criterias</a:t>
            </a:r>
            <a:r>
              <a:rPr lang="en-US" dirty="0"/>
              <a:t> and 3 suppliers will be used in the Fuzzy TOPSIS application.</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06" y="1642528"/>
            <a:ext cx="3429228" cy="1844582"/>
          </a:xfrm>
          <a:prstGeom prst="rect">
            <a:avLst/>
          </a:prstGeom>
        </p:spPr>
      </p:pic>
    </p:spTree>
    <p:extLst>
      <p:ext uri="{BB962C8B-B14F-4D97-AF65-F5344CB8AC3E}">
        <p14:creationId xmlns:p14="http://schemas.microsoft.com/office/powerpoint/2010/main" val="918034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SUPPLIER SELECTION</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graphicFrame>
        <p:nvGraphicFramePr>
          <p:cNvPr id="7" name="Content Placeholder 3"/>
          <p:cNvGraphicFramePr>
            <a:graphicFrameLocks/>
          </p:cNvGraphicFramePr>
          <p:nvPr>
            <p:extLst>
              <p:ext uri="{D42A27DB-BD31-4B8C-83A1-F6EECF244321}">
                <p14:modId xmlns:p14="http://schemas.microsoft.com/office/powerpoint/2010/main" val="2322791220"/>
              </p:ext>
            </p:extLst>
          </p:nvPr>
        </p:nvGraphicFramePr>
        <p:xfrm>
          <a:off x="549600" y="910975"/>
          <a:ext cx="7497000" cy="3682875"/>
        </p:xfrm>
        <a:graphic>
          <a:graphicData uri="http://schemas.openxmlformats.org/drawingml/2006/table">
            <a:tbl>
              <a:tblPr firstRow="1" bandRow="1">
                <a:tableStyleId>{5C22544A-7EE6-4342-B048-85BDC9FD1C3A}</a:tableStyleId>
              </a:tblPr>
              <a:tblGrid>
                <a:gridCol w="2499000">
                  <a:extLst>
                    <a:ext uri="{9D8B030D-6E8A-4147-A177-3AD203B41FA5}">
                      <a16:colId xmlns:a16="http://schemas.microsoft.com/office/drawing/2014/main" val="4061838422"/>
                    </a:ext>
                  </a:extLst>
                </a:gridCol>
                <a:gridCol w="2770171">
                  <a:extLst>
                    <a:ext uri="{9D8B030D-6E8A-4147-A177-3AD203B41FA5}">
                      <a16:colId xmlns:a16="http://schemas.microsoft.com/office/drawing/2014/main" val="1631998930"/>
                    </a:ext>
                  </a:extLst>
                </a:gridCol>
                <a:gridCol w="2227829">
                  <a:extLst>
                    <a:ext uri="{9D8B030D-6E8A-4147-A177-3AD203B41FA5}">
                      <a16:colId xmlns:a16="http://schemas.microsoft.com/office/drawing/2014/main" val="880353561"/>
                    </a:ext>
                  </a:extLst>
                </a:gridCol>
              </a:tblGrid>
              <a:tr h="394176">
                <a:tc>
                  <a:txBody>
                    <a:bodyPr/>
                    <a:lstStyle/>
                    <a:p>
                      <a:r>
                        <a:rPr lang="en-MY" sz="900" dirty="0"/>
                        <a:t>Country</a:t>
                      </a:r>
                    </a:p>
                  </a:txBody>
                  <a:tcPr marL="80893" marR="80893" marT="40446" marB="40446">
                    <a:solidFill>
                      <a:schemeClr val="tx1"/>
                    </a:solidFill>
                  </a:tcPr>
                </a:tc>
                <a:tc>
                  <a:txBody>
                    <a:bodyPr/>
                    <a:lstStyle/>
                    <a:p>
                      <a:r>
                        <a:rPr lang="en-MY" sz="900" dirty="0"/>
                        <a:t>Algorithm</a:t>
                      </a:r>
                    </a:p>
                  </a:txBody>
                  <a:tcPr marL="80893" marR="80893" marT="40446" marB="40446">
                    <a:solidFill>
                      <a:schemeClr val="tx1"/>
                    </a:solidFill>
                  </a:tcPr>
                </a:tc>
                <a:tc>
                  <a:txBody>
                    <a:bodyPr/>
                    <a:lstStyle/>
                    <a:p>
                      <a:r>
                        <a:rPr lang="en-MY" sz="900" dirty="0"/>
                        <a:t>Purpose</a:t>
                      </a:r>
                    </a:p>
                  </a:txBody>
                  <a:tcPr marL="80893" marR="80893" marT="40446" marB="40446">
                    <a:solidFill>
                      <a:schemeClr val="tx1"/>
                    </a:solidFill>
                  </a:tcPr>
                </a:tc>
                <a:extLst>
                  <a:ext uri="{0D108BD9-81ED-4DB2-BD59-A6C34878D82A}">
                    <a16:rowId xmlns:a16="http://schemas.microsoft.com/office/drawing/2014/main" val="179013807"/>
                  </a:ext>
                </a:extLst>
              </a:tr>
              <a:tr h="884738">
                <a:tc>
                  <a:txBody>
                    <a:bodyPr/>
                    <a:lstStyle/>
                    <a:p>
                      <a:r>
                        <a:rPr lang="en-US" sz="1000" dirty="0">
                          <a:latin typeface="Times New Roman" panose="02020603050405020304" pitchFamily="18" charset="0"/>
                          <a:cs typeface="Times New Roman" panose="02020603050405020304" pitchFamily="18" charset="0"/>
                        </a:rPr>
                        <a:t>Tehran,</a:t>
                      </a:r>
                      <a:r>
                        <a:rPr lang="en-US" sz="1000" baseline="0" dirty="0">
                          <a:latin typeface="Times New Roman" panose="02020603050405020304" pitchFamily="18" charset="0"/>
                          <a:cs typeface="Times New Roman" panose="02020603050405020304" pitchFamily="18" charset="0"/>
                        </a:rPr>
                        <a:t> </a:t>
                      </a:r>
                      <a:r>
                        <a:rPr lang="en-US" sz="1000" dirty="0">
                          <a:latin typeface="Times New Roman" panose="02020603050405020304" pitchFamily="18" charset="0"/>
                          <a:cs typeface="Times New Roman" panose="02020603050405020304" pitchFamily="18" charset="0"/>
                        </a:rPr>
                        <a:t>Iran</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dirty="0">
                          <a:latin typeface="Times New Roman" panose="02020603050405020304" pitchFamily="18" charset="0"/>
                          <a:cs typeface="Times New Roman" panose="02020603050405020304" pitchFamily="18" charset="0"/>
                        </a:rPr>
                        <a:t>Fuzzy TOPSIS</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baseline="0" dirty="0">
                          <a:latin typeface="Times New Roman" panose="02020603050405020304" pitchFamily="18" charset="0"/>
                          <a:cs typeface="Times New Roman" panose="02020603050405020304" pitchFamily="18" charset="0"/>
                        </a:rPr>
                        <a:t>Supplier Selection for automotive spare parts manufacturers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000" dirty="0">
                          <a:latin typeface="Times New Roman" panose="02020603050405020304" pitchFamily="18" charset="0"/>
                          <a:cs typeface="Times New Roman" panose="02020603050405020304" pitchFamily="18" charset="0"/>
                        </a:rPr>
                        <a:t>(</a:t>
                      </a:r>
                      <a:r>
                        <a:rPr lang="en-MY" sz="1000" dirty="0" err="1">
                          <a:latin typeface="Times New Roman" panose="02020603050405020304" pitchFamily="18" charset="0"/>
                          <a:cs typeface="Times New Roman" panose="02020603050405020304" pitchFamily="18" charset="0"/>
                        </a:rPr>
                        <a:t>Memari</a:t>
                      </a:r>
                      <a:r>
                        <a:rPr lang="en-MY" sz="1000" dirty="0">
                          <a:latin typeface="Times New Roman" panose="02020603050405020304" pitchFamily="18" charset="0"/>
                          <a:cs typeface="Times New Roman" panose="02020603050405020304" pitchFamily="18" charset="0"/>
                        </a:rPr>
                        <a:t>, </a:t>
                      </a:r>
                      <a:r>
                        <a:rPr lang="en-MY" sz="1000" dirty="0" err="1">
                          <a:latin typeface="Times New Roman" panose="02020603050405020304" pitchFamily="18" charset="0"/>
                          <a:cs typeface="Times New Roman" panose="02020603050405020304" pitchFamily="18" charset="0"/>
                        </a:rPr>
                        <a:t>Dargi</a:t>
                      </a:r>
                      <a:r>
                        <a:rPr lang="en-MY" sz="1000" dirty="0">
                          <a:latin typeface="Times New Roman" panose="02020603050405020304" pitchFamily="18" charset="0"/>
                          <a:cs typeface="Times New Roman" panose="02020603050405020304" pitchFamily="18" charset="0"/>
                        </a:rPr>
                        <a:t>, Akbari </a:t>
                      </a:r>
                      <a:r>
                        <a:rPr lang="en-MY" sz="1000" dirty="0" err="1">
                          <a:latin typeface="Times New Roman" panose="02020603050405020304" pitchFamily="18" charset="0"/>
                          <a:cs typeface="Times New Roman" panose="02020603050405020304" pitchFamily="18" charset="0"/>
                        </a:rPr>
                        <a:t>Jokar</a:t>
                      </a:r>
                      <a:r>
                        <a:rPr lang="en-MY" sz="1000" dirty="0">
                          <a:latin typeface="Times New Roman" panose="02020603050405020304" pitchFamily="18" charset="0"/>
                          <a:cs typeface="Times New Roman" panose="02020603050405020304" pitchFamily="18" charset="0"/>
                        </a:rPr>
                        <a:t>, Ahmad, &amp; Abdul Rahim, 2019)</a:t>
                      </a:r>
                    </a:p>
                    <a:p>
                      <a:endParaRPr lang="en-MY" sz="1000" dirty="0">
                        <a:latin typeface="Times New Roman" panose="02020603050405020304" pitchFamily="18" charset="0"/>
                        <a:cs typeface="Times New Roman" panose="02020603050405020304" pitchFamily="18" charset="0"/>
                      </a:endParaRPr>
                    </a:p>
                  </a:txBody>
                  <a:tcPr marL="80893" marR="80893" marT="40446" marB="40446"/>
                </a:tc>
                <a:extLst>
                  <a:ext uri="{0D108BD9-81ED-4DB2-BD59-A6C34878D82A}">
                    <a16:rowId xmlns:a16="http://schemas.microsoft.com/office/drawing/2014/main" val="3164326466"/>
                  </a:ext>
                </a:extLst>
              </a:tr>
              <a:tr h="561250">
                <a:tc>
                  <a:txBody>
                    <a:bodyPr/>
                    <a:lstStyle/>
                    <a:p>
                      <a:r>
                        <a:rPr lang="en-US" sz="1000" dirty="0">
                          <a:latin typeface="Times New Roman" panose="02020603050405020304" pitchFamily="18" charset="0"/>
                          <a:cs typeface="Times New Roman" panose="02020603050405020304" pitchFamily="18" charset="0"/>
                        </a:rPr>
                        <a:t>Kabale, India</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dirty="0">
                          <a:latin typeface="Times New Roman" panose="02020603050405020304" pitchFamily="18" charset="0"/>
                          <a:cs typeface="Times New Roman" panose="02020603050405020304" pitchFamily="18" charset="0"/>
                        </a:rPr>
                        <a:t>Fuzzy TOPSIS</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baseline="0" dirty="0">
                          <a:latin typeface="Times New Roman" panose="02020603050405020304" pitchFamily="18" charset="0"/>
                          <a:cs typeface="Times New Roman" panose="02020603050405020304" pitchFamily="18" charset="0"/>
                        </a:rPr>
                        <a:t>Supplier Selection for p</a:t>
                      </a:r>
                      <a:r>
                        <a:rPr lang="en-US" sz="1000" dirty="0">
                          <a:latin typeface="Times New Roman" panose="02020603050405020304" pitchFamily="18" charset="0"/>
                          <a:cs typeface="Times New Roman" panose="02020603050405020304" pitchFamily="18" charset="0"/>
                        </a:rPr>
                        <a:t>ublic Disposal Unit </a:t>
                      </a:r>
                    </a:p>
                    <a:p>
                      <a:r>
                        <a:rPr lang="en-US" sz="1000" dirty="0">
                          <a:latin typeface="Times New Roman" panose="02020603050405020304" pitchFamily="18" charset="0"/>
                          <a:cs typeface="Times New Roman" panose="02020603050405020304" pitchFamily="18" charset="0"/>
                        </a:rPr>
                        <a:t>(</a:t>
                      </a:r>
                      <a:r>
                        <a:rPr lang="en-US" sz="1000" dirty="0" err="1">
                          <a:latin typeface="Times New Roman" panose="02020603050405020304" pitchFamily="18" charset="0"/>
                          <a:cs typeface="Times New Roman" panose="02020603050405020304" pitchFamily="18" charset="0"/>
                        </a:rPr>
                        <a:t>Scleven</a:t>
                      </a:r>
                      <a:r>
                        <a:rPr lang="en-US" sz="1000" dirty="0">
                          <a:latin typeface="Times New Roman" panose="02020603050405020304" pitchFamily="18" charset="0"/>
                          <a:cs typeface="Times New Roman" panose="02020603050405020304" pitchFamily="18" charset="0"/>
                        </a:rPr>
                        <a:t>, 2014)</a:t>
                      </a:r>
                      <a:endParaRPr lang="en-MY" sz="1000" dirty="0">
                        <a:latin typeface="Times New Roman" panose="02020603050405020304" pitchFamily="18" charset="0"/>
                        <a:cs typeface="Times New Roman" panose="02020603050405020304" pitchFamily="18" charset="0"/>
                      </a:endParaRPr>
                    </a:p>
                  </a:txBody>
                  <a:tcPr marL="80893" marR="80893" marT="40446" marB="40446"/>
                </a:tc>
                <a:extLst>
                  <a:ext uri="{0D108BD9-81ED-4DB2-BD59-A6C34878D82A}">
                    <a16:rowId xmlns:a16="http://schemas.microsoft.com/office/drawing/2014/main" val="294457242"/>
                  </a:ext>
                </a:extLst>
              </a:tr>
              <a:tr h="561250">
                <a:tc>
                  <a:txBody>
                    <a:bodyPr/>
                    <a:lstStyle/>
                    <a:p>
                      <a:r>
                        <a:rPr lang="en-US" sz="1000" dirty="0">
                          <a:latin typeface="Times New Roman" panose="02020603050405020304" pitchFamily="18" charset="0"/>
                          <a:cs typeface="Times New Roman" panose="02020603050405020304" pitchFamily="18" charset="0"/>
                        </a:rPr>
                        <a:t>Lincoln, United</a:t>
                      </a:r>
                      <a:r>
                        <a:rPr lang="en-US" sz="1000" baseline="0" dirty="0">
                          <a:latin typeface="Times New Roman" panose="02020603050405020304" pitchFamily="18" charset="0"/>
                          <a:cs typeface="Times New Roman" panose="02020603050405020304" pitchFamily="18" charset="0"/>
                        </a:rPr>
                        <a:t> Kingdom</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baseline="0" dirty="0">
                          <a:latin typeface="Times New Roman" panose="02020603050405020304" pitchFamily="18" charset="0"/>
                          <a:cs typeface="Times New Roman" panose="02020603050405020304" pitchFamily="18" charset="0"/>
                        </a:rPr>
                        <a:t>Fuzzy TOPSIS</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baseline="0" dirty="0">
                          <a:latin typeface="Times New Roman" panose="02020603050405020304" pitchFamily="18" charset="0"/>
                          <a:cs typeface="Times New Roman" panose="02020603050405020304" pitchFamily="18" charset="0"/>
                        </a:rPr>
                        <a:t>Supplier Selection for d</a:t>
                      </a:r>
                      <a:r>
                        <a:rPr lang="en-US" sz="1000" dirty="0">
                          <a:latin typeface="Times New Roman" panose="02020603050405020304" pitchFamily="18" charset="0"/>
                          <a:cs typeface="Times New Roman" panose="02020603050405020304" pitchFamily="18" charset="0"/>
                        </a:rPr>
                        <a:t>evelopment</a:t>
                      </a:r>
                      <a:r>
                        <a:rPr lang="en-US" sz="1000" baseline="0" dirty="0">
                          <a:latin typeface="Times New Roman" panose="02020603050405020304" pitchFamily="18" charset="0"/>
                          <a:cs typeface="Times New Roman" panose="02020603050405020304" pitchFamily="18" charset="0"/>
                        </a:rPr>
                        <a:t> of petroleum industries facilities</a:t>
                      </a:r>
                    </a:p>
                    <a:p>
                      <a:r>
                        <a:rPr lang="en-MY" sz="1000" dirty="0">
                          <a:latin typeface="Times New Roman" panose="02020603050405020304" pitchFamily="18" charset="0"/>
                          <a:cs typeface="Times New Roman" panose="02020603050405020304" pitchFamily="18" charset="0"/>
                        </a:rPr>
                        <a:t>(Wood, 2016)</a:t>
                      </a:r>
                    </a:p>
                  </a:txBody>
                  <a:tcPr marL="80893" marR="80893" marT="40446" marB="40446"/>
                </a:tc>
                <a:extLst>
                  <a:ext uri="{0D108BD9-81ED-4DB2-BD59-A6C34878D82A}">
                    <a16:rowId xmlns:a16="http://schemas.microsoft.com/office/drawing/2014/main" val="136794169"/>
                  </a:ext>
                </a:extLst>
              </a:tr>
              <a:tr h="720211">
                <a:tc>
                  <a:txBody>
                    <a:bodyPr/>
                    <a:lstStyle/>
                    <a:p>
                      <a:r>
                        <a:rPr lang="en-US" sz="1000" dirty="0">
                          <a:latin typeface="Times New Roman" panose="02020603050405020304" pitchFamily="18" charset="0"/>
                          <a:cs typeface="Times New Roman" panose="02020603050405020304" pitchFamily="18" charset="0"/>
                        </a:rPr>
                        <a:t>India</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a:latin typeface="Times New Roman" panose="02020603050405020304" pitchFamily="18" charset="0"/>
                          <a:cs typeface="Times New Roman" panose="02020603050405020304" pitchFamily="18" charset="0"/>
                        </a:rPr>
                        <a:t>AHP and TOPSIS</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baseline="0" dirty="0">
                          <a:latin typeface="Times New Roman" panose="02020603050405020304" pitchFamily="18" charset="0"/>
                          <a:cs typeface="Times New Roman" panose="02020603050405020304" pitchFamily="18" charset="0"/>
                        </a:rPr>
                        <a:t>Supplier Selection for h</a:t>
                      </a:r>
                      <a:r>
                        <a:rPr lang="en-US" sz="1000" dirty="0">
                          <a:latin typeface="Times New Roman" panose="02020603050405020304" pitchFamily="18" charset="0"/>
                          <a:cs typeface="Times New Roman" panose="02020603050405020304" pitchFamily="18" charset="0"/>
                        </a:rPr>
                        <a:t>eadlamp supplier</a:t>
                      </a:r>
                    </a:p>
                    <a:p>
                      <a:r>
                        <a:rPr lang="en-MY" sz="1000" dirty="0">
                          <a:latin typeface="Times New Roman" panose="02020603050405020304" pitchFamily="18" charset="0"/>
                          <a:cs typeface="Times New Roman" panose="02020603050405020304" pitchFamily="18" charset="0"/>
                        </a:rPr>
                        <a:t>(Jain, </a:t>
                      </a:r>
                      <a:r>
                        <a:rPr lang="en-MY" sz="1000" dirty="0" err="1">
                          <a:latin typeface="Times New Roman" panose="02020603050405020304" pitchFamily="18" charset="0"/>
                          <a:cs typeface="Times New Roman" panose="02020603050405020304" pitchFamily="18" charset="0"/>
                        </a:rPr>
                        <a:t>Sangaiah</a:t>
                      </a:r>
                      <a:r>
                        <a:rPr lang="en-MY" sz="1000" dirty="0">
                          <a:latin typeface="Times New Roman" panose="02020603050405020304" pitchFamily="18" charset="0"/>
                          <a:cs typeface="Times New Roman" panose="02020603050405020304" pitchFamily="18" charset="0"/>
                        </a:rPr>
                        <a:t>, </a:t>
                      </a:r>
                      <a:r>
                        <a:rPr lang="en-MY" sz="1000" dirty="0" err="1">
                          <a:latin typeface="Times New Roman" panose="02020603050405020304" pitchFamily="18" charset="0"/>
                          <a:cs typeface="Times New Roman" panose="02020603050405020304" pitchFamily="18" charset="0"/>
                        </a:rPr>
                        <a:t>Sakhuja</a:t>
                      </a:r>
                      <a:r>
                        <a:rPr lang="en-MY" sz="1000" dirty="0">
                          <a:latin typeface="Times New Roman" panose="02020603050405020304" pitchFamily="18" charset="0"/>
                          <a:cs typeface="Times New Roman" panose="02020603050405020304" pitchFamily="18" charset="0"/>
                        </a:rPr>
                        <a:t>, </a:t>
                      </a:r>
                      <a:r>
                        <a:rPr lang="en-MY" sz="1000" dirty="0" err="1">
                          <a:latin typeface="Times New Roman" panose="02020603050405020304" pitchFamily="18" charset="0"/>
                          <a:cs typeface="Times New Roman" panose="02020603050405020304" pitchFamily="18" charset="0"/>
                        </a:rPr>
                        <a:t>Thoduka</a:t>
                      </a:r>
                      <a:r>
                        <a:rPr lang="en-MY" sz="1000" dirty="0">
                          <a:latin typeface="Times New Roman" panose="02020603050405020304" pitchFamily="18" charset="0"/>
                          <a:cs typeface="Times New Roman" panose="02020603050405020304" pitchFamily="18" charset="0"/>
                        </a:rPr>
                        <a:t>, &amp; Aggarwal, 2018)</a:t>
                      </a:r>
                    </a:p>
                  </a:txBody>
                  <a:tcPr marL="80893" marR="80893" marT="40446" marB="40446"/>
                </a:tc>
                <a:extLst>
                  <a:ext uri="{0D108BD9-81ED-4DB2-BD59-A6C34878D82A}">
                    <a16:rowId xmlns:a16="http://schemas.microsoft.com/office/drawing/2014/main" val="884310554"/>
                  </a:ext>
                </a:extLst>
              </a:tr>
              <a:tr h="561250">
                <a:tc>
                  <a:txBody>
                    <a:bodyPr/>
                    <a:lstStyle/>
                    <a:p>
                      <a:r>
                        <a:rPr lang="en-US" sz="1000" dirty="0">
                          <a:latin typeface="Times New Roman" panose="02020603050405020304" pitchFamily="18" charset="0"/>
                          <a:cs typeface="Times New Roman" panose="02020603050405020304" pitchFamily="18" charset="0"/>
                        </a:rPr>
                        <a:t>Istanbul, Turkey</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dirty="0">
                          <a:latin typeface="Times New Roman" panose="02020603050405020304" pitchFamily="18" charset="0"/>
                          <a:cs typeface="Times New Roman" panose="02020603050405020304" pitchFamily="18" charset="0"/>
                        </a:rPr>
                        <a:t>Fuzzy</a:t>
                      </a:r>
                      <a:r>
                        <a:rPr lang="en-US" sz="1000" baseline="0" dirty="0">
                          <a:latin typeface="Times New Roman" panose="02020603050405020304" pitchFamily="18" charset="0"/>
                          <a:cs typeface="Times New Roman" panose="02020603050405020304" pitchFamily="18" charset="0"/>
                        </a:rPr>
                        <a:t> AHP</a:t>
                      </a:r>
                      <a:endParaRPr lang="en-MY" sz="1000" dirty="0">
                        <a:latin typeface="Times New Roman" panose="02020603050405020304" pitchFamily="18" charset="0"/>
                        <a:cs typeface="Times New Roman" panose="02020603050405020304" pitchFamily="18" charset="0"/>
                      </a:endParaRPr>
                    </a:p>
                  </a:txBody>
                  <a:tcPr marL="80893" marR="80893" marT="40446" marB="40446"/>
                </a:tc>
                <a:tc>
                  <a:txBody>
                    <a:bodyPr/>
                    <a:lstStyle/>
                    <a:p>
                      <a:r>
                        <a:rPr lang="en-US" sz="1000" baseline="0" dirty="0">
                          <a:latin typeface="Times New Roman" panose="02020603050405020304" pitchFamily="18" charset="0"/>
                          <a:cs typeface="Times New Roman" panose="02020603050405020304" pitchFamily="18" charset="0"/>
                        </a:rPr>
                        <a:t>Supplier Selection for w</a:t>
                      </a:r>
                      <a:r>
                        <a:rPr lang="en-US" sz="1000" dirty="0">
                          <a:latin typeface="Times New Roman" panose="02020603050405020304" pitchFamily="18" charset="0"/>
                          <a:cs typeface="Times New Roman" panose="02020603050405020304" pitchFamily="18" charset="0"/>
                        </a:rPr>
                        <a:t>hite good manufacturer</a:t>
                      </a:r>
                    </a:p>
                    <a:p>
                      <a:r>
                        <a:rPr lang="en-US" sz="1000" dirty="0">
                          <a:latin typeface="Times New Roman" panose="02020603050405020304" pitchFamily="18" charset="0"/>
                          <a:cs typeface="Times New Roman" panose="02020603050405020304" pitchFamily="18" charset="0"/>
                        </a:rPr>
                        <a:t>(</a:t>
                      </a:r>
                      <a:r>
                        <a:rPr lang="en-US" sz="1000" dirty="0" err="1">
                          <a:latin typeface="Times New Roman" panose="02020603050405020304" pitchFamily="18" charset="0"/>
                          <a:cs typeface="Times New Roman" panose="02020603050405020304" pitchFamily="18" charset="0"/>
                        </a:rPr>
                        <a:t>Kahraman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Cebeci</a:t>
                      </a:r>
                      <a:r>
                        <a:rPr lang="en-US" sz="1000" dirty="0">
                          <a:latin typeface="Times New Roman" panose="02020603050405020304" pitchFamily="18" charset="0"/>
                          <a:cs typeface="Times New Roman" panose="02020603050405020304" pitchFamily="18" charset="0"/>
                        </a:rPr>
                        <a:t>, &amp; </a:t>
                      </a:r>
                      <a:r>
                        <a:rPr lang="en-US" sz="1000" dirty="0" err="1">
                          <a:latin typeface="Times New Roman" panose="02020603050405020304" pitchFamily="18" charset="0"/>
                          <a:cs typeface="Times New Roman" panose="02020603050405020304" pitchFamily="18" charset="0"/>
                        </a:rPr>
                        <a:t>Ulukan</a:t>
                      </a:r>
                      <a:r>
                        <a:rPr lang="en-US" sz="1000" dirty="0">
                          <a:latin typeface="Times New Roman" panose="02020603050405020304" pitchFamily="18" charset="0"/>
                          <a:cs typeface="Times New Roman" panose="02020603050405020304" pitchFamily="18" charset="0"/>
                        </a:rPr>
                        <a:t>, 2003) </a:t>
                      </a:r>
                      <a:endParaRPr lang="en-US" sz="1000" baseline="0" dirty="0">
                        <a:latin typeface="Times New Roman" panose="02020603050405020304" pitchFamily="18" charset="0"/>
                        <a:cs typeface="Times New Roman" panose="02020603050405020304" pitchFamily="18" charset="0"/>
                      </a:endParaRPr>
                    </a:p>
                  </a:txBody>
                  <a:tcPr marL="80893" marR="80893" marT="40446" marB="40446"/>
                </a:tc>
                <a:extLst>
                  <a:ext uri="{0D108BD9-81ED-4DB2-BD59-A6C34878D82A}">
                    <a16:rowId xmlns:a16="http://schemas.microsoft.com/office/drawing/2014/main" val="447568630"/>
                  </a:ext>
                </a:extLst>
              </a:tr>
            </a:tbl>
          </a:graphicData>
        </a:graphic>
      </p:graphicFrame>
    </p:spTree>
    <p:extLst>
      <p:ext uri="{BB962C8B-B14F-4D97-AF65-F5344CB8AC3E}">
        <p14:creationId xmlns:p14="http://schemas.microsoft.com/office/powerpoint/2010/main" val="2120214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SUPPLIER SELECTION</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graphicFrame>
        <p:nvGraphicFramePr>
          <p:cNvPr id="5" name="Content Placeholder 3"/>
          <p:cNvGraphicFramePr>
            <a:graphicFrameLocks/>
          </p:cNvGraphicFramePr>
          <p:nvPr>
            <p:extLst>
              <p:ext uri="{D42A27DB-BD31-4B8C-83A1-F6EECF244321}">
                <p14:modId xmlns:p14="http://schemas.microsoft.com/office/powerpoint/2010/main" val="3139481135"/>
              </p:ext>
            </p:extLst>
          </p:nvPr>
        </p:nvGraphicFramePr>
        <p:xfrm>
          <a:off x="0" y="0"/>
          <a:ext cx="9144001" cy="4578556"/>
        </p:xfrm>
        <a:graphic>
          <a:graphicData uri="http://schemas.openxmlformats.org/drawingml/2006/table">
            <a:tbl>
              <a:tblPr firstRow="1" bandRow="1">
                <a:tableStyleId>{5C22544A-7EE6-4342-B048-85BDC9FD1C3A}</a:tableStyleId>
              </a:tblPr>
              <a:tblGrid>
                <a:gridCol w="1878593">
                  <a:extLst>
                    <a:ext uri="{9D8B030D-6E8A-4147-A177-3AD203B41FA5}">
                      <a16:colId xmlns:a16="http://schemas.microsoft.com/office/drawing/2014/main" val="161069623"/>
                    </a:ext>
                  </a:extLst>
                </a:gridCol>
                <a:gridCol w="1779005">
                  <a:extLst>
                    <a:ext uri="{9D8B030D-6E8A-4147-A177-3AD203B41FA5}">
                      <a16:colId xmlns:a16="http://schemas.microsoft.com/office/drawing/2014/main" val="3220823660"/>
                    </a:ext>
                  </a:extLst>
                </a:gridCol>
                <a:gridCol w="1828801">
                  <a:extLst>
                    <a:ext uri="{9D8B030D-6E8A-4147-A177-3AD203B41FA5}">
                      <a16:colId xmlns:a16="http://schemas.microsoft.com/office/drawing/2014/main" val="908522039"/>
                    </a:ext>
                  </a:extLst>
                </a:gridCol>
                <a:gridCol w="1828801">
                  <a:extLst>
                    <a:ext uri="{9D8B030D-6E8A-4147-A177-3AD203B41FA5}">
                      <a16:colId xmlns:a16="http://schemas.microsoft.com/office/drawing/2014/main" val="2103873194"/>
                    </a:ext>
                  </a:extLst>
                </a:gridCol>
                <a:gridCol w="1828801">
                  <a:extLst>
                    <a:ext uri="{9D8B030D-6E8A-4147-A177-3AD203B41FA5}">
                      <a16:colId xmlns:a16="http://schemas.microsoft.com/office/drawing/2014/main" val="2766608416"/>
                    </a:ext>
                  </a:extLst>
                </a:gridCol>
              </a:tblGrid>
              <a:tr h="405540">
                <a:tc>
                  <a:txBody>
                    <a:bodyPr/>
                    <a:lstStyle/>
                    <a:p>
                      <a:r>
                        <a:rPr lang="en-US" sz="1000" dirty="0">
                          <a:latin typeface="Times New Roman" panose="02020603050405020304" pitchFamily="18" charset="0"/>
                          <a:cs typeface="Times New Roman" panose="02020603050405020304" pitchFamily="18" charset="0"/>
                        </a:rPr>
                        <a:t>Characteristics</a:t>
                      </a:r>
                      <a:endParaRPr lang="en-MY" sz="1000" dirty="0">
                        <a:latin typeface="Times New Roman" panose="02020603050405020304" pitchFamily="18" charset="0"/>
                        <a:cs typeface="Times New Roman" panose="02020603050405020304" pitchFamily="18" charset="0"/>
                      </a:endParaRPr>
                    </a:p>
                  </a:txBody>
                  <a:tcPr>
                    <a:solidFill>
                      <a:schemeClr val="tx1"/>
                    </a:solidFill>
                  </a:tcPr>
                </a:tc>
                <a:tc>
                  <a:txBody>
                    <a:bodyPr/>
                    <a:lstStyle/>
                    <a:p>
                      <a:r>
                        <a:rPr lang="en-US" sz="1000" dirty="0">
                          <a:latin typeface="Times New Roman" panose="02020603050405020304" pitchFamily="18" charset="0"/>
                          <a:cs typeface="Times New Roman" panose="02020603050405020304" pitchFamily="18" charset="0"/>
                        </a:rPr>
                        <a:t>Fuzzy TOPSIS</a:t>
                      </a:r>
                    </a:p>
                  </a:txBody>
                  <a:tcPr>
                    <a:solidFill>
                      <a:schemeClr val="tx1"/>
                    </a:solidFill>
                  </a:tcPr>
                </a:tc>
                <a:tc>
                  <a:txBody>
                    <a:bodyPr/>
                    <a:lstStyle/>
                    <a:p>
                      <a:r>
                        <a:rPr lang="en-US" sz="1000" dirty="0">
                          <a:latin typeface="Times New Roman" panose="02020603050405020304" pitchFamily="18" charset="0"/>
                          <a:cs typeface="Times New Roman" panose="02020603050405020304" pitchFamily="18" charset="0"/>
                        </a:rPr>
                        <a:t>Fuzzy</a:t>
                      </a:r>
                      <a:r>
                        <a:rPr lang="en-US" sz="1000" baseline="0" dirty="0">
                          <a:latin typeface="Times New Roman" panose="02020603050405020304" pitchFamily="18" charset="0"/>
                          <a:cs typeface="Times New Roman" panose="02020603050405020304" pitchFamily="18" charset="0"/>
                        </a:rPr>
                        <a:t> AHP and Fuzzy TOPSIS</a:t>
                      </a:r>
                      <a:endParaRPr lang="en-MY" sz="1000" dirty="0">
                        <a:latin typeface="Times New Roman" panose="02020603050405020304" pitchFamily="18" charset="0"/>
                        <a:cs typeface="Times New Roman" panose="02020603050405020304" pitchFamily="18" charset="0"/>
                      </a:endParaRPr>
                    </a:p>
                  </a:txBody>
                  <a:tcPr>
                    <a:solidFill>
                      <a:schemeClr val="tx1"/>
                    </a:solidFill>
                  </a:tcPr>
                </a:tc>
                <a:tc>
                  <a:txBody>
                    <a:bodyPr/>
                    <a:lstStyle/>
                    <a:p>
                      <a:r>
                        <a:rPr lang="en-US" sz="1000" dirty="0">
                          <a:latin typeface="Times New Roman" panose="02020603050405020304" pitchFamily="18" charset="0"/>
                          <a:cs typeface="Times New Roman" panose="02020603050405020304" pitchFamily="18" charset="0"/>
                        </a:rPr>
                        <a:t>Fuzzy AHP</a:t>
                      </a:r>
                      <a:endParaRPr lang="en-MY" sz="1000" dirty="0">
                        <a:latin typeface="Times New Roman" panose="02020603050405020304" pitchFamily="18" charset="0"/>
                        <a:cs typeface="Times New Roman" panose="02020603050405020304" pitchFamily="18" charset="0"/>
                      </a:endParaRPr>
                    </a:p>
                  </a:txBody>
                  <a:tcPr>
                    <a:solidFill>
                      <a:schemeClr val="tx1"/>
                    </a:solidFill>
                  </a:tcPr>
                </a:tc>
                <a:tc>
                  <a:txBody>
                    <a:bodyPr/>
                    <a:lstStyle/>
                    <a:p>
                      <a:r>
                        <a:rPr lang="en-US" sz="1000" dirty="0">
                          <a:latin typeface="Times New Roman" panose="02020603050405020304" pitchFamily="18" charset="0"/>
                          <a:cs typeface="Times New Roman" panose="02020603050405020304" pitchFamily="18" charset="0"/>
                        </a:rPr>
                        <a:t>TOPSIS</a:t>
                      </a:r>
                      <a:endParaRPr lang="en-MY" sz="1000" dirty="0">
                        <a:latin typeface="Times New Roman" panose="02020603050405020304" pitchFamily="18" charset="0"/>
                        <a:cs typeface="Times New Roman" panose="02020603050405020304" pitchFamily="18" charset="0"/>
                      </a:endParaRPr>
                    </a:p>
                  </a:txBody>
                  <a:tcPr>
                    <a:solidFill>
                      <a:schemeClr val="tx1"/>
                    </a:solidFill>
                  </a:tcPr>
                </a:tc>
                <a:extLst>
                  <a:ext uri="{0D108BD9-81ED-4DB2-BD59-A6C34878D82A}">
                    <a16:rowId xmlns:a16="http://schemas.microsoft.com/office/drawing/2014/main" val="1352772323"/>
                  </a:ext>
                </a:extLst>
              </a:tr>
              <a:tr h="717493">
                <a:tc>
                  <a:txBody>
                    <a:bodyPr/>
                    <a:lstStyle/>
                    <a:p>
                      <a:pPr marR="111125"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Ranking order for selection</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Selection of Flywheel Material (Purohit &amp; Ramachandran, 2015)</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Facility Location Selection</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dirty="0">
                          <a:effectLst/>
                          <a:latin typeface="Times New Roman" panose="02020603050405020304" pitchFamily="18" charset="0"/>
                          <a:ea typeface="SimSun" panose="02010600030101010101" pitchFamily="2" charset="-122"/>
                          <a:cs typeface="Times New Roman" panose="02020603050405020304" pitchFamily="18" charset="0"/>
                        </a:rPr>
                        <a:t>(</a:t>
                      </a:r>
                      <a:r>
                        <a:rPr lang="en-MY" sz="1000" dirty="0" err="1">
                          <a:effectLst/>
                          <a:latin typeface="Times New Roman" panose="02020603050405020304" pitchFamily="18" charset="0"/>
                          <a:ea typeface="SimSun" panose="02010600030101010101" pitchFamily="2" charset="-122"/>
                          <a:cs typeface="Times New Roman" panose="02020603050405020304" pitchFamily="18" charset="0"/>
                        </a:rPr>
                        <a:t>Ertuǧrul</a:t>
                      </a:r>
                      <a:r>
                        <a:rPr lang="en-MY" sz="1000" dirty="0">
                          <a:effectLst/>
                          <a:latin typeface="Times New Roman" panose="02020603050405020304" pitchFamily="18" charset="0"/>
                          <a:ea typeface="SimSun" panose="02010600030101010101" pitchFamily="2" charset="-122"/>
                          <a:cs typeface="Times New Roman" panose="02020603050405020304" pitchFamily="18" charset="0"/>
                        </a:rPr>
                        <a:t> &amp; </a:t>
                      </a:r>
                      <a:r>
                        <a:rPr lang="en-MY" sz="1000" dirty="0" err="1">
                          <a:effectLst/>
                          <a:latin typeface="Times New Roman" panose="02020603050405020304" pitchFamily="18" charset="0"/>
                          <a:ea typeface="SimSun" panose="02010600030101010101" pitchFamily="2" charset="-122"/>
                          <a:cs typeface="Times New Roman" panose="02020603050405020304" pitchFamily="18" charset="0"/>
                        </a:rPr>
                        <a:t>Karakaşoǧlu</a:t>
                      </a:r>
                      <a:r>
                        <a:rPr lang="en-MY" sz="1000" dirty="0">
                          <a:effectLst/>
                          <a:latin typeface="Times New Roman" panose="02020603050405020304" pitchFamily="18" charset="0"/>
                          <a:ea typeface="SimSun" panose="02010600030101010101" pitchFamily="2" charset="-122"/>
                          <a:cs typeface="Times New Roman" panose="02020603050405020304" pitchFamily="18" charset="0"/>
                        </a:rPr>
                        <a:t>, 2008)</a:t>
                      </a:r>
                    </a:p>
                  </a:txBody>
                  <a:tcPr marL="68580" marR="68580" marT="0" marB="0" anchor="ctr"/>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Evaluating teaching performance (Chen, Hsieh, &amp; Do, 2015)</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Personnel selection (Kelemenis &amp; Askounis, 2010)</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777592337"/>
                  </a:ext>
                </a:extLst>
              </a:tr>
              <a:tr h="961665">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Supplier selection in automotive industries</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Automotive spare parts manufacturers in Iran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Memari</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et al., 2019)</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Headlamp supplier selection in India</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dirty="0">
                          <a:effectLst/>
                          <a:latin typeface="Times New Roman" panose="02020603050405020304" pitchFamily="18" charset="0"/>
                          <a:ea typeface="SimSun" panose="02010600030101010101" pitchFamily="2" charset="-122"/>
                          <a:cs typeface="Times New Roman" panose="02020603050405020304" pitchFamily="18" charset="0"/>
                        </a:rPr>
                        <a:t>(Jain et al., 2018).</a:t>
                      </a:r>
                    </a:p>
                    <a:p>
                      <a:pPr algn="l">
                        <a:lnSpc>
                          <a:spcPct val="107000"/>
                        </a:lnSpc>
                        <a:spcAft>
                          <a:spcPts val="0"/>
                        </a:spcAft>
                      </a:pP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Evaluating sustainable supply in India Automotive Industry</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a:effectLst/>
                          <a:latin typeface="Times New Roman" panose="02020603050405020304" pitchFamily="18" charset="0"/>
                          <a:ea typeface="SimSun" panose="02010600030101010101" pitchFamily="2" charset="-122"/>
                          <a:cs typeface="Times New Roman" panose="02020603050405020304" pitchFamily="18" charset="0"/>
                        </a:rPr>
                        <a:t>(Kumar &amp; Garg, 2017)</a:t>
                      </a: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Fuel cell strategic technologies development solutions in the automotive industry</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a:effectLst/>
                          <a:latin typeface="Times New Roman" panose="02020603050405020304" pitchFamily="18" charset="0"/>
                          <a:ea typeface="SimSun" panose="02010600030101010101" pitchFamily="2" charset="-122"/>
                          <a:cs typeface="Times New Roman" panose="02020603050405020304" pitchFamily="18" charset="0"/>
                        </a:rPr>
                        <a:t>(Sadeghzadeh &amp; Salehi, 2011)</a:t>
                      </a:r>
                    </a:p>
                  </a:txBody>
                  <a:tcPr marL="68580" marR="68580" marT="0" marB="0" anchor="ctr"/>
                </a:tc>
                <a:extLst>
                  <a:ext uri="{0D108BD9-81ED-4DB2-BD59-A6C34878D82A}">
                    <a16:rowId xmlns:a16="http://schemas.microsoft.com/office/drawing/2014/main" val="3131727990"/>
                  </a:ext>
                </a:extLst>
              </a:tr>
              <a:tr h="815958">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Best Material Selection</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Grinding Wheel Abrasive Material Selection (Maity &amp; Chakraborty, 2013)</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Green Material Selection(Sa,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Nhung</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Van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Chien</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Tuan, &amp; Van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Tu</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2018)</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Material selection in customized garment design and development process</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a:effectLst/>
                          <a:latin typeface="Times New Roman" panose="02020603050405020304" pitchFamily="18" charset="0"/>
                          <a:ea typeface="SimSun" panose="02010600030101010101" pitchFamily="2" charset="-122"/>
                          <a:cs typeface="Times New Roman" panose="02020603050405020304" pitchFamily="18" charset="0"/>
                        </a:rPr>
                        <a:t>(Hong et al., 2016)</a:t>
                      </a: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Material selection of metallic bipolar plates for polymer electrolyte fuel cell</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(Shanian &amp; Savadogo, 2006)</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0496920"/>
                  </a:ext>
                </a:extLst>
              </a:tr>
              <a:tr h="873470">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Safety evaluation for selection</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Road safety performance evaluation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Bao</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Ruan</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Shen,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Hermans</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&amp;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Janssens</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2012)</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Assessing safety conditions at worksites in construction industry (Basahel &amp; Taylan, 2016)</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Behavior-based safety management</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(Daǧdeviren &amp; Yüksel, 2008)</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Health, safety, and environmental risk assessment of steel production</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p>
                      <a:pPr algn="l">
                        <a:lnSpc>
                          <a:spcPct val="107000"/>
                        </a:lnSpc>
                        <a:spcAft>
                          <a:spcPts val="0"/>
                        </a:spcAft>
                      </a:pPr>
                      <a:r>
                        <a:rPr lang="en-MY" sz="1000">
                          <a:effectLst/>
                          <a:latin typeface="Times New Roman" panose="02020603050405020304" pitchFamily="18" charset="0"/>
                          <a:ea typeface="SimSun" panose="02010600030101010101" pitchFamily="2" charset="-122"/>
                          <a:cs typeface="Times New Roman" panose="02020603050405020304" pitchFamily="18" charset="0"/>
                        </a:rPr>
                        <a:t>(Jozi &amp; Majd, 2014)</a:t>
                      </a:r>
                    </a:p>
                  </a:txBody>
                  <a:tcPr marL="68580" marR="68580" marT="0" marB="0" anchor="ctr"/>
                </a:tc>
                <a:extLst>
                  <a:ext uri="{0D108BD9-81ED-4DB2-BD59-A6C34878D82A}">
                    <a16:rowId xmlns:a16="http://schemas.microsoft.com/office/drawing/2014/main" val="2157714697"/>
                  </a:ext>
                </a:extLst>
              </a:tr>
              <a:tr h="804430">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Supplier Selection</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Supplier selection for development of petroleum industries facilities (Wood, 2016).</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Supplier selection for automotive production chain(Lima Junior, Osiro, &amp; Carpinetti, 2014)</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l">
                        <a:lnSpc>
                          <a:spcPct val="107000"/>
                        </a:lnSpc>
                        <a:spcAft>
                          <a:spcPts val="0"/>
                        </a:spcAft>
                      </a:pPr>
                      <a:r>
                        <a:rPr lang="en-US" sz="1000">
                          <a:effectLst/>
                          <a:latin typeface="Times New Roman" panose="02020603050405020304" pitchFamily="18" charset="0"/>
                          <a:ea typeface="SimSun" panose="02010600030101010101" pitchFamily="2" charset="-122"/>
                          <a:cs typeface="Times New Roman" panose="02020603050405020304" pitchFamily="18" charset="0"/>
                        </a:rPr>
                        <a:t>Multi-criteria supplier selection (Kahraman et al., 2003)</a:t>
                      </a:r>
                      <a:endParaRPr lang="en-MY" sz="1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l">
                        <a:lnSpc>
                          <a:spcPct val="107000"/>
                        </a:lnSpc>
                        <a:spcAft>
                          <a:spcPts val="0"/>
                        </a:spcAft>
                      </a:pP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Supplier Selection Problem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Jadidi</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Firouzi</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&amp; </a:t>
                      </a:r>
                      <a:r>
                        <a:rPr lang="en-US" sz="1000" dirty="0" err="1">
                          <a:effectLst/>
                          <a:latin typeface="Times New Roman" panose="02020603050405020304" pitchFamily="18" charset="0"/>
                          <a:ea typeface="SimSun" panose="02010600030101010101" pitchFamily="2" charset="-122"/>
                          <a:cs typeface="Times New Roman" panose="02020603050405020304" pitchFamily="18" charset="0"/>
                        </a:rPr>
                        <a:t>Bagliery</a:t>
                      </a:r>
                      <a:r>
                        <a:rPr lang="en-US" sz="1000" dirty="0">
                          <a:effectLst/>
                          <a:latin typeface="Times New Roman" panose="02020603050405020304" pitchFamily="18" charset="0"/>
                          <a:ea typeface="SimSun" panose="02010600030101010101" pitchFamily="2" charset="-122"/>
                          <a:cs typeface="Times New Roman" panose="02020603050405020304" pitchFamily="18" charset="0"/>
                        </a:rPr>
                        <a:t>, 2010)</a:t>
                      </a:r>
                      <a:endParaRPr lang="en-MY"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672995747"/>
                  </a:ext>
                </a:extLst>
              </a:tr>
            </a:tbl>
          </a:graphicData>
        </a:graphic>
      </p:graphicFrame>
      <p:sp>
        <p:nvSpPr>
          <p:cNvPr id="6" name="Google Shape;111;p14"/>
          <p:cNvSpPr txBox="1">
            <a:spLocks/>
          </p:cNvSpPr>
          <p:nvPr/>
        </p:nvSpPr>
        <p:spPr>
          <a:xfrm>
            <a:off x="549600" y="4575375"/>
            <a:ext cx="7497000" cy="568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1pPr>
            <a:lvl2pPr marR="0" lvl="1"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2pPr>
            <a:lvl3pPr marR="0" lvl="2"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3pPr>
            <a:lvl4pPr marR="0" lvl="3"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4pPr>
            <a:lvl5pPr marR="0" lvl="4"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5pPr>
            <a:lvl6pPr marR="0" lvl="5"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6pPr>
            <a:lvl7pPr marR="0" lvl="6"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7pPr>
            <a:lvl8pPr marR="0" lvl="7"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8pPr>
            <a:lvl9pPr marR="0" lvl="8" algn="l" rtl="0">
              <a:lnSpc>
                <a:spcPct val="100000"/>
              </a:lnSpc>
              <a:spcBef>
                <a:spcPts val="0"/>
              </a:spcBef>
              <a:spcAft>
                <a:spcPts val="0"/>
              </a:spcAft>
              <a:buClr>
                <a:srgbClr val="FFFFFF"/>
              </a:buClr>
              <a:buSzPts val="1800"/>
              <a:buFont typeface="Encode Sans"/>
              <a:buNone/>
              <a:defRPr sz="1800" b="1" i="0" u="none" strike="noStrike" cap="none">
                <a:solidFill>
                  <a:srgbClr val="FFFFFF"/>
                </a:solidFill>
                <a:latin typeface="Encode Sans"/>
                <a:ea typeface="Encode Sans"/>
                <a:cs typeface="Encode Sans"/>
                <a:sym typeface="Encode Sans"/>
              </a:defRPr>
            </a:lvl9pPr>
          </a:lstStyle>
          <a:p>
            <a:r>
              <a:rPr lang="en-US" dirty="0"/>
              <a:t>SIMILAR APPLICATION</a:t>
            </a:r>
          </a:p>
        </p:txBody>
      </p:sp>
    </p:spTree>
    <p:extLst>
      <p:ext uri="{BB962C8B-B14F-4D97-AF65-F5344CB8AC3E}">
        <p14:creationId xmlns:p14="http://schemas.microsoft.com/office/powerpoint/2010/main" val="4176894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SUPPLIER SELECTION CONCEPTUAL FRAMEWORK</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4" name="Picture 3">
            <a:extLst>
              <a:ext uri="{FF2B5EF4-FFF2-40B4-BE49-F238E27FC236}">
                <a16:creationId xmlns:a16="http://schemas.microsoft.com/office/drawing/2014/main" id="{9BF13651-1D9A-4729-AC31-0DB785028852}"/>
              </a:ext>
            </a:extLst>
          </p:cNvPr>
          <p:cNvPicPr>
            <a:picLocks noChangeAspect="1"/>
          </p:cNvPicPr>
          <p:nvPr/>
        </p:nvPicPr>
        <p:blipFill>
          <a:blip r:embed="rId3"/>
          <a:stretch>
            <a:fillRect/>
          </a:stretch>
        </p:blipFill>
        <p:spPr>
          <a:xfrm>
            <a:off x="549600" y="910975"/>
            <a:ext cx="7497000" cy="3682876"/>
          </a:xfrm>
          <a:prstGeom prst="rect">
            <a:avLst/>
          </a:prstGeom>
        </p:spPr>
      </p:pic>
    </p:spTree>
    <p:extLst>
      <p:ext uri="{BB962C8B-B14F-4D97-AF65-F5344CB8AC3E}">
        <p14:creationId xmlns:p14="http://schemas.microsoft.com/office/powerpoint/2010/main" val="297696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549600" y="361375"/>
            <a:ext cx="7497000" cy="549600"/>
          </a:xfrm>
          <a:prstGeom prst="rect">
            <a:avLst/>
          </a:prstGeom>
        </p:spPr>
        <p:txBody>
          <a:bodyPr spcFirstLastPara="1" wrap="square" lIns="91425" tIns="91425" rIns="91425" bIns="91425" anchor="b" anchorCtr="0">
            <a:noAutofit/>
          </a:bodyPr>
          <a:lstStyle/>
          <a:p>
            <a:pPr lvl="0"/>
            <a:r>
              <a:rPr lang="en-US" dirty="0"/>
              <a:t>SUPPLIER SELECTION METHODOLOGY FRAMEWORK</a:t>
            </a:r>
            <a:endParaRPr dirty="0"/>
          </a:p>
        </p:txBody>
      </p:sp>
      <p:sp>
        <p:nvSpPr>
          <p:cNvPr id="115" name="Google Shape;115;p14"/>
          <p:cNvSpPr txBox="1">
            <a:spLocks noGrp="1"/>
          </p:cNvSpPr>
          <p:nvPr>
            <p:ph type="sldNum" idx="12"/>
          </p:nvPr>
        </p:nvSpPr>
        <p:spPr>
          <a:xfrm>
            <a:off x="8046600" y="4593850"/>
            <a:ext cx="1097400" cy="54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4" name="Picture 3">
            <a:extLst>
              <a:ext uri="{FF2B5EF4-FFF2-40B4-BE49-F238E27FC236}">
                <a16:creationId xmlns:a16="http://schemas.microsoft.com/office/drawing/2014/main" id="{AB90673D-89AA-4950-AAC6-A4FD04FE1100}"/>
              </a:ext>
            </a:extLst>
          </p:cNvPr>
          <p:cNvPicPr>
            <a:picLocks noChangeAspect="1"/>
          </p:cNvPicPr>
          <p:nvPr/>
        </p:nvPicPr>
        <p:blipFill>
          <a:blip r:embed="rId3"/>
          <a:stretch>
            <a:fillRect/>
          </a:stretch>
        </p:blipFill>
        <p:spPr>
          <a:xfrm>
            <a:off x="602343" y="910975"/>
            <a:ext cx="7643630" cy="3682875"/>
          </a:xfrm>
          <a:prstGeom prst="rect">
            <a:avLst/>
          </a:prstGeom>
        </p:spPr>
      </p:pic>
    </p:spTree>
    <p:extLst>
      <p:ext uri="{BB962C8B-B14F-4D97-AF65-F5344CB8AC3E}">
        <p14:creationId xmlns:p14="http://schemas.microsoft.com/office/powerpoint/2010/main" val="46096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56FA0-4CF3-4F77-84B4-754B799332C3}"/>
              </a:ext>
            </a:extLst>
          </p:cNvPr>
          <p:cNvSpPr>
            <a:spLocks noGrp="1"/>
          </p:cNvSpPr>
          <p:nvPr>
            <p:ph type="title"/>
          </p:nvPr>
        </p:nvSpPr>
        <p:spPr/>
        <p:txBody>
          <a:bodyPr/>
          <a:lstStyle/>
          <a:p>
            <a:r>
              <a:rPr lang="en-US" dirty="0"/>
              <a:t>SAMPLE OF DATA</a:t>
            </a:r>
            <a:endParaRPr lang="en-MY" dirty="0"/>
          </a:p>
        </p:txBody>
      </p:sp>
      <p:sp>
        <p:nvSpPr>
          <p:cNvPr id="5" name="Slide Number Placeholder 4">
            <a:extLst>
              <a:ext uri="{FF2B5EF4-FFF2-40B4-BE49-F238E27FC236}">
                <a16:creationId xmlns:a16="http://schemas.microsoft.com/office/drawing/2014/main" id="{147CBC06-D38B-4BE6-B947-FB41B5B47E1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7" name="Picture 6">
            <a:extLst>
              <a:ext uri="{FF2B5EF4-FFF2-40B4-BE49-F238E27FC236}">
                <a16:creationId xmlns:a16="http://schemas.microsoft.com/office/drawing/2014/main" id="{7A0136DD-7E0C-49C8-86DE-B32D49849CAB}"/>
              </a:ext>
            </a:extLst>
          </p:cNvPr>
          <p:cNvPicPr>
            <a:picLocks noChangeAspect="1"/>
          </p:cNvPicPr>
          <p:nvPr/>
        </p:nvPicPr>
        <p:blipFill>
          <a:blip r:embed="rId2"/>
          <a:stretch>
            <a:fillRect/>
          </a:stretch>
        </p:blipFill>
        <p:spPr>
          <a:xfrm>
            <a:off x="549600" y="910974"/>
            <a:ext cx="3521657" cy="3682876"/>
          </a:xfrm>
          <a:prstGeom prst="rect">
            <a:avLst/>
          </a:prstGeom>
        </p:spPr>
      </p:pic>
      <p:pic>
        <p:nvPicPr>
          <p:cNvPr id="9" name="Picture 8">
            <a:extLst>
              <a:ext uri="{FF2B5EF4-FFF2-40B4-BE49-F238E27FC236}">
                <a16:creationId xmlns:a16="http://schemas.microsoft.com/office/drawing/2014/main" id="{B8E25F10-A069-4BA0-96FE-5ABFBB24EC63}"/>
              </a:ext>
            </a:extLst>
          </p:cNvPr>
          <p:cNvPicPr>
            <a:picLocks noChangeAspect="1"/>
          </p:cNvPicPr>
          <p:nvPr/>
        </p:nvPicPr>
        <p:blipFill>
          <a:blip r:embed="rId3"/>
          <a:stretch>
            <a:fillRect/>
          </a:stretch>
        </p:blipFill>
        <p:spPr>
          <a:xfrm>
            <a:off x="4298100" y="910974"/>
            <a:ext cx="3328135" cy="3682876"/>
          </a:xfrm>
          <a:prstGeom prst="rect">
            <a:avLst/>
          </a:prstGeom>
        </p:spPr>
      </p:pic>
    </p:spTree>
    <p:extLst>
      <p:ext uri="{BB962C8B-B14F-4D97-AF65-F5344CB8AC3E}">
        <p14:creationId xmlns:p14="http://schemas.microsoft.com/office/powerpoint/2010/main" val="3457367151"/>
      </p:ext>
    </p:extLst>
  </p:cSld>
  <p:clrMapOvr>
    <a:masterClrMapping/>
  </p:clrMapOvr>
</p:sld>
</file>

<file path=ppt/theme/theme1.xml><?xml version="1.0" encoding="utf-8"?>
<a:theme xmlns:a="http://schemas.openxmlformats.org/drawingml/2006/main" name="Laert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856</TotalTime>
  <Words>3095</Words>
  <Application>Microsoft Office PowerPoint</Application>
  <PresentationFormat>On-screen Show (16:9)</PresentationFormat>
  <Paragraphs>368</Paragraphs>
  <Slides>39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Times New Roman</vt:lpstr>
      <vt:lpstr>Encode Sans ExtraLight</vt:lpstr>
      <vt:lpstr>Encode Sans</vt:lpstr>
      <vt:lpstr>Arial</vt:lpstr>
      <vt:lpstr>Calibri</vt:lpstr>
      <vt:lpstr>Laertes template</vt:lpstr>
      <vt:lpstr>SUPPLIER SELECTION FOR CONTRACTORS USING FUZZY TOPSIS</vt:lpstr>
      <vt:lpstr>PROBLEM STATEMENT</vt:lpstr>
      <vt:lpstr>OBJECTIVE</vt:lpstr>
      <vt:lpstr>SCOPE</vt:lpstr>
      <vt:lpstr>SUPPLIER SELECTION</vt:lpstr>
      <vt:lpstr>SUPPLIER SELECTION</vt:lpstr>
      <vt:lpstr>SUPPLIER SELECTION CONCEPTUAL FRAMEWORK</vt:lpstr>
      <vt:lpstr>SUPPLIER SELECTION METHODOLOGY FRAMEWORK</vt:lpstr>
      <vt:lpstr>SAMPLE OF DATA</vt:lpstr>
      <vt:lpstr>DATA COLLECTION (RAW DATA)</vt:lpstr>
      <vt:lpstr>DATA COLLECTION (RAW DATA)</vt:lpstr>
      <vt:lpstr>DATA COLLECTION (RAW DATA)</vt:lpstr>
      <vt:lpstr>SUMMARY OF RAW DATA</vt:lpstr>
      <vt:lpstr>DATA PREPARATION FOR CRITERIA</vt:lpstr>
      <vt:lpstr>DATA PREPARATION FOR SUPPLIER</vt:lpstr>
      <vt:lpstr>SUPPLIER SELECTION PROCESS FLOW CHART</vt:lpstr>
      <vt:lpstr>FUZZY TOPSIS ALGORITHM STEPS &amp; EQUATION</vt:lpstr>
      <vt:lpstr>FUZZY TOPSIS ALGORITHM STEPS &amp; EQUATION</vt:lpstr>
      <vt:lpstr>FUZZY TOPSIS ALGORITHM STEPS &amp; EQUATION</vt:lpstr>
      <vt:lpstr>FUZZY TOPSIS ALGORITHM STEPS &amp; EQUATION</vt:lpstr>
      <vt:lpstr>FUZZY TOPSIS ALGORITHM STEPS &amp; EQUATION</vt:lpstr>
      <vt:lpstr>FUZZY TOPSIS ALGORITHM STEPS &amp; EQUATION</vt:lpstr>
      <vt:lpstr>FUZZY TOPSIS ALGORITHM STEPS &amp; EQUATION</vt:lpstr>
      <vt:lpstr>EXPERIMENT SETUP DESCRIPTION</vt:lpstr>
      <vt:lpstr>PROJECT TESTING AND EVALUATION</vt:lpstr>
      <vt:lpstr>PROJECT TESTING AND EVALUATION</vt:lpstr>
      <vt:lpstr>PROJECT TESTING AND EVALUATION</vt:lpstr>
      <vt:lpstr>PROJECT TESTING AND EVALUATION</vt:lpstr>
      <vt:lpstr>PROJECT TESTING AND EVALUATION</vt:lpstr>
      <vt:lpstr>PROJECT TESTING AND EVALUATION</vt:lpstr>
      <vt:lpstr>SYSTEM DEMONSTRATION</vt:lpstr>
      <vt:lpstr>PROJECT ISSUES AND LIMITATION</vt:lpstr>
      <vt:lpstr>CONCLUSION</vt:lpstr>
      <vt:lpstr>REFERENCES</vt:lpstr>
      <vt:lpstr>REFERENCES</vt:lpstr>
      <vt:lpstr>REFERENCES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SUPPLIER SELECTION FOR CONTRACTORS USING FUZZY TOPSIS</dc:title>
  <dc:creator>Shafiq</dc:creator>
  <cp:lastModifiedBy>Shafiq</cp:lastModifiedBy>
  <cp:revision>44</cp:revision>
  <dcterms:modified xsi:type="dcterms:W3CDTF">2020-07-23T04:24:53Z</dcterms:modified>
</cp:coreProperties>
</file>