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14">
  <p:sldMasterIdLst>
    <p:sldMasterId id="2147483669" r:id="rId1"/>
    <p:sldMasterId id="2147483685" r:id="rId2"/>
    <p:sldMasterId id="2147483698" r:id="rId3"/>
  </p:sldMasterIdLst>
  <p:sldIdLst>
    <p:sldId id="270" r:id="rId4"/>
    <p:sldId id="280" r:id="rId5"/>
    <p:sldId id="272" r:id="rId6"/>
    <p:sldId id="274" r:id="rId7"/>
    <p:sldId id="289" r:id="rId8"/>
    <p:sldId id="290" r:id="rId9"/>
    <p:sldId id="292" r:id="rId10"/>
    <p:sldId id="276" r:id="rId11"/>
    <p:sldId id="282" r:id="rId12"/>
    <p:sldId id="283" r:id="rId13"/>
    <p:sldId id="284" r:id="rId14"/>
    <p:sldId id="285" r:id="rId15"/>
    <p:sldId id="286" r:id="rId16"/>
    <p:sldId id="287" r:id="rId17"/>
    <p:sldId id="288" r:id="rId18"/>
    <p:sldId id="279" r:id="rId19"/>
    <p:sldId id="256"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DE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72" d="100"/>
          <a:sy n="72" d="100"/>
        </p:scale>
        <p:origin x="456"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3.bin"/></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embeddings/oleObject7.bin"/></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embeddings/oleObject11.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US"/>
              <a:t>relative error: h=0.001</a:t>
            </a:r>
          </a:p>
        </c:rich>
      </c:tx>
      <c:layout>
        <c:manualLayout>
          <c:xMode val="edge"/>
          <c:yMode val="edge"/>
          <c:x val="0.20303455818022745"/>
          <c:y val="2.7777777777777776E-2"/>
        </c:manualLayout>
      </c:layout>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1883114610673665"/>
          <c:y val="0.25658476884557352"/>
          <c:w val="0.70098840769903759"/>
          <c:h val="0.59700439803268124"/>
        </c:manualLayout>
      </c:layout>
      <c:lineChart>
        <c:grouping val="standard"/>
        <c:varyColors val="0"/>
        <c:ser>
          <c:idx val="0"/>
          <c:order val="0"/>
          <c:tx>
            <c:strRef>
              <c:f>Sheet5!$B$16</c:f>
              <c:strCache>
                <c:ptCount val="1"/>
                <c:pt idx="0">
                  <c:v>ME Errors</c:v>
                </c:pt>
              </c:strCache>
            </c:strRef>
          </c:tx>
          <c:spPr>
            <a:ln w="22225" cap="rnd">
              <a:solidFill>
                <a:schemeClr val="accent1"/>
              </a:solidFill>
              <a:round/>
            </a:ln>
            <a:effectLst/>
          </c:spPr>
          <c:marker>
            <c:symbol val="diamond"/>
            <c:size val="6"/>
            <c:spPr>
              <a:solidFill>
                <a:schemeClr val="accent1"/>
              </a:solidFill>
              <a:ln w="9525">
                <a:solidFill>
                  <a:schemeClr val="accent1"/>
                </a:solidFill>
                <a:round/>
              </a:ln>
              <a:effectLst/>
            </c:spPr>
          </c:marker>
          <c:cat>
            <c:numRef>
              <c:f>Sheet5!$C$3:$C$12</c:f>
              <c:numCache>
                <c:formatCode>0.0</c:formatCode>
                <c:ptCount val="10"/>
                <c:pt idx="0">
                  <c:v>0.2</c:v>
                </c:pt>
                <c:pt idx="1">
                  <c:v>0.4</c:v>
                </c:pt>
                <c:pt idx="2">
                  <c:v>0.6</c:v>
                </c:pt>
                <c:pt idx="3">
                  <c:v>0.8</c:v>
                </c:pt>
                <c:pt idx="4">
                  <c:v>1</c:v>
                </c:pt>
                <c:pt idx="5">
                  <c:v>1.2</c:v>
                </c:pt>
                <c:pt idx="6">
                  <c:v>1.4</c:v>
                </c:pt>
                <c:pt idx="7">
                  <c:v>1.6</c:v>
                </c:pt>
                <c:pt idx="8">
                  <c:v>1.8</c:v>
                </c:pt>
                <c:pt idx="9">
                  <c:v>2</c:v>
                </c:pt>
              </c:numCache>
            </c:numRef>
          </c:cat>
          <c:val>
            <c:numRef>
              <c:f>Sheet5!$B$17:$B$26</c:f>
              <c:numCache>
                <c:formatCode>0.0000E+00</c:formatCode>
                <c:ptCount val="10"/>
                <c:pt idx="0">
                  <c:v>1.9223325989943222E-8</c:v>
                </c:pt>
                <c:pt idx="1">
                  <c:v>4.2860542369401718E-8</c:v>
                </c:pt>
                <c:pt idx="2">
                  <c:v>8.8207786043771972E-8</c:v>
                </c:pt>
                <c:pt idx="3">
                  <c:v>1.5277135829962601E-7</c:v>
                </c:pt>
                <c:pt idx="4">
                  <c:v>2.3765556290499294E-7</c:v>
                </c:pt>
                <c:pt idx="5">
                  <c:v>3.5189675327763691E-7</c:v>
                </c:pt>
                <c:pt idx="6">
                  <c:v>4.9804656662224584E-7</c:v>
                </c:pt>
                <c:pt idx="7">
                  <c:v>6.8703504080614169E-7</c:v>
                </c:pt>
                <c:pt idx="8">
                  <c:v>9.3332214045628254E-7</c:v>
                </c:pt>
                <c:pt idx="9">
                  <c:v>1.2512599512747075E-6</c:v>
                </c:pt>
              </c:numCache>
            </c:numRef>
          </c:val>
          <c:smooth val="0"/>
          <c:extLst>
            <c:ext xmlns:c16="http://schemas.microsoft.com/office/drawing/2014/chart" uri="{C3380CC4-5D6E-409C-BE32-E72D297353CC}">
              <c16:uniqueId val="{00000000-B112-4201-B19C-DB47EA22AA42}"/>
            </c:ext>
          </c:extLst>
        </c:ser>
        <c:ser>
          <c:idx val="1"/>
          <c:order val="1"/>
          <c:tx>
            <c:strRef>
              <c:f>Sheet5!$C$16</c:f>
              <c:strCache>
                <c:ptCount val="1"/>
                <c:pt idx="0">
                  <c:v>IME Errors</c:v>
                </c:pt>
              </c:strCache>
            </c:strRef>
          </c:tx>
          <c:spPr>
            <a:ln w="22225" cap="rnd">
              <a:solidFill>
                <a:schemeClr val="accent2"/>
              </a:solidFill>
              <a:round/>
            </a:ln>
            <a:effectLst/>
          </c:spPr>
          <c:marker>
            <c:symbol val="square"/>
            <c:size val="6"/>
            <c:spPr>
              <a:solidFill>
                <a:schemeClr val="accent2"/>
              </a:solidFill>
              <a:ln w="9525">
                <a:solidFill>
                  <a:schemeClr val="accent2"/>
                </a:solidFill>
                <a:round/>
              </a:ln>
              <a:effectLst/>
            </c:spPr>
          </c:marker>
          <c:cat>
            <c:numRef>
              <c:f>Sheet5!$C$3:$C$12</c:f>
              <c:numCache>
                <c:formatCode>0.0</c:formatCode>
                <c:ptCount val="10"/>
                <c:pt idx="0">
                  <c:v>0.2</c:v>
                </c:pt>
                <c:pt idx="1">
                  <c:v>0.4</c:v>
                </c:pt>
                <c:pt idx="2">
                  <c:v>0.6</c:v>
                </c:pt>
                <c:pt idx="3">
                  <c:v>0.8</c:v>
                </c:pt>
                <c:pt idx="4">
                  <c:v>1</c:v>
                </c:pt>
                <c:pt idx="5">
                  <c:v>1.2</c:v>
                </c:pt>
                <c:pt idx="6">
                  <c:v>1.4</c:v>
                </c:pt>
                <c:pt idx="7">
                  <c:v>1.6</c:v>
                </c:pt>
                <c:pt idx="8">
                  <c:v>1.8</c:v>
                </c:pt>
                <c:pt idx="9">
                  <c:v>2</c:v>
                </c:pt>
              </c:numCache>
            </c:numRef>
          </c:cat>
          <c:val>
            <c:numRef>
              <c:f>Sheet5!$C$17:$C$26</c:f>
              <c:numCache>
                <c:formatCode>0.0000E+00</c:formatCode>
                <c:ptCount val="10"/>
                <c:pt idx="0">
                  <c:v>3.8446653260417201E-9</c:v>
                </c:pt>
                <c:pt idx="1">
                  <c:v>3.5145644506888995E-8</c:v>
                </c:pt>
                <c:pt idx="2">
                  <c:v>8.2470694269861904E-8</c:v>
                </c:pt>
                <c:pt idx="3">
                  <c:v>1.6873254504432192E-7</c:v>
                </c:pt>
                <c:pt idx="4">
                  <c:v>2.9336968728645544E-7</c:v>
                </c:pt>
                <c:pt idx="5">
                  <c:v>4.6158303554738809E-7</c:v>
                </c:pt>
                <c:pt idx="6">
                  <c:v>6.9070465423622749E-7</c:v>
                </c:pt>
                <c:pt idx="7">
                  <c:v>1.0002778089093322E-6</c:v>
                </c:pt>
                <c:pt idx="8">
                  <c:v>1.4148632142791403E-6</c:v>
                </c:pt>
                <c:pt idx="9">
                  <c:v>1.9639845870153722E-6</c:v>
                </c:pt>
              </c:numCache>
            </c:numRef>
          </c:val>
          <c:smooth val="0"/>
          <c:extLst>
            <c:ext xmlns:c16="http://schemas.microsoft.com/office/drawing/2014/chart" uri="{C3380CC4-5D6E-409C-BE32-E72D297353CC}">
              <c16:uniqueId val="{00000001-B112-4201-B19C-DB47EA22AA42}"/>
            </c:ext>
          </c:extLst>
        </c:ser>
        <c:ser>
          <c:idx val="2"/>
          <c:order val="2"/>
          <c:tx>
            <c:strRef>
              <c:f>Sheet5!$D$16</c:f>
              <c:strCache>
                <c:ptCount val="1"/>
                <c:pt idx="0">
                  <c:v>MIME Errors</c:v>
                </c:pt>
              </c:strCache>
            </c:strRef>
          </c:tx>
          <c:spPr>
            <a:ln w="22225" cap="rnd">
              <a:solidFill>
                <a:schemeClr val="accent3"/>
              </a:solidFill>
              <a:round/>
            </a:ln>
            <a:effectLst/>
          </c:spPr>
          <c:marker>
            <c:symbol val="triangle"/>
            <c:size val="6"/>
            <c:spPr>
              <a:solidFill>
                <a:schemeClr val="accent3"/>
              </a:solidFill>
              <a:ln w="9525">
                <a:solidFill>
                  <a:schemeClr val="accent3"/>
                </a:solidFill>
                <a:round/>
              </a:ln>
              <a:effectLst/>
            </c:spPr>
          </c:marker>
          <c:cat>
            <c:numRef>
              <c:f>Sheet5!$C$3:$C$12</c:f>
              <c:numCache>
                <c:formatCode>0.0</c:formatCode>
                <c:ptCount val="10"/>
                <c:pt idx="0">
                  <c:v>0.2</c:v>
                </c:pt>
                <c:pt idx="1">
                  <c:v>0.4</c:v>
                </c:pt>
                <c:pt idx="2">
                  <c:v>0.6</c:v>
                </c:pt>
                <c:pt idx="3">
                  <c:v>0.8</c:v>
                </c:pt>
                <c:pt idx="4">
                  <c:v>1</c:v>
                </c:pt>
                <c:pt idx="5">
                  <c:v>1.2</c:v>
                </c:pt>
                <c:pt idx="6">
                  <c:v>1.4</c:v>
                </c:pt>
                <c:pt idx="7">
                  <c:v>1.6</c:v>
                </c:pt>
                <c:pt idx="8">
                  <c:v>1.8</c:v>
                </c:pt>
                <c:pt idx="9">
                  <c:v>2</c:v>
                </c:pt>
              </c:numCache>
            </c:numRef>
          </c:cat>
          <c:val>
            <c:numRef>
              <c:f>Sheet5!$D$17:$D$26</c:f>
              <c:numCache>
                <c:formatCode>0.0000E+00</c:formatCode>
                <c:ptCount val="10"/>
                <c:pt idx="0">
                  <c:v>4.8058314974858054E-9</c:v>
                </c:pt>
                <c:pt idx="1">
                  <c:v>6.0004760306925427E-9</c:v>
                </c:pt>
                <c:pt idx="2">
                  <c:v>2.1514094351208145E-9</c:v>
                </c:pt>
                <c:pt idx="3">
                  <c:v>9.120678103662004E-9</c:v>
                </c:pt>
                <c:pt idx="4">
                  <c:v>2.568072930825937E-8</c:v>
                </c:pt>
                <c:pt idx="5">
                  <c:v>5.468231079556195E-8</c:v>
                </c:pt>
                <c:pt idx="6">
                  <c:v>9.5174019308784185E-8</c:v>
                </c:pt>
                <c:pt idx="7">
                  <c:v>1.5500673061663504E-7</c:v>
                </c:pt>
                <c:pt idx="8">
                  <c:v>2.388487652733636E-7</c:v>
                </c:pt>
                <c:pt idx="9">
                  <c:v>3.5491074020946461E-7</c:v>
                </c:pt>
              </c:numCache>
            </c:numRef>
          </c:val>
          <c:smooth val="0"/>
          <c:extLst>
            <c:ext xmlns:c16="http://schemas.microsoft.com/office/drawing/2014/chart" uri="{C3380CC4-5D6E-409C-BE32-E72D297353CC}">
              <c16:uniqueId val="{00000002-B112-4201-B19C-DB47EA22AA42}"/>
            </c:ext>
          </c:extLst>
        </c:ser>
        <c:ser>
          <c:idx val="3"/>
          <c:order val="3"/>
          <c:tx>
            <c:strRef>
              <c:f>Sheet5!$E$16</c:f>
              <c:strCache>
                <c:ptCount val="1"/>
                <c:pt idx="0">
                  <c:v>HP Errors</c:v>
                </c:pt>
              </c:strCache>
            </c:strRef>
          </c:tx>
          <c:spPr>
            <a:ln w="22225" cap="rnd">
              <a:solidFill>
                <a:schemeClr val="accent4"/>
              </a:solidFill>
              <a:round/>
            </a:ln>
            <a:effectLst/>
          </c:spPr>
          <c:marker>
            <c:symbol val="x"/>
            <c:size val="6"/>
            <c:spPr>
              <a:noFill/>
              <a:ln w="9525">
                <a:solidFill>
                  <a:schemeClr val="accent4"/>
                </a:solidFill>
                <a:round/>
              </a:ln>
              <a:effectLst/>
            </c:spPr>
          </c:marker>
          <c:cat>
            <c:numRef>
              <c:f>Sheet5!$C$3:$C$12</c:f>
              <c:numCache>
                <c:formatCode>0.0</c:formatCode>
                <c:ptCount val="10"/>
                <c:pt idx="0">
                  <c:v>0.2</c:v>
                </c:pt>
                <c:pt idx="1">
                  <c:v>0.4</c:v>
                </c:pt>
                <c:pt idx="2">
                  <c:v>0.6</c:v>
                </c:pt>
                <c:pt idx="3">
                  <c:v>0.8</c:v>
                </c:pt>
                <c:pt idx="4">
                  <c:v>1</c:v>
                </c:pt>
                <c:pt idx="5">
                  <c:v>1.2</c:v>
                </c:pt>
                <c:pt idx="6">
                  <c:v>1.4</c:v>
                </c:pt>
                <c:pt idx="7">
                  <c:v>1.6</c:v>
                </c:pt>
                <c:pt idx="8">
                  <c:v>1.8</c:v>
                </c:pt>
                <c:pt idx="9">
                  <c:v>2</c:v>
                </c:pt>
              </c:numCache>
            </c:numRef>
          </c:cat>
          <c:val>
            <c:numRef>
              <c:f>Sheet5!$E$17:$E$26</c:f>
              <c:numCache>
                <c:formatCode>0.0000E+00</c:formatCode>
                <c:ptCount val="10"/>
                <c:pt idx="0">
                  <c:v>3.5688104916312446E-6</c:v>
                </c:pt>
                <c:pt idx="1">
                  <c:v>3.7322960191426034E-6</c:v>
                </c:pt>
                <c:pt idx="2">
                  <c:v>3.7004241962420717E-6</c:v>
                </c:pt>
                <c:pt idx="3">
                  <c:v>3.616918912302977E-6</c:v>
                </c:pt>
                <c:pt idx="4">
                  <c:v>3.5635276417384718E-6</c:v>
                </c:pt>
                <c:pt idx="5">
                  <c:v>3.5919845011109165E-6</c:v>
                </c:pt>
                <c:pt idx="6">
                  <c:v>3.7351182450544452E-6</c:v>
                </c:pt>
                <c:pt idx="7">
                  <c:v>4.0151587211955094E-6</c:v>
                </c:pt>
                <c:pt idx="8">
                  <c:v>4.4554354492594334E-6</c:v>
                </c:pt>
                <c:pt idx="9">
                  <c:v>5.0812476327456327E-6</c:v>
                </c:pt>
              </c:numCache>
            </c:numRef>
          </c:val>
          <c:smooth val="0"/>
          <c:extLst>
            <c:ext xmlns:c16="http://schemas.microsoft.com/office/drawing/2014/chart" uri="{C3380CC4-5D6E-409C-BE32-E72D297353CC}">
              <c16:uniqueId val="{00000003-B112-4201-B19C-DB47EA22AA42}"/>
            </c:ext>
          </c:extLst>
        </c:ser>
        <c:dLbls>
          <c:showLegendKey val="0"/>
          <c:showVal val="0"/>
          <c:showCatName val="0"/>
          <c:showSerName val="0"/>
          <c:showPercent val="0"/>
          <c:showBubbleSize val="0"/>
        </c:dLbls>
        <c:marker val="1"/>
        <c:smooth val="0"/>
        <c:axId val="2044815280"/>
        <c:axId val="1986381968"/>
      </c:lineChart>
      <c:catAx>
        <c:axId val="204481528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r>
                  <a:rPr lang="en-US"/>
                  <a:t>different values of x</a:t>
                </a:r>
              </a:p>
            </c:rich>
          </c:tx>
          <c:overlay val="0"/>
          <c:spPr>
            <a:noFill/>
            <a:ln>
              <a:noFill/>
            </a:ln>
            <a:effectLst/>
          </c:spPr>
          <c:txPr>
            <a:bodyPr rot="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en-US"/>
          </a:p>
        </c:txPr>
        <c:crossAx val="1986381968"/>
        <c:crosses val="autoZero"/>
        <c:auto val="1"/>
        <c:lblAlgn val="ctr"/>
        <c:lblOffset val="100"/>
        <c:noMultiLvlLbl val="0"/>
      </c:catAx>
      <c:valAx>
        <c:axId val="1986381968"/>
        <c:scaling>
          <c:orientation val="minMax"/>
        </c:scaling>
        <c:delete val="0"/>
        <c:axPos val="l"/>
        <c:title>
          <c:tx>
            <c:rich>
              <a:bodyPr rot="-540000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r>
                  <a:rPr lang="en-US"/>
                  <a:t>RELATIVE ERROR</a:t>
                </a:r>
              </a:p>
            </c:rich>
          </c:tx>
          <c:layout>
            <c:manualLayout>
              <c:xMode val="edge"/>
              <c:yMode val="edge"/>
              <c:x val="4.7222175014780897E-2"/>
              <c:y val="0.4342522825561308"/>
            </c:manualLayout>
          </c:layout>
          <c:overlay val="0"/>
          <c:spPr>
            <a:noFill/>
            <a:ln>
              <a:noFill/>
            </a:ln>
            <a:effectLst/>
          </c:spPr>
          <c:txPr>
            <a:bodyPr rot="-540000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endParaRPr lang="en-US"/>
            </a:p>
          </c:txPr>
        </c:title>
        <c:numFmt formatCode="0.00E+00" sourceLinked="0"/>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44815280"/>
        <c:crosses val="autoZero"/>
        <c:crossBetween val="midCat"/>
        <c:majorUnit val="1.0000000000000004E-6"/>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US"/>
              <a:t>RELATIVE ERROR : H= 0.001</a:t>
            </a:r>
          </a:p>
        </c:rich>
      </c:tx>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0494225721784776"/>
          <c:y val="0.28294390761433191"/>
          <c:w val="0.69543285214348205"/>
          <c:h val="0.60139758782747432"/>
        </c:manualLayout>
      </c:layout>
      <c:lineChart>
        <c:grouping val="standard"/>
        <c:varyColors val="0"/>
        <c:ser>
          <c:idx val="0"/>
          <c:order val="0"/>
          <c:tx>
            <c:strRef>
              <c:f>Sheet5!$B$16</c:f>
              <c:strCache>
                <c:ptCount val="1"/>
                <c:pt idx="0">
                  <c:v>ME Errors</c:v>
                </c:pt>
              </c:strCache>
            </c:strRef>
          </c:tx>
          <c:spPr>
            <a:ln w="22225" cap="rnd">
              <a:solidFill>
                <a:schemeClr val="accent1"/>
              </a:solidFill>
              <a:round/>
            </a:ln>
            <a:effectLst/>
          </c:spPr>
          <c:marker>
            <c:symbol val="diamond"/>
            <c:size val="6"/>
            <c:spPr>
              <a:solidFill>
                <a:schemeClr val="accent1"/>
              </a:solidFill>
              <a:ln w="9525">
                <a:solidFill>
                  <a:schemeClr val="accent1"/>
                </a:solidFill>
                <a:round/>
              </a:ln>
              <a:effectLst/>
            </c:spPr>
          </c:marker>
          <c:cat>
            <c:numRef>
              <c:f>Sheet5!$B$3:$B$7</c:f>
              <c:numCache>
                <c:formatCode>0.0</c:formatCode>
                <c:ptCount val="5"/>
                <c:pt idx="0">
                  <c:v>1.2</c:v>
                </c:pt>
                <c:pt idx="1">
                  <c:v>1.4</c:v>
                </c:pt>
                <c:pt idx="2">
                  <c:v>1.6</c:v>
                </c:pt>
                <c:pt idx="3">
                  <c:v>1.8</c:v>
                </c:pt>
                <c:pt idx="4">
                  <c:v>2</c:v>
                </c:pt>
              </c:numCache>
            </c:numRef>
          </c:cat>
          <c:val>
            <c:numRef>
              <c:f>Sheet5!$B$17:$B$21</c:f>
              <c:numCache>
                <c:formatCode>0.0000E+00</c:formatCode>
                <c:ptCount val="5"/>
                <c:pt idx="0">
                  <c:v>1.1603199974100767E-8</c:v>
                </c:pt>
                <c:pt idx="1">
                  <c:v>3.0304400051826405E-8</c:v>
                </c:pt>
                <c:pt idx="2">
                  <c:v>5.7708799975272124E-8</c:v>
                </c:pt>
                <c:pt idx="3">
                  <c:v>1.0584119987058395E-7</c:v>
                </c:pt>
                <c:pt idx="4">
                  <c:v>1.9520000005268656E-7</c:v>
                </c:pt>
              </c:numCache>
            </c:numRef>
          </c:val>
          <c:smooth val="0"/>
          <c:extLst>
            <c:ext xmlns:c16="http://schemas.microsoft.com/office/drawing/2014/chart" uri="{C3380CC4-5D6E-409C-BE32-E72D297353CC}">
              <c16:uniqueId val="{00000000-2732-4A93-98F9-7DA360BA94A2}"/>
            </c:ext>
          </c:extLst>
        </c:ser>
        <c:ser>
          <c:idx val="1"/>
          <c:order val="1"/>
          <c:tx>
            <c:strRef>
              <c:f>Sheet5!$C$16</c:f>
              <c:strCache>
                <c:ptCount val="1"/>
                <c:pt idx="0">
                  <c:v>IME Errors</c:v>
                </c:pt>
              </c:strCache>
            </c:strRef>
          </c:tx>
          <c:spPr>
            <a:ln w="22225" cap="rnd">
              <a:solidFill>
                <a:schemeClr val="accent2"/>
              </a:solidFill>
              <a:round/>
            </a:ln>
            <a:effectLst/>
          </c:spPr>
          <c:marker>
            <c:symbol val="square"/>
            <c:size val="6"/>
            <c:spPr>
              <a:solidFill>
                <a:schemeClr val="accent2"/>
              </a:solidFill>
              <a:ln w="9525">
                <a:solidFill>
                  <a:schemeClr val="accent2"/>
                </a:solidFill>
                <a:round/>
              </a:ln>
              <a:effectLst/>
            </c:spPr>
          </c:marker>
          <c:cat>
            <c:numRef>
              <c:f>Sheet5!$B$3:$B$7</c:f>
              <c:numCache>
                <c:formatCode>0.0</c:formatCode>
                <c:ptCount val="5"/>
                <c:pt idx="0">
                  <c:v>1.2</c:v>
                </c:pt>
                <c:pt idx="1">
                  <c:v>1.4</c:v>
                </c:pt>
                <c:pt idx="2">
                  <c:v>1.6</c:v>
                </c:pt>
                <c:pt idx="3">
                  <c:v>1.8</c:v>
                </c:pt>
                <c:pt idx="4">
                  <c:v>2</c:v>
                </c:pt>
              </c:numCache>
            </c:numRef>
          </c:cat>
          <c:val>
            <c:numRef>
              <c:f>Sheet5!$C$17:$C$21</c:f>
              <c:numCache>
                <c:formatCode>0.0000E+00</c:formatCode>
                <c:ptCount val="5"/>
                <c:pt idx="0">
                  <c:v>1.3260800111240597E-8</c:v>
                </c:pt>
                <c:pt idx="1">
                  <c:v>3.2073999891281256E-8</c:v>
                </c:pt>
                <c:pt idx="2">
                  <c:v>6.5024000015827235E-8</c:v>
                </c:pt>
                <c:pt idx="3">
                  <c:v>1.2960520005928488E-7</c:v>
                </c:pt>
                <c:pt idx="4">
                  <c:v>2.5264000003133447E-7</c:v>
                </c:pt>
              </c:numCache>
            </c:numRef>
          </c:val>
          <c:smooth val="0"/>
          <c:extLst>
            <c:ext xmlns:c16="http://schemas.microsoft.com/office/drawing/2014/chart" uri="{C3380CC4-5D6E-409C-BE32-E72D297353CC}">
              <c16:uniqueId val="{00000001-2732-4A93-98F9-7DA360BA94A2}"/>
            </c:ext>
          </c:extLst>
        </c:ser>
        <c:ser>
          <c:idx val="2"/>
          <c:order val="2"/>
          <c:tx>
            <c:strRef>
              <c:f>Sheet5!$D$16</c:f>
              <c:strCache>
                <c:ptCount val="1"/>
                <c:pt idx="0">
                  <c:v>MIME Errors</c:v>
                </c:pt>
              </c:strCache>
            </c:strRef>
          </c:tx>
          <c:spPr>
            <a:ln w="22225" cap="rnd">
              <a:solidFill>
                <a:schemeClr val="accent3"/>
              </a:solidFill>
              <a:round/>
            </a:ln>
            <a:effectLst/>
          </c:spPr>
          <c:marker>
            <c:symbol val="triangle"/>
            <c:size val="6"/>
            <c:spPr>
              <a:solidFill>
                <a:schemeClr val="accent3"/>
              </a:solidFill>
              <a:ln w="9525">
                <a:solidFill>
                  <a:schemeClr val="accent3"/>
                </a:solidFill>
                <a:round/>
              </a:ln>
              <a:effectLst/>
            </c:spPr>
          </c:marker>
          <c:cat>
            <c:numRef>
              <c:f>Sheet5!$B$3:$B$7</c:f>
              <c:numCache>
                <c:formatCode>0.0</c:formatCode>
                <c:ptCount val="5"/>
                <c:pt idx="0">
                  <c:v>1.2</c:v>
                </c:pt>
                <c:pt idx="1">
                  <c:v>1.4</c:v>
                </c:pt>
                <c:pt idx="2">
                  <c:v>1.6</c:v>
                </c:pt>
                <c:pt idx="3">
                  <c:v>1.8</c:v>
                </c:pt>
                <c:pt idx="4">
                  <c:v>2</c:v>
                </c:pt>
              </c:numCache>
            </c:numRef>
          </c:cat>
          <c:val>
            <c:numRef>
              <c:f>Sheet5!$D$17:$D$21</c:f>
              <c:numCache>
                <c:formatCode>0.0000E+00</c:formatCode>
                <c:ptCount val="5"/>
                <c:pt idx="0">
                  <c:v>7.1040005877421305E-10</c:v>
                </c:pt>
                <c:pt idx="1">
                  <c:v>5.5299999971334922E-9</c:v>
                </c:pt>
                <c:pt idx="2">
                  <c:v>9.1440000506938787E-9</c:v>
                </c:pt>
                <c:pt idx="3">
                  <c:v>1.9194000064597915E-8</c:v>
                </c:pt>
                <c:pt idx="4">
                  <c:v>3.8400000068605777E-8</c:v>
                </c:pt>
              </c:numCache>
            </c:numRef>
          </c:val>
          <c:smooth val="0"/>
          <c:extLst>
            <c:ext xmlns:c16="http://schemas.microsoft.com/office/drawing/2014/chart" uri="{C3380CC4-5D6E-409C-BE32-E72D297353CC}">
              <c16:uniqueId val="{00000002-2732-4A93-98F9-7DA360BA94A2}"/>
            </c:ext>
          </c:extLst>
        </c:ser>
        <c:ser>
          <c:idx val="3"/>
          <c:order val="3"/>
          <c:tx>
            <c:strRef>
              <c:f>Sheet5!$E$16</c:f>
              <c:strCache>
                <c:ptCount val="1"/>
                <c:pt idx="0">
                  <c:v>HP Errors</c:v>
                </c:pt>
              </c:strCache>
            </c:strRef>
          </c:tx>
          <c:spPr>
            <a:ln w="22225" cap="rnd">
              <a:solidFill>
                <a:schemeClr val="accent4"/>
              </a:solidFill>
              <a:round/>
            </a:ln>
            <a:effectLst/>
          </c:spPr>
          <c:marker>
            <c:symbol val="x"/>
            <c:size val="6"/>
            <c:spPr>
              <a:noFill/>
              <a:ln w="9525">
                <a:solidFill>
                  <a:schemeClr val="accent4"/>
                </a:solidFill>
                <a:round/>
              </a:ln>
              <a:effectLst/>
            </c:spPr>
          </c:marker>
          <c:cat>
            <c:numRef>
              <c:f>Sheet5!$B$3:$B$7</c:f>
              <c:numCache>
                <c:formatCode>0.0</c:formatCode>
                <c:ptCount val="5"/>
                <c:pt idx="0">
                  <c:v>1.2</c:v>
                </c:pt>
                <c:pt idx="1">
                  <c:v>1.4</c:v>
                </c:pt>
                <c:pt idx="2">
                  <c:v>1.6</c:v>
                </c:pt>
                <c:pt idx="3">
                  <c:v>1.8</c:v>
                </c:pt>
                <c:pt idx="4">
                  <c:v>2</c:v>
                </c:pt>
              </c:numCache>
            </c:numRef>
          </c:cat>
          <c:val>
            <c:numRef>
              <c:f>Sheet5!$E$17:$E$21</c:f>
              <c:numCache>
                <c:formatCode>0.0000E+00</c:formatCode>
                <c:ptCount val="5"/>
                <c:pt idx="0">
                  <c:v>2.3206399948201534E-8</c:v>
                </c:pt>
                <c:pt idx="1">
                  <c:v>5.2424400040360367E-8</c:v>
                </c:pt>
                <c:pt idx="2">
                  <c:v>9.9974399943260321E-8</c:v>
                </c:pt>
                <c:pt idx="3">
                  <c:v>1.785955999233643E-7</c:v>
                </c:pt>
                <c:pt idx="4">
                  <c:v>3.1808000000577152E-7</c:v>
                </c:pt>
              </c:numCache>
            </c:numRef>
          </c:val>
          <c:smooth val="0"/>
          <c:extLst>
            <c:ext xmlns:c16="http://schemas.microsoft.com/office/drawing/2014/chart" uri="{C3380CC4-5D6E-409C-BE32-E72D297353CC}">
              <c16:uniqueId val="{00000003-2732-4A93-98F9-7DA360BA94A2}"/>
            </c:ext>
          </c:extLst>
        </c:ser>
        <c:dLbls>
          <c:showLegendKey val="0"/>
          <c:showVal val="0"/>
          <c:showCatName val="0"/>
          <c:showSerName val="0"/>
          <c:showPercent val="0"/>
          <c:showBubbleSize val="0"/>
        </c:dLbls>
        <c:marker val="1"/>
        <c:smooth val="0"/>
        <c:axId val="2056230592"/>
        <c:axId val="1979627264"/>
      </c:lineChart>
      <c:catAx>
        <c:axId val="2056230592"/>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r>
                  <a:rPr lang="en-US"/>
                  <a:t>DIFFERENT VALUES OF X</a:t>
                </a:r>
              </a:p>
            </c:rich>
          </c:tx>
          <c:overlay val="0"/>
          <c:spPr>
            <a:noFill/>
            <a:ln>
              <a:noFill/>
            </a:ln>
            <a:effectLst/>
          </c:spPr>
          <c:txPr>
            <a:bodyPr rot="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en-US"/>
          </a:p>
        </c:txPr>
        <c:crossAx val="1979627264"/>
        <c:crosses val="autoZero"/>
        <c:auto val="1"/>
        <c:lblAlgn val="ctr"/>
        <c:lblOffset val="100"/>
        <c:noMultiLvlLbl val="0"/>
      </c:catAx>
      <c:valAx>
        <c:axId val="1979627264"/>
        <c:scaling>
          <c:orientation val="minMax"/>
        </c:scaling>
        <c:delete val="0"/>
        <c:axPos val="l"/>
        <c:title>
          <c:tx>
            <c:rich>
              <a:bodyPr rot="-540000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r>
                  <a:rPr lang="en-US"/>
                  <a:t>REALTIVE ERROR</a:t>
                </a:r>
              </a:p>
            </c:rich>
          </c:tx>
          <c:overlay val="0"/>
          <c:spPr>
            <a:noFill/>
            <a:ln>
              <a:noFill/>
            </a:ln>
            <a:effectLst/>
          </c:spPr>
          <c:txPr>
            <a:bodyPr rot="-540000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endParaRPr lang="en-US"/>
            </a:p>
          </c:txPr>
        </c:title>
        <c:numFmt formatCode="0.00E+00" sourceLinked="0"/>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56230592"/>
        <c:crosses val="autoZero"/>
        <c:crossBetween val="midCat"/>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US"/>
              <a:t>RELATIVE ERROR : H=0.001</a:t>
            </a:r>
          </a:p>
        </c:rich>
      </c:tx>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1049781277340335"/>
          <c:y val="0.25386449139003298"/>
          <c:w val="0.70376618547681535"/>
          <c:h val="0.603175791527787"/>
        </c:manualLayout>
      </c:layout>
      <c:lineChart>
        <c:grouping val="standard"/>
        <c:varyColors val="0"/>
        <c:ser>
          <c:idx val="0"/>
          <c:order val="0"/>
          <c:tx>
            <c:strRef>
              <c:f>Sheet3!$B$16</c:f>
              <c:strCache>
                <c:ptCount val="1"/>
                <c:pt idx="0">
                  <c:v>ME Errors</c:v>
                </c:pt>
              </c:strCache>
            </c:strRef>
          </c:tx>
          <c:spPr>
            <a:ln w="22225" cap="rnd">
              <a:solidFill>
                <a:schemeClr val="accent1"/>
              </a:solidFill>
              <a:round/>
            </a:ln>
            <a:effectLst/>
          </c:spPr>
          <c:marker>
            <c:symbol val="diamond"/>
            <c:size val="6"/>
            <c:spPr>
              <a:solidFill>
                <a:schemeClr val="accent1"/>
              </a:solidFill>
              <a:ln w="9525">
                <a:solidFill>
                  <a:schemeClr val="accent1"/>
                </a:solidFill>
                <a:round/>
              </a:ln>
              <a:effectLst/>
            </c:spPr>
          </c:marker>
          <c:cat>
            <c:numRef>
              <c:f>Sheet3!$B$3:$B$7</c:f>
              <c:numCache>
                <c:formatCode>0.0</c:formatCode>
                <c:ptCount val="5"/>
                <c:pt idx="0">
                  <c:v>1.2</c:v>
                </c:pt>
                <c:pt idx="1">
                  <c:v>1.4</c:v>
                </c:pt>
                <c:pt idx="2">
                  <c:v>1.6</c:v>
                </c:pt>
                <c:pt idx="3">
                  <c:v>1.8</c:v>
                </c:pt>
                <c:pt idx="4">
                  <c:v>2</c:v>
                </c:pt>
              </c:numCache>
            </c:numRef>
          </c:cat>
          <c:val>
            <c:numRef>
              <c:f>Sheet3!$B$17:$B$21</c:f>
              <c:numCache>
                <c:formatCode>0.0000E+00</c:formatCode>
                <c:ptCount val="5"/>
                <c:pt idx="0">
                  <c:v>1.569942609548668E-8</c:v>
                </c:pt>
                <c:pt idx="1">
                  <c:v>6.0381026505590715E-8</c:v>
                </c:pt>
                <c:pt idx="2">
                  <c:v>1.4670299533816114E-7</c:v>
                </c:pt>
                <c:pt idx="3">
                  <c:v>3.2127907339562574E-7</c:v>
                </c:pt>
                <c:pt idx="4">
                  <c:v>7.0023813382875126E-7</c:v>
                </c:pt>
              </c:numCache>
            </c:numRef>
          </c:val>
          <c:smooth val="0"/>
          <c:extLst>
            <c:ext xmlns:c16="http://schemas.microsoft.com/office/drawing/2014/chart" uri="{C3380CC4-5D6E-409C-BE32-E72D297353CC}">
              <c16:uniqueId val="{00000000-7E96-4209-BBC7-DC9FFF5EC5D3}"/>
            </c:ext>
          </c:extLst>
        </c:ser>
        <c:ser>
          <c:idx val="1"/>
          <c:order val="1"/>
          <c:tx>
            <c:strRef>
              <c:f>Sheet3!$C$16</c:f>
              <c:strCache>
                <c:ptCount val="1"/>
                <c:pt idx="0">
                  <c:v>IME Errors</c:v>
                </c:pt>
              </c:strCache>
            </c:strRef>
          </c:tx>
          <c:spPr>
            <a:ln w="22225" cap="rnd">
              <a:solidFill>
                <a:schemeClr val="accent2"/>
              </a:solidFill>
              <a:round/>
            </a:ln>
            <a:effectLst/>
          </c:spPr>
          <c:marker>
            <c:symbol val="square"/>
            <c:size val="6"/>
            <c:spPr>
              <a:solidFill>
                <a:schemeClr val="accent2"/>
              </a:solidFill>
              <a:ln w="9525">
                <a:solidFill>
                  <a:schemeClr val="accent2"/>
                </a:solidFill>
                <a:round/>
              </a:ln>
              <a:effectLst/>
            </c:spPr>
          </c:marker>
          <c:cat>
            <c:numRef>
              <c:f>Sheet3!$B$3:$B$7</c:f>
              <c:numCache>
                <c:formatCode>0.0</c:formatCode>
                <c:ptCount val="5"/>
                <c:pt idx="0">
                  <c:v>1.2</c:v>
                </c:pt>
                <c:pt idx="1">
                  <c:v>1.4</c:v>
                </c:pt>
                <c:pt idx="2">
                  <c:v>1.6</c:v>
                </c:pt>
                <c:pt idx="3">
                  <c:v>1.8</c:v>
                </c:pt>
                <c:pt idx="4">
                  <c:v>2</c:v>
                </c:pt>
              </c:numCache>
            </c:numRef>
          </c:cat>
          <c:val>
            <c:numRef>
              <c:f>Sheet3!$C$17:$C$21</c:f>
              <c:numCache>
                <c:formatCode>0.0000E+00</c:formatCode>
                <c:ptCount val="5"/>
                <c:pt idx="0">
                  <c:v>8.7328057737847139E-8</c:v>
                </c:pt>
                <c:pt idx="1">
                  <c:v>2.1179806203603989E-7</c:v>
                </c:pt>
                <c:pt idx="2">
                  <c:v>3.9770927660773989E-7</c:v>
                </c:pt>
                <c:pt idx="3">
                  <c:v>7.3679011507236585E-7</c:v>
                </c:pt>
                <c:pt idx="4">
                  <c:v>1.4452767791769781E-6</c:v>
                </c:pt>
              </c:numCache>
            </c:numRef>
          </c:val>
          <c:smooth val="0"/>
          <c:extLst>
            <c:ext xmlns:c16="http://schemas.microsoft.com/office/drawing/2014/chart" uri="{C3380CC4-5D6E-409C-BE32-E72D297353CC}">
              <c16:uniqueId val="{00000001-7E96-4209-BBC7-DC9FFF5EC5D3}"/>
            </c:ext>
          </c:extLst>
        </c:ser>
        <c:ser>
          <c:idx val="2"/>
          <c:order val="2"/>
          <c:tx>
            <c:strRef>
              <c:f>Sheet3!$D$16</c:f>
              <c:strCache>
                <c:ptCount val="1"/>
                <c:pt idx="0">
                  <c:v>MIME Errors</c:v>
                </c:pt>
              </c:strCache>
            </c:strRef>
          </c:tx>
          <c:spPr>
            <a:ln w="22225" cap="rnd">
              <a:solidFill>
                <a:schemeClr val="accent3"/>
              </a:solidFill>
              <a:round/>
            </a:ln>
            <a:effectLst/>
          </c:spPr>
          <c:marker>
            <c:symbol val="triangle"/>
            <c:size val="6"/>
            <c:spPr>
              <a:solidFill>
                <a:schemeClr val="accent3"/>
              </a:solidFill>
              <a:ln w="9525">
                <a:solidFill>
                  <a:schemeClr val="accent3"/>
                </a:solidFill>
                <a:round/>
              </a:ln>
              <a:effectLst/>
            </c:spPr>
          </c:marker>
          <c:cat>
            <c:numRef>
              <c:f>Sheet3!$B$3:$B$7</c:f>
              <c:numCache>
                <c:formatCode>0.0</c:formatCode>
                <c:ptCount val="5"/>
                <c:pt idx="0">
                  <c:v>1.2</c:v>
                </c:pt>
                <c:pt idx="1">
                  <c:v>1.4</c:v>
                </c:pt>
                <c:pt idx="2">
                  <c:v>1.6</c:v>
                </c:pt>
                <c:pt idx="3">
                  <c:v>1.8</c:v>
                </c:pt>
                <c:pt idx="4">
                  <c:v>2</c:v>
                </c:pt>
              </c:numCache>
            </c:numRef>
          </c:cat>
          <c:val>
            <c:numRef>
              <c:f>Sheet3!$D$17:$D$21</c:f>
              <c:numCache>
                <c:formatCode>0.0000E+00</c:formatCode>
                <c:ptCount val="5"/>
                <c:pt idx="0">
                  <c:v>2.6492781563367934E-8</c:v>
                </c:pt>
                <c:pt idx="1">
                  <c:v>5.2949515560576438E-8</c:v>
                </c:pt>
                <c:pt idx="2">
                  <c:v>9.4975349598324523E-8</c:v>
                </c:pt>
                <c:pt idx="3">
                  <c:v>1.6768838473375974E-7</c:v>
                </c:pt>
                <c:pt idx="4">
                  <c:v>3.1667210949274418E-7</c:v>
                </c:pt>
              </c:numCache>
            </c:numRef>
          </c:val>
          <c:smooth val="0"/>
          <c:extLst>
            <c:ext xmlns:c16="http://schemas.microsoft.com/office/drawing/2014/chart" uri="{C3380CC4-5D6E-409C-BE32-E72D297353CC}">
              <c16:uniqueId val="{00000002-7E96-4209-BBC7-DC9FFF5EC5D3}"/>
            </c:ext>
          </c:extLst>
        </c:ser>
        <c:ser>
          <c:idx val="3"/>
          <c:order val="3"/>
          <c:tx>
            <c:strRef>
              <c:f>Sheet3!$E$16</c:f>
              <c:strCache>
                <c:ptCount val="1"/>
                <c:pt idx="0">
                  <c:v>HP Errors</c:v>
                </c:pt>
              </c:strCache>
            </c:strRef>
          </c:tx>
          <c:spPr>
            <a:ln w="22225" cap="rnd">
              <a:solidFill>
                <a:schemeClr val="accent4"/>
              </a:solidFill>
              <a:round/>
            </a:ln>
            <a:effectLst/>
          </c:spPr>
          <c:marker>
            <c:symbol val="x"/>
            <c:size val="6"/>
            <c:spPr>
              <a:noFill/>
              <a:ln w="9525">
                <a:solidFill>
                  <a:schemeClr val="accent4"/>
                </a:solidFill>
                <a:round/>
              </a:ln>
              <a:effectLst/>
            </c:spPr>
          </c:marker>
          <c:cat>
            <c:numRef>
              <c:f>Sheet3!$B$3:$B$7</c:f>
              <c:numCache>
                <c:formatCode>0.0</c:formatCode>
                <c:ptCount val="5"/>
                <c:pt idx="0">
                  <c:v>1.2</c:v>
                </c:pt>
                <c:pt idx="1">
                  <c:v>1.4</c:v>
                </c:pt>
                <c:pt idx="2">
                  <c:v>1.6</c:v>
                </c:pt>
                <c:pt idx="3">
                  <c:v>1.8</c:v>
                </c:pt>
                <c:pt idx="4">
                  <c:v>2</c:v>
                </c:pt>
              </c:numCache>
            </c:numRef>
          </c:cat>
          <c:val>
            <c:numRef>
              <c:f>Sheet3!$E$17:$E$21</c:f>
              <c:numCache>
                <c:formatCode>0.0000E+00</c:formatCode>
                <c:ptCount val="5"/>
                <c:pt idx="0">
                  <c:v>5.6910419541670889E-8</c:v>
                </c:pt>
                <c:pt idx="1">
                  <c:v>1.4398552458543489E-7</c:v>
                </c:pt>
                <c:pt idx="2">
                  <c:v>2.9764596180528913E-7</c:v>
                </c:pt>
                <c:pt idx="3">
                  <c:v>5.7058569846757117E-7</c:v>
                </c:pt>
                <c:pt idx="4">
                  <c:v>1.1783148264473378E-6</c:v>
                </c:pt>
              </c:numCache>
            </c:numRef>
          </c:val>
          <c:smooth val="0"/>
          <c:extLst>
            <c:ext xmlns:c16="http://schemas.microsoft.com/office/drawing/2014/chart" uri="{C3380CC4-5D6E-409C-BE32-E72D297353CC}">
              <c16:uniqueId val="{00000003-7E96-4209-BBC7-DC9FFF5EC5D3}"/>
            </c:ext>
          </c:extLst>
        </c:ser>
        <c:dLbls>
          <c:showLegendKey val="0"/>
          <c:showVal val="0"/>
          <c:showCatName val="0"/>
          <c:showSerName val="0"/>
          <c:showPercent val="0"/>
          <c:showBubbleSize val="0"/>
        </c:dLbls>
        <c:marker val="1"/>
        <c:smooth val="0"/>
        <c:axId val="187978783"/>
        <c:axId val="243620943"/>
      </c:lineChart>
      <c:catAx>
        <c:axId val="187978783"/>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r>
                  <a:rPr lang="en-US"/>
                  <a:t>DIFFERENT VALUES OF X</a:t>
                </a:r>
              </a:p>
            </c:rich>
          </c:tx>
          <c:overlay val="0"/>
          <c:spPr>
            <a:noFill/>
            <a:ln>
              <a:noFill/>
            </a:ln>
            <a:effectLst/>
          </c:spPr>
          <c:txPr>
            <a:bodyPr rot="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en-US"/>
          </a:p>
        </c:txPr>
        <c:crossAx val="243620943"/>
        <c:crosses val="autoZero"/>
        <c:auto val="1"/>
        <c:lblAlgn val="ctr"/>
        <c:lblOffset val="100"/>
        <c:noMultiLvlLbl val="0"/>
      </c:catAx>
      <c:valAx>
        <c:axId val="243620943"/>
        <c:scaling>
          <c:orientation val="minMax"/>
        </c:scaling>
        <c:delete val="0"/>
        <c:axPos val="l"/>
        <c:title>
          <c:tx>
            <c:rich>
              <a:bodyPr rot="-540000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r>
                  <a:rPr lang="en-US"/>
                  <a:t>relative ERROR</a:t>
                </a:r>
              </a:p>
            </c:rich>
          </c:tx>
          <c:overlay val="0"/>
          <c:spPr>
            <a:noFill/>
            <a:ln>
              <a:noFill/>
            </a:ln>
            <a:effectLst/>
          </c:spPr>
          <c:txPr>
            <a:bodyPr rot="-540000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endParaRPr lang="en-US"/>
            </a:p>
          </c:txPr>
        </c:title>
        <c:numFmt formatCode="0.00E+00" sourceLinked="0"/>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7978783"/>
        <c:crosses val="autoZero"/>
        <c:crossBetween val="midCat"/>
        <c:majorUnit val="2.5000000000000015E-7"/>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drawings/_rels/vmlDrawing1.v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image" Target="../media/image1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2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image" Target="../media/image2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5.w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49101" y="1956634"/>
            <a:ext cx="10652964" cy="1897613"/>
          </a:xfrm>
          <a:noFill/>
          <a:effectLst>
            <a:outerShdw blurRad="50800" dist="38100" dir="2700000" algn="tl" rotWithShape="0">
              <a:prstClr val="black">
                <a:alpha val="40000"/>
              </a:prstClr>
            </a:outerShdw>
          </a:effectLst>
        </p:spPr>
        <p:txBody>
          <a:bodyPr>
            <a:normAutofit/>
          </a:bodyPr>
          <a:lstStyle>
            <a:lvl1pPr algn="r">
              <a:defRPr sz="48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939273" y="3854258"/>
            <a:ext cx="10633977" cy="914388"/>
          </a:xfrm>
        </p:spPr>
        <p:txBody>
          <a:bodyPr>
            <a:normAutofit/>
          </a:bodyPr>
          <a:lstStyle>
            <a:lvl1pPr marL="0" indent="0" algn="r">
              <a:buNone/>
              <a:defRPr sz="3733" b="0" i="0">
                <a:solidFill>
                  <a:srgbClr val="D8AD8C"/>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8/1/2020</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6695719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8/1/2020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72693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8/1/2020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26891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8/1/2020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a16="http://schemas.microsoft.com/office/drawing/2014/main" id="{08B89D22-1D6E-450B-881F-4D2A4C527F7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5077967" y="3101618"/>
            <a:ext cx="1951712" cy="702615"/>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74759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54131" y="4060723"/>
            <a:ext cx="10938100" cy="1394511"/>
          </a:xfrm>
          <a:noFill/>
          <a:effectLst>
            <a:outerShdw blurRad="50800" dist="38100" dir="2700000" algn="tl" rotWithShape="0">
              <a:prstClr val="black">
                <a:alpha val="40000"/>
              </a:prstClr>
            </a:outerShdw>
          </a:effectLst>
        </p:spPr>
        <p:txBody>
          <a:bodyPr>
            <a:normAutofit/>
          </a:bodyPr>
          <a:lstStyle>
            <a:lvl1pPr algn="ctr">
              <a:defRPr sz="4800">
                <a:solidFill>
                  <a:schemeClr val="accent1">
                    <a:lumMod val="50000"/>
                  </a:schemeClr>
                </a:solidFill>
              </a:defRPr>
            </a:lvl1pPr>
          </a:lstStyle>
          <a:p>
            <a:r>
              <a:rPr lang="en-US" dirty="0"/>
              <a:t>Click to edit Master title style</a:t>
            </a:r>
          </a:p>
        </p:txBody>
      </p:sp>
      <p:sp>
        <p:nvSpPr>
          <p:cNvPr id="3" name="Subtitle 2"/>
          <p:cNvSpPr>
            <a:spLocks noGrp="1"/>
          </p:cNvSpPr>
          <p:nvPr>
            <p:ph type="subTitle" idx="1"/>
          </p:nvPr>
        </p:nvSpPr>
        <p:spPr>
          <a:xfrm>
            <a:off x="634471" y="5437239"/>
            <a:ext cx="10918604" cy="918045"/>
          </a:xfrm>
        </p:spPr>
        <p:txBody>
          <a:bodyPr>
            <a:normAutofit/>
          </a:bodyPr>
          <a:lstStyle>
            <a:lvl1pPr marL="0" indent="0" algn="ctr">
              <a:buNone/>
              <a:defRPr sz="3733" b="0" i="0">
                <a:solidFill>
                  <a:srgbClr val="FF856D"/>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8/1/2020</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6259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98620" y="1282339"/>
            <a:ext cx="10994760" cy="1018035"/>
          </a:xfrm>
        </p:spPr>
        <p:txBody>
          <a:bodyPr>
            <a:normAutofit/>
          </a:bodyPr>
          <a:lstStyle>
            <a:lvl1pPr algn="ctr">
              <a:defRPr sz="4800" baseline="0">
                <a:solidFill>
                  <a:srgbClr val="FF856D"/>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598621" y="2300749"/>
            <a:ext cx="10994760" cy="4182348"/>
          </a:xfrm>
        </p:spPr>
        <p:txBody>
          <a:bodyPr/>
          <a:lstStyle>
            <a:lvl1pPr algn="ctr">
              <a:defRPr sz="3733">
                <a:solidFill>
                  <a:schemeClr val="accent1">
                    <a:lumMod val="50000"/>
                  </a:schemeClr>
                </a:solidFill>
              </a:defRPr>
            </a:lvl1pPr>
            <a:lvl2pPr algn="ctr">
              <a:defRPr>
                <a:solidFill>
                  <a:schemeClr val="accent1">
                    <a:lumMod val="50000"/>
                  </a:schemeClr>
                </a:solidFill>
              </a:defRPr>
            </a:lvl2pPr>
            <a:lvl3pPr algn="ctr">
              <a:defRPr>
                <a:solidFill>
                  <a:schemeClr val="accent1">
                    <a:lumMod val="50000"/>
                  </a:schemeClr>
                </a:solidFill>
              </a:defRPr>
            </a:lvl3pPr>
            <a:lvl4pPr algn="ctr">
              <a:defRPr>
                <a:solidFill>
                  <a:schemeClr val="accent1">
                    <a:lumMod val="50000"/>
                  </a:schemeClr>
                </a:solidFill>
              </a:defRPr>
            </a:lvl4pPr>
            <a:lvl5pPr algn="ct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8/1/2020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5075625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6922" y="522385"/>
            <a:ext cx="8939529" cy="967132"/>
          </a:xfrm>
        </p:spPr>
        <p:txBody>
          <a:bodyPr>
            <a:normAutofit/>
          </a:bodyPr>
          <a:lstStyle>
            <a:lvl1pPr algn="l">
              <a:defRPr sz="4800">
                <a:solidFill>
                  <a:srgbClr val="FF856D"/>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646922" y="1540418"/>
            <a:ext cx="8939529" cy="4681415"/>
          </a:xfrm>
        </p:spPr>
        <p:txBody>
          <a:bodyPr/>
          <a:lstStyle>
            <a:lvl1pPr>
              <a:defRPr sz="3733">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8/1/2020</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9916404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8/1/2020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007767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8/1/2020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8563834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00424" y="1355257"/>
            <a:ext cx="10791153" cy="1018033"/>
          </a:xfrm>
        </p:spPr>
        <p:txBody>
          <a:bodyPr>
            <a:normAutofit/>
          </a:bodyPr>
          <a:lstStyle>
            <a:lvl1pPr algn="ctr">
              <a:defRPr sz="4800" baseline="0">
                <a:solidFill>
                  <a:srgbClr val="FF856D"/>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715839" y="2443327"/>
            <a:ext cx="5386917" cy="639763"/>
          </a:xfrm>
        </p:spPr>
        <p:txBody>
          <a:bodyPr anchor="b"/>
          <a:lstStyle>
            <a:lvl1pPr marL="0" indent="0" algn="ctr">
              <a:buNone/>
              <a:defRPr sz="3200" b="1">
                <a:solidFill>
                  <a:schemeClr val="accent1">
                    <a:lumMod val="50000"/>
                  </a:schemeClr>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4" name="Content Placeholder 3"/>
          <p:cNvSpPr>
            <a:spLocks noGrp="1"/>
          </p:cNvSpPr>
          <p:nvPr>
            <p:ph sz="half" idx="2"/>
          </p:nvPr>
        </p:nvSpPr>
        <p:spPr>
          <a:xfrm>
            <a:off x="715839" y="3073189"/>
            <a:ext cx="5386917" cy="3035059"/>
          </a:xfrm>
        </p:spPr>
        <p:txBody>
          <a:bodyPr/>
          <a:lstStyle>
            <a:lvl1pPr algn="ctr">
              <a:defRPr sz="3200">
                <a:solidFill>
                  <a:schemeClr val="accent1">
                    <a:lumMod val="50000"/>
                  </a:schemeClr>
                </a:solidFill>
              </a:defRPr>
            </a:lvl1pPr>
            <a:lvl2pPr algn="ctr">
              <a:defRPr sz="2667">
                <a:solidFill>
                  <a:schemeClr val="accent1">
                    <a:lumMod val="50000"/>
                  </a:schemeClr>
                </a:solidFill>
              </a:defRPr>
            </a:lvl2pPr>
            <a:lvl3pPr algn="ctr">
              <a:defRPr sz="2400">
                <a:solidFill>
                  <a:schemeClr val="accent1">
                    <a:lumMod val="50000"/>
                  </a:schemeClr>
                </a:solidFill>
              </a:defRPr>
            </a:lvl3pPr>
            <a:lvl4pPr algn="ctr">
              <a:defRPr sz="2133">
                <a:solidFill>
                  <a:schemeClr val="accent1">
                    <a:lumMod val="50000"/>
                  </a:schemeClr>
                </a:solidFill>
              </a:defRPr>
            </a:lvl4pPr>
            <a:lvl5pPr algn="ctr">
              <a:defRPr sz="2133">
                <a:solidFill>
                  <a:schemeClr val="accent1">
                    <a:lumMod val="50000"/>
                  </a:schemeClr>
                </a:solidFill>
              </a:defRPr>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096001" y="2443327"/>
            <a:ext cx="5389033" cy="639763"/>
          </a:xfrm>
        </p:spPr>
        <p:txBody>
          <a:bodyPr anchor="b"/>
          <a:lstStyle>
            <a:lvl1pPr marL="0" indent="0" algn="ctr">
              <a:buNone/>
              <a:defRPr sz="3200" b="1">
                <a:solidFill>
                  <a:schemeClr val="accent1">
                    <a:lumMod val="50000"/>
                  </a:schemeClr>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6" name="Content Placeholder 5"/>
          <p:cNvSpPr>
            <a:spLocks noGrp="1"/>
          </p:cNvSpPr>
          <p:nvPr>
            <p:ph sz="quarter" idx="4"/>
          </p:nvPr>
        </p:nvSpPr>
        <p:spPr>
          <a:xfrm>
            <a:off x="6096001" y="3073189"/>
            <a:ext cx="5389033" cy="3035059"/>
          </a:xfrm>
        </p:spPr>
        <p:txBody>
          <a:bodyPr/>
          <a:lstStyle>
            <a:lvl1pPr algn="ctr">
              <a:defRPr sz="3200">
                <a:solidFill>
                  <a:schemeClr val="accent1">
                    <a:lumMod val="50000"/>
                  </a:schemeClr>
                </a:solidFill>
              </a:defRPr>
            </a:lvl1pPr>
            <a:lvl2pPr algn="ctr">
              <a:defRPr sz="2667">
                <a:solidFill>
                  <a:schemeClr val="accent1">
                    <a:lumMod val="50000"/>
                  </a:schemeClr>
                </a:solidFill>
              </a:defRPr>
            </a:lvl2pPr>
            <a:lvl3pPr algn="ctr">
              <a:defRPr sz="2400">
                <a:solidFill>
                  <a:schemeClr val="accent1">
                    <a:lumMod val="50000"/>
                  </a:schemeClr>
                </a:solidFill>
              </a:defRPr>
            </a:lvl3pPr>
            <a:lvl4pPr algn="ctr">
              <a:defRPr sz="2133">
                <a:solidFill>
                  <a:schemeClr val="accent1">
                    <a:lumMod val="50000"/>
                  </a:schemeClr>
                </a:solidFill>
              </a:defRPr>
            </a:lvl4pPr>
            <a:lvl5pPr algn="ctr">
              <a:defRPr sz="2133">
                <a:solidFill>
                  <a:schemeClr val="accent1">
                    <a:lumMod val="50000"/>
                  </a:schemeClr>
                </a:solidFill>
              </a:defRPr>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8/1/2020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5312047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8/1/2020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136987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69123" y="436764"/>
            <a:ext cx="10994760" cy="1018035"/>
          </a:xfrm>
        </p:spPr>
        <p:txBody>
          <a:bodyPr>
            <a:normAutofit/>
          </a:bodyPr>
          <a:lstStyle>
            <a:lvl1pPr algn="r">
              <a:defRPr sz="48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569124" y="1681316"/>
            <a:ext cx="10994760" cy="4369160"/>
          </a:xfrm>
        </p:spPr>
        <p:txBody>
          <a:bodyPr/>
          <a:lstStyle>
            <a:lvl1pPr algn="l">
              <a:defRPr sz="3733">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8/1/2020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9291658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8/1/2020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8736292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8/1/2020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7817952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8/1/2020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5742877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8/1/2020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5888669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8/1/2020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a16="http://schemas.microsoft.com/office/drawing/2014/main" id="{08B89D22-1D6E-450B-881F-4D2A4C527F7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5077967" y="3101618"/>
            <a:ext cx="1951712" cy="702615"/>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9534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5323091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7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1621048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8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57025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9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407166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5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2555506"/>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58065" y="620707"/>
            <a:ext cx="9173496" cy="967132"/>
          </a:xfrm>
        </p:spPr>
        <p:txBody>
          <a:bodyPr>
            <a:normAutofit/>
          </a:bodyPr>
          <a:lstStyle>
            <a:lvl1pPr algn="l">
              <a:defRPr sz="480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2458065" y="1638741"/>
            <a:ext cx="9173496" cy="4681415"/>
          </a:xfrm>
        </p:spPr>
        <p:txBody>
          <a:bodyPr/>
          <a:lstStyle>
            <a:lvl1pPr>
              <a:defRPr sz="3733">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8/1/2020</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8643467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1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303339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71808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3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78612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36273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5B47D6-DAD7-40A6-BD10-CD2FABB13213}"/>
              </a:ext>
            </a:extLst>
          </p:cNvPr>
          <p:cNvSpPr/>
          <p:nvPr userDrawn="1"/>
        </p:nvSpPr>
        <p:spPr>
          <a:xfrm>
            <a:off x="0" y="0"/>
            <a:ext cx="1219200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7646910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mage slide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27960874-3F9B-4D3F-855A-5669B09C929B}"/>
              </a:ext>
            </a:extLst>
          </p:cNvPr>
          <p:cNvSpPr>
            <a:spLocks noGrp="1"/>
          </p:cNvSpPr>
          <p:nvPr>
            <p:ph type="pic" idx="12" hasCustomPrompt="1"/>
          </p:nvPr>
        </p:nvSpPr>
        <p:spPr>
          <a:xfrm>
            <a:off x="0" y="0"/>
            <a:ext cx="12192000" cy="3135087"/>
          </a:xfrm>
          <a:prstGeom prst="rect">
            <a:avLst/>
          </a:prstGeom>
          <a:solidFill>
            <a:schemeClr val="bg1">
              <a:lumMod val="95000"/>
            </a:schemeClr>
          </a:solidFill>
          <a:ln w="12700">
            <a:noFill/>
          </a:ln>
        </p:spPr>
        <p:txBody>
          <a:bodyPr anchor="ctr"/>
          <a:lstStyle>
            <a:lvl1pPr marL="0" indent="0" algn="ctr">
              <a:buNone/>
              <a:defRPr sz="18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 </a:t>
            </a:r>
            <a:endParaRPr lang="ko-KR" altLang="en-US" dirty="0"/>
          </a:p>
        </p:txBody>
      </p:sp>
      <p:sp>
        <p:nvSpPr>
          <p:cNvPr id="5" name="Picture Placeholder 2">
            <a:extLst>
              <a:ext uri="{FF2B5EF4-FFF2-40B4-BE49-F238E27FC236}">
                <a16:creationId xmlns:a16="http://schemas.microsoft.com/office/drawing/2014/main" id="{2B1140DE-B7EF-4821-92DB-87F8292871AB}"/>
              </a:ext>
            </a:extLst>
          </p:cNvPr>
          <p:cNvSpPr>
            <a:spLocks noGrp="1"/>
          </p:cNvSpPr>
          <p:nvPr>
            <p:ph type="pic" idx="13" hasCustomPrompt="1"/>
          </p:nvPr>
        </p:nvSpPr>
        <p:spPr>
          <a:xfrm>
            <a:off x="905623" y="2078266"/>
            <a:ext cx="2298160" cy="2088000"/>
          </a:xfrm>
          <a:prstGeom prst="rect">
            <a:avLst/>
          </a:prstGeom>
          <a:solidFill>
            <a:schemeClr val="bg1">
              <a:lumMod val="95000"/>
            </a:schemeClr>
          </a:solidFill>
          <a:ln w="127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p>
          <a:p>
            <a:r>
              <a:rPr lang="en-US" altLang="ko-KR" dirty="0"/>
              <a:t>And Send To Back </a:t>
            </a:r>
            <a:endParaRPr lang="ko-KR" altLang="en-US" dirty="0"/>
          </a:p>
        </p:txBody>
      </p:sp>
      <p:sp>
        <p:nvSpPr>
          <p:cNvPr id="6" name="Picture Placeholder 2">
            <a:extLst>
              <a:ext uri="{FF2B5EF4-FFF2-40B4-BE49-F238E27FC236}">
                <a16:creationId xmlns:a16="http://schemas.microsoft.com/office/drawing/2014/main" id="{72D1BE3B-CE32-4F45-9E7C-3CF4C5DACDCA}"/>
              </a:ext>
            </a:extLst>
          </p:cNvPr>
          <p:cNvSpPr>
            <a:spLocks noGrp="1"/>
          </p:cNvSpPr>
          <p:nvPr>
            <p:ph type="pic" idx="14" hasCustomPrompt="1"/>
          </p:nvPr>
        </p:nvSpPr>
        <p:spPr>
          <a:xfrm>
            <a:off x="6282361" y="2078266"/>
            <a:ext cx="2298160" cy="2088000"/>
          </a:xfrm>
          <a:prstGeom prst="rect">
            <a:avLst/>
          </a:prstGeom>
          <a:solidFill>
            <a:schemeClr val="bg1">
              <a:lumMod val="95000"/>
            </a:schemeClr>
          </a:solidFill>
          <a:ln w="127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p>
          <a:p>
            <a:r>
              <a:rPr lang="en-US" altLang="ko-KR" dirty="0"/>
              <a:t>And Send To Back </a:t>
            </a:r>
            <a:endParaRPr lang="ko-KR" altLang="en-US" dirty="0"/>
          </a:p>
        </p:txBody>
      </p:sp>
      <p:sp>
        <p:nvSpPr>
          <p:cNvPr id="7" name="Picture Placeholder 2">
            <a:extLst>
              <a:ext uri="{FF2B5EF4-FFF2-40B4-BE49-F238E27FC236}">
                <a16:creationId xmlns:a16="http://schemas.microsoft.com/office/drawing/2014/main" id="{6F1FA09A-98C2-4BC7-A032-43C843531C64}"/>
              </a:ext>
            </a:extLst>
          </p:cNvPr>
          <p:cNvSpPr>
            <a:spLocks noGrp="1"/>
          </p:cNvSpPr>
          <p:nvPr>
            <p:ph type="pic" idx="15" hasCustomPrompt="1"/>
          </p:nvPr>
        </p:nvSpPr>
        <p:spPr>
          <a:xfrm>
            <a:off x="3593992" y="2078266"/>
            <a:ext cx="2298160" cy="2088000"/>
          </a:xfrm>
          <a:prstGeom prst="rect">
            <a:avLst/>
          </a:prstGeom>
          <a:solidFill>
            <a:schemeClr val="bg1">
              <a:lumMod val="95000"/>
            </a:schemeClr>
          </a:solidFill>
          <a:ln w="127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p>
          <a:p>
            <a:r>
              <a:rPr lang="en-US" altLang="ko-KR" dirty="0"/>
              <a:t>And Send To Back </a:t>
            </a:r>
            <a:endParaRPr lang="ko-KR" altLang="en-US" dirty="0"/>
          </a:p>
        </p:txBody>
      </p:sp>
      <p:sp>
        <p:nvSpPr>
          <p:cNvPr id="8" name="Picture Placeholder 2">
            <a:extLst>
              <a:ext uri="{FF2B5EF4-FFF2-40B4-BE49-F238E27FC236}">
                <a16:creationId xmlns:a16="http://schemas.microsoft.com/office/drawing/2014/main" id="{28718837-365D-4859-B99D-1C4C5BB7E508}"/>
              </a:ext>
            </a:extLst>
          </p:cNvPr>
          <p:cNvSpPr>
            <a:spLocks noGrp="1"/>
          </p:cNvSpPr>
          <p:nvPr>
            <p:ph type="pic" idx="16" hasCustomPrompt="1"/>
          </p:nvPr>
        </p:nvSpPr>
        <p:spPr>
          <a:xfrm>
            <a:off x="8970731" y="2078266"/>
            <a:ext cx="2298160" cy="2088000"/>
          </a:xfrm>
          <a:prstGeom prst="rect">
            <a:avLst/>
          </a:prstGeom>
          <a:solidFill>
            <a:schemeClr val="bg1">
              <a:lumMod val="95000"/>
            </a:schemeClr>
          </a:solidFill>
          <a:ln w="127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p>
          <a:p>
            <a:r>
              <a:rPr lang="en-US" altLang="ko-KR" dirty="0"/>
              <a:t>And Send To Back </a:t>
            </a:r>
            <a:endParaRPr lang="ko-KR" altLang="en-US" dirty="0"/>
          </a:p>
        </p:txBody>
      </p:sp>
      <p:sp>
        <p:nvSpPr>
          <p:cNvPr id="22" name="Text Placeholder 9">
            <a:extLst>
              <a:ext uri="{FF2B5EF4-FFF2-40B4-BE49-F238E27FC236}">
                <a16:creationId xmlns:a16="http://schemas.microsoft.com/office/drawing/2014/main" id="{4111A57B-317A-41FC-8D5B-458B4DA86DA4}"/>
              </a:ext>
            </a:extLst>
          </p:cNvPr>
          <p:cNvSpPr>
            <a:spLocks noGrp="1"/>
          </p:cNvSpPr>
          <p:nvPr>
            <p:ph type="body" sz="quarter" idx="10" hasCustomPrompt="1"/>
          </p:nvPr>
        </p:nvSpPr>
        <p:spPr>
          <a:xfrm>
            <a:off x="323529" y="740105"/>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2185622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Image slide layout">
    <p:spTree>
      <p:nvGrpSpPr>
        <p:cNvPr id="1" name=""/>
        <p:cNvGrpSpPr/>
        <p:nvPr/>
      </p:nvGrpSpPr>
      <p:grpSpPr>
        <a:xfrm>
          <a:off x="0" y="0"/>
          <a:ext cx="0" cy="0"/>
          <a:chOff x="0" y="0"/>
          <a:chExt cx="0" cy="0"/>
        </a:xfrm>
      </p:grpSpPr>
      <p:sp>
        <p:nvSpPr>
          <p:cNvPr id="22" name="Text Placeholder 9">
            <a:extLst>
              <a:ext uri="{FF2B5EF4-FFF2-40B4-BE49-F238E27FC236}">
                <a16:creationId xmlns:a16="http://schemas.microsoft.com/office/drawing/2014/main" id="{4111A57B-317A-41FC-8D5B-458B4DA86DA4}"/>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4" name="Picture Placeholder 2">
            <a:extLst>
              <a:ext uri="{FF2B5EF4-FFF2-40B4-BE49-F238E27FC236}">
                <a16:creationId xmlns:a16="http://schemas.microsoft.com/office/drawing/2014/main" id="{8E24A2BE-80CE-4B79-BF31-91FA62C04420}"/>
              </a:ext>
            </a:extLst>
          </p:cNvPr>
          <p:cNvSpPr>
            <a:spLocks noGrp="1"/>
          </p:cNvSpPr>
          <p:nvPr>
            <p:ph type="pic" idx="13" hasCustomPrompt="1"/>
          </p:nvPr>
        </p:nvSpPr>
        <p:spPr>
          <a:xfrm>
            <a:off x="0" y="2160665"/>
            <a:ext cx="12192000" cy="2502762"/>
          </a:xfrm>
          <a:prstGeom prst="rect">
            <a:avLst/>
          </a:prstGeom>
          <a:solidFill>
            <a:schemeClr val="bg1">
              <a:lumMod val="95000"/>
            </a:schemeClr>
          </a:solidFill>
        </p:spPr>
        <p:txBody>
          <a:bodyPr anchor="ctr"/>
          <a:lstStyle>
            <a:lvl1pPr marL="0" indent="0" algn="ctr">
              <a:buNone/>
              <a:defRPr sz="18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 </a:t>
            </a:r>
            <a:endParaRPr lang="ko-KR" altLang="en-US" dirty="0"/>
          </a:p>
        </p:txBody>
      </p:sp>
      <p:sp>
        <p:nvSpPr>
          <p:cNvPr id="5" name="Rectangle 4">
            <a:extLst>
              <a:ext uri="{FF2B5EF4-FFF2-40B4-BE49-F238E27FC236}">
                <a16:creationId xmlns:a16="http://schemas.microsoft.com/office/drawing/2014/main" id="{B2F51014-6E90-4769-BCD9-A06A9FC17AC8}"/>
              </a:ext>
            </a:extLst>
          </p:cNvPr>
          <p:cNvSpPr/>
          <p:nvPr userDrawn="1"/>
        </p:nvSpPr>
        <p:spPr>
          <a:xfrm>
            <a:off x="0" y="2026940"/>
            <a:ext cx="12192000" cy="72008"/>
          </a:xfrm>
          <a:prstGeom prst="rect">
            <a:avLst/>
          </a:prstGeom>
          <a:solidFill>
            <a:schemeClr val="accent6">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6" name="Rectangle 5">
            <a:extLst>
              <a:ext uri="{FF2B5EF4-FFF2-40B4-BE49-F238E27FC236}">
                <a16:creationId xmlns:a16="http://schemas.microsoft.com/office/drawing/2014/main" id="{D8BC926F-7282-4E00-BF8A-8D24B274039B}"/>
              </a:ext>
            </a:extLst>
          </p:cNvPr>
          <p:cNvSpPr/>
          <p:nvPr userDrawn="1"/>
        </p:nvSpPr>
        <p:spPr>
          <a:xfrm>
            <a:off x="0" y="4725144"/>
            <a:ext cx="12192000" cy="72008"/>
          </a:xfrm>
          <a:prstGeom prst="rect">
            <a:avLst/>
          </a:prstGeom>
          <a:solidFill>
            <a:schemeClr val="accent6">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9636629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30_Images &amp; Contents Layout">
    <p:spTree>
      <p:nvGrpSpPr>
        <p:cNvPr id="1" name=""/>
        <p:cNvGrpSpPr/>
        <p:nvPr/>
      </p:nvGrpSpPr>
      <p:grpSpPr>
        <a:xfrm>
          <a:off x="0" y="0"/>
          <a:ext cx="0" cy="0"/>
          <a:chOff x="0" y="0"/>
          <a:chExt cx="0" cy="0"/>
        </a:xfrm>
      </p:grpSpPr>
      <p:sp>
        <p:nvSpPr>
          <p:cNvPr id="4" name="Picture Placeholder 2"/>
          <p:cNvSpPr>
            <a:spLocks noGrp="1"/>
          </p:cNvSpPr>
          <p:nvPr>
            <p:ph type="pic" idx="10" hasCustomPrompt="1"/>
          </p:nvPr>
        </p:nvSpPr>
        <p:spPr>
          <a:xfrm>
            <a:off x="4092000" y="545824"/>
            <a:ext cx="8100000" cy="2736000"/>
          </a:xfrm>
          <a:prstGeom prst="rect">
            <a:avLst/>
          </a:prstGeom>
          <a:solidFill>
            <a:schemeClr val="bg1">
              <a:lumMod val="95000"/>
            </a:schemeClr>
          </a:solidFill>
        </p:spPr>
        <p:txBody>
          <a:bodyPr anchor="ctr"/>
          <a:lstStyle>
            <a:lvl1pPr marL="0" indent="0" algn="ctr">
              <a:buNone/>
              <a:defRPr sz="1200" baseline="0">
                <a:effectLst/>
                <a:latin typeface="+mn-lt"/>
                <a:ea typeface="+mj-ea"/>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 name="Picture Placeholder 2"/>
          <p:cNvSpPr>
            <a:spLocks noGrp="1"/>
          </p:cNvSpPr>
          <p:nvPr>
            <p:ph type="pic" idx="11" hasCustomPrompt="1"/>
          </p:nvPr>
        </p:nvSpPr>
        <p:spPr>
          <a:xfrm>
            <a:off x="0" y="3575404"/>
            <a:ext cx="8100000" cy="2736000"/>
          </a:xfrm>
          <a:prstGeom prst="rect">
            <a:avLst/>
          </a:prstGeom>
          <a:solidFill>
            <a:schemeClr val="bg1">
              <a:lumMod val="95000"/>
            </a:schemeClr>
          </a:solidFill>
        </p:spPr>
        <p:txBody>
          <a:bodyPr anchor="ctr"/>
          <a:lstStyle>
            <a:lvl1pPr marL="0" indent="0" algn="ctr">
              <a:buNone/>
              <a:defRPr sz="1200" baseline="0">
                <a:effectLst/>
                <a:latin typeface="+mn-lt"/>
                <a:ea typeface="+mj-ea"/>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0418162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1_Images &amp; Contents Layout">
    <p:spTree>
      <p:nvGrpSpPr>
        <p:cNvPr id="1" name=""/>
        <p:cNvGrpSpPr/>
        <p:nvPr/>
      </p:nvGrpSpPr>
      <p:grpSpPr>
        <a:xfrm>
          <a:off x="0" y="0"/>
          <a:ext cx="0" cy="0"/>
          <a:chOff x="0" y="0"/>
          <a:chExt cx="0" cy="0"/>
        </a:xfrm>
      </p:grpSpPr>
      <p:sp>
        <p:nvSpPr>
          <p:cNvPr id="6" name="그림 개체 틀 12">
            <a:extLst>
              <a:ext uri="{FF2B5EF4-FFF2-40B4-BE49-F238E27FC236}">
                <a16:creationId xmlns:a16="http://schemas.microsoft.com/office/drawing/2014/main" id="{A7A44CD1-8791-4411-9DCF-BE8F9EB9EB13}"/>
              </a:ext>
            </a:extLst>
          </p:cNvPr>
          <p:cNvSpPr>
            <a:spLocks noGrp="1"/>
          </p:cNvSpPr>
          <p:nvPr>
            <p:ph type="pic" sz="quarter" idx="10" hasCustomPrompt="1"/>
          </p:nvPr>
        </p:nvSpPr>
        <p:spPr>
          <a:xfrm>
            <a:off x="799070" y="1223317"/>
            <a:ext cx="5441094" cy="4721980"/>
          </a:xfrm>
          <a:custGeom>
            <a:avLst/>
            <a:gdLst>
              <a:gd name="connsiteX0" fmla="*/ 2090352 w 5441094"/>
              <a:gd name="connsiteY0" fmla="*/ 2977952 h 4721980"/>
              <a:gd name="connsiteX1" fmla="*/ 3101888 w 5441094"/>
              <a:gd name="connsiteY1" fmla="*/ 4721980 h 4721980"/>
              <a:gd name="connsiteX2" fmla="*/ 1078816 w 5441094"/>
              <a:gd name="connsiteY2" fmla="*/ 4721980 h 4721980"/>
              <a:gd name="connsiteX3" fmla="*/ 2191267 w 5441094"/>
              <a:gd name="connsiteY3" fmla="*/ 2940880 h 4721980"/>
              <a:gd name="connsiteX4" fmla="*/ 4155992 w 5441094"/>
              <a:gd name="connsiteY4" fmla="*/ 2940880 h 4721980"/>
              <a:gd name="connsiteX5" fmla="*/ 3173629 w 5441094"/>
              <a:gd name="connsiteY5" fmla="*/ 4634609 h 4721980"/>
              <a:gd name="connsiteX6" fmla="*/ 0 w 5441094"/>
              <a:gd name="connsiteY6" fmla="*/ 2928524 h 4721980"/>
              <a:gd name="connsiteX7" fmla="*/ 2023072 w 5441094"/>
              <a:gd name="connsiteY7" fmla="*/ 2928524 h 4721980"/>
              <a:gd name="connsiteX8" fmla="*/ 1011536 w 5441094"/>
              <a:gd name="connsiteY8" fmla="*/ 4672552 h 4721980"/>
              <a:gd name="connsiteX9" fmla="*/ 982363 w 5441094"/>
              <a:gd name="connsiteY9" fmla="*/ 1120204 h 4721980"/>
              <a:gd name="connsiteX10" fmla="*/ 1964725 w 5441094"/>
              <a:gd name="connsiteY10" fmla="*/ 2813933 h 4721980"/>
              <a:gd name="connsiteX11" fmla="*/ 0 w 5441094"/>
              <a:gd name="connsiteY11" fmla="*/ 2813933 h 4721980"/>
              <a:gd name="connsiteX12" fmla="*/ 3816180 w 5441094"/>
              <a:gd name="connsiteY12" fmla="*/ 12357 h 4721980"/>
              <a:gd name="connsiteX13" fmla="*/ 5441094 w 5441094"/>
              <a:gd name="connsiteY13" fmla="*/ 2813933 h 4721980"/>
              <a:gd name="connsiteX14" fmla="*/ 2191266 w 5441094"/>
              <a:gd name="connsiteY14" fmla="*/ 2813933 h 4721980"/>
              <a:gd name="connsiteX15" fmla="*/ 465439 w 5441094"/>
              <a:gd name="connsiteY15" fmla="*/ 0 h 4721980"/>
              <a:gd name="connsiteX16" fmla="*/ 3715267 w 5441094"/>
              <a:gd name="connsiteY16" fmla="*/ 0 h 4721980"/>
              <a:gd name="connsiteX17" fmla="*/ 2090353 w 5441094"/>
              <a:gd name="connsiteY17" fmla="*/ 2801576 h 4721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441094" h="4721980">
                <a:moveTo>
                  <a:pt x="2090352" y="2977952"/>
                </a:moveTo>
                <a:lnTo>
                  <a:pt x="3101888" y="4721980"/>
                </a:lnTo>
                <a:lnTo>
                  <a:pt x="1078816" y="4721980"/>
                </a:lnTo>
                <a:close/>
                <a:moveTo>
                  <a:pt x="2191267" y="2940880"/>
                </a:moveTo>
                <a:lnTo>
                  <a:pt x="4155992" y="2940880"/>
                </a:lnTo>
                <a:lnTo>
                  <a:pt x="3173629" y="4634609"/>
                </a:lnTo>
                <a:close/>
                <a:moveTo>
                  <a:pt x="0" y="2928524"/>
                </a:moveTo>
                <a:lnTo>
                  <a:pt x="2023072" y="2928524"/>
                </a:lnTo>
                <a:lnTo>
                  <a:pt x="1011536" y="4672552"/>
                </a:lnTo>
                <a:close/>
                <a:moveTo>
                  <a:pt x="982363" y="1120204"/>
                </a:moveTo>
                <a:lnTo>
                  <a:pt x="1964725" y="2813933"/>
                </a:lnTo>
                <a:lnTo>
                  <a:pt x="0" y="2813933"/>
                </a:lnTo>
                <a:close/>
                <a:moveTo>
                  <a:pt x="3816180" y="12357"/>
                </a:moveTo>
                <a:lnTo>
                  <a:pt x="5441094" y="2813933"/>
                </a:lnTo>
                <a:lnTo>
                  <a:pt x="2191266" y="2813933"/>
                </a:lnTo>
                <a:close/>
                <a:moveTo>
                  <a:pt x="465439" y="0"/>
                </a:moveTo>
                <a:lnTo>
                  <a:pt x="3715267" y="0"/>
                </a:lnTo>
                <a:lnTo>
                  <a:pt x="2090353" y="2801576"/>
                </a:lnTo>
                <a:close/>
              </a:path>
            </a:pathLst>
          </a:custGeom>
          <a:solidFill>
            <a:schemeClr val="bg1">
              <a:lumMod val="95000"/>
            </a:schemeClr>
          </a:solidFill>
          <a:effectLst/>
        </p:spPr>
        <p:txBody>
          <a:bodyPr wrap="square" anchor="ctr">
            <a:noAutofit/>
          </a:bodyPr>
          <a:lstStyle>
            <a:lvl1pPr marL="0" marR="0" indent="0" algn="ctr" defTabSz="914446" rtl="0" eaLnBrk="1" fontAlgn="auto" latinLnBrk="1" hangingPunct="1">
              <a:lnSpc>
                <a:spcPct val="90000"/>
              </a:lnSpc>
              <a:spcBef>
                <a:spcPts val="1000"/>
              </a:spcBef>
              <a:spcAft>
                <a:spcPts val="0"/>
              </a:spcAft>
              <a:buClrTx/>
              <a:buSzTx/>
              <a:buFontTx/>
              <a:buNone/>
              <a:tabLst/>
              <a:defRPr sz="1800"/>
            </a:lvl1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6925201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3_Image slide layout">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C73A78E6-F71D-4312-BDB2-FA26CAF574B4}"/>
              </a:ext>
            </a:extLst>
          </p:cNvPr>
          <p:cNvSpPr/>
          <p:nvPr userDrawn="1"/>
        </p:nvSpPr>
        <p:spPr>
          <a:xfrm flipH="1" flipV="1">
            <a:off x="5119026" y="0"/>
            <a:ext cx="7072972" cy="6858000"/>
          </a:xfrm>
          <a:custGeom>
            <a:avLst/>
            <a:gdLst>
              <a:gd name="connsiteX0" fmla="*/ 0 w 7072972"/>
              <a:gd name="connsiteY0" fmla="*/ 0 h 6858000"/>
              <a:gd name="connsiteX1" fmla="*/ 7072972 w 7072972"/>
              <a:gd name="connsiteY1" fmla="*/ 1890052 h 6858000"/>
              <a:gd name="connsiteX2" fmla="*/ 3307176 w 7072972"/>
              <a:gd name="connsiteY2" fmla="*/ 6858000 h 6858000"/>
              <a:gd name="connsiteX3" fmla="*/ 0 w 707297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072972" h="6858000">
                <a:moveTo>
                  <a:pt x="0" y="0"/>
                </a:moveTo>
                <a:lnTo>
                  <a:pt x="7072972" y="1890052"/>
                </a:lnTo>
                <a:lnTo>
                  <a:pt x="330717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4">
            <a:extLst>
              <a:ext uri="{FF2B5EF4-FFF2-40B4-BE49-F238E27FC236}">
                <a16:creationId xmlns:a16="http://schemas.microsoft.com/office/drawing/2014/main" id="{FC75BF01-2621-417D-9B96-39DD8D086708}"/>
              </a:ext>
            </a:extLst>
          </p:cNvPr>
          <p:cNvSpPr>
            <a:spLocks noGrp="1"/>
          </p:cNvSpPr>
          <p:nvPr>
            <p:ph type="pic" sz="quarter" idx="14" hasCustomPrompt="1"/>
          </p:nvPr>
        </p:nvSpPr>
        <p:spPr>
          <a:xfrm>
            <a:off x="2" y="0"/>
            <a:ext cx="7072972" cy="6858000"/>
          </a:xfrm>
          <a:custGeom>
            <a:avLst/>
            <a:gdLst>
              <a:gd name="connsiteX0" fmla="*/ 0 w 6200775"/>
              <a:gd name="connsiteY0" fmla="*/ 0 h 6858000"/>
              <a:gd name="connsiteX1" fmla="*/ 2158503 w 6200775"/>
              <a:gd name="connsiteY1" fmla="*/ 0 h 6858000"/>
              <a:gd name="connsiteX2" fmla="*/ 6200775 w 6200775"/>
              <a:gd name="connsiteY2" fmla="*/ 3676650 h 6858000"/>
              <a:gd name="connsiteX3" fmla="*/ 3307176 w 6200775"/>
              <a:gd name="connsiteY3" fmla="*/ 6858000 h 6858000"/>
              <a:gd name="connsiteX4" fmla="*/ 0 w 6200775"/>
              <a:gd name="connsiteY4" fmla="*/ 6858000 h 6858000"/>
              <a:gd name="connsiteX0" fmla="*/ 0 w 7424664"/>
              <a:gd name="connsiteY0" fmla="*/ 0 h 6858000"/>
              <a:gd name="connsiteX1" fmla="*/ 2158503 w 7424664"/>
              <a:gd name="connsiteY1" fmla="*/ 0 h 6858000"/>
              <a:gd name="connsiteX2" fmla="*/ 7424664 w 7424664"/>
              <a:gd name="connsiteY2" fmla="*/ 2326151 h 6858000"/>
              <a:gd name="connsiteX3" fmla="*/ 3307176 w 7424664"/>
              <a:gd name="connsiteY3" fmla="*/ 6858000 h 6858000"/>
              <a:gd name="connsiteX4" fmla="*/ 0 w 7424664"/>
              <a:gd name="connsiteY4" fmla="*/ 6858000 h 6858000"/>
              <a:gd name="connsiteX5" fmla="*/ 0 w 7424664"/>
              <a:gd name="connsiteY5" fmla="*/ 0 h 6858000"/>
              <a:gd name="connsiteX0" fmla="*/ 0 w 7424664"/>
              <a:gd name="connsiteY0" fmla="*/ 0 h 6858000"/>
              <a:gd name="connsiteX1" fmla="*/ 7424664 w 7424664"/>
              <a:gd name="connsiteY1" fmla="*/ 2326151 h 6858000"/>
              <a:gd name="connsiteX2" fmla="*/ 3307176 w 7424664"/>
              <a:gd name="connsiteY2" fmla="*/ 6858000 h 6858000"/>
              <a:gd name="connsiteX3" fmla="*/ 0 w 7424664"/>
              <a:gd name="connsiteY3" fmla="*/ 6858000 h 6858000"/>
              <a:gd name="connsiteX4" fmla="*/ 0 w 7424664"/>
              <a:gd name="connsiteY4" fmla="*/ 0 h 6858000"/>
              <a:gd name="connsiteX0" fmla="*/ 0 w 6904159"/>
              <a:gd name="connsiteY0" fmla="*/ 0 h 6858000"/>
              <a:gd name="connsiteX1" fmla="*/ 6904159 w 6904159"/>
              <a:gd name="connsiteY1" fmla="*/ 1805646 h 6858000"/>
              <a:gd name="connsiteX2" fmla="*/ 3307176 w 6904159"/>
              <a:gd name="connsiteY2" fmla="*/ 6858000 h 6858000"/>
              <a:gd name="connsiteX3" fmla="*/ 0 w 6904159"/>
              <a:gd name="connsiteY3" fmla="*/ 6858000 h 6858000"/>
              <a:gd name="connsiteX4" fmla="*/ 0 w 6904159"/>
              <a:gd name="connsiteY4" fmla="*/ 0 h 6858000"/>
              <a:gd name="connsiteX0" fmla="*/ 0 w 7072972"/>
              <a:gd name="connsiteY0" fmla="*/ 0 h 6858000"/>
              <a:gd name="connsiteX1" fmla="*/ 7072972 w 7072972"/>
              <a:gd name="connsiteY1" fmla="*/ 1890052 h 6858000"/>
              <a:gd name="connsiteX2" fmla="*/ 3307176 w 7072972"/>
              <a:gd name="connsiteY2" fmla="*/ 6858000 h 6858000"/>
              <a:gd name="connsiteX3" fmla="*/ 0 w 7072972"/>
              <a:gd name="connsiteY3" fmla="*/ 6858000 h 6858000"/>
              <a:gd name="connsiteX4" fmla="*/ 0 w 707297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72972" h="6858000">
                <a:moveTo>
                  <a:pt x="0" y="0"/>
                </a:moveTo>
                <a:lnTo>
                  <a:pt x="7072972" y="1890052"/>
                </a:lnTo>
                <a:lnTo>
                  <a:pt x="3307176" y="6858000"/>
                </a:lnTo>
                <a:lnTo>
                  <a:pt x="0" y="6858000"/>
                </a:lnTo>
                <a:lnTo>
                  <a:pt x="0" y="0"/>
                </a:lnTo>
                <a:close/>
              </a:path>
            </a:pathLst>
          </a:custGeom>
          <a:solidFill>
            <a:schemeClr val="bg1">
              <a:lumMod val="95000"/>
            </a:schemeClr>
          </a:solidFill>
          <a:ln w="19050">
            <a:noFill/>
          </a:ln>
        </p:spPr>
        <p:txBody>
          <a:bodyPr wrap="square" anchor="ctr">
            <a:noAutofit/>
          </a:bodyPr>
          <a:lstStyle>
            <a:lvl1pPr marL="0" indent="0" algn="ctr">
              <a:lnSpc>
                <a:spcPct val="100000"/>
              </a:lnSpc>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3055946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8/1/2020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6045322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Image slide layout">
    <p:spTree>
      <p:nvGrpSpPr>
        <p:cNvPr id="1" name=""/>
        <p:cNvGrpSpPr/>
        <p:nvPr/>
      </p:nvGrpSpPr>
      <p:grpSpPr>
        <a:xfrm>
          <a:off x="0" y="0"/>
          <a:ext cx="0" cy="0"/>
          <a:chOff x="0" y="0"/>
          <a:chExt cx="0" cy="0"/>
        </a:xfrm>
      </p:grpSpPr>
      <p:sp>
        <p:nvSpPr>
          <p:cNvPr id="22" name="Text Placeholder 9">
            <a:extLst>
              <a:ext uri="{FF2B5EF4-FFF2-40B4-BE49-F238E27FC236}">
                <a16:creationId xmlns:a16="http://schemas.microsoft.com/office/drawing/2014/main" id="{4111A57B-317A-41FC-8D5B-458B4DA86DA4}"/>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4" name="Rectangle 3">
            <a:extLst>
              <a:ext uri="{FF2B5EF4-FFF2-40B4-BE49-F238E27FC236}">
                <a16:creationId xmlns:a16="http://schemas.microsoft.com/office/drawing/2014/main" id="{67C24402-8447-448E-89E3-183EBB1DA00D}"/>
              </a:ext>
            </a:extLst>
          </p:cNvPr>
          <p:cNvSpPr/>
          <p:nvPr userDrawn="1"/>
        </p:nvSpPr>
        <p:spPr>
          <a:xfrm>
            <a:off x="0" y="2996952"/>
            <a:ext cx="12192000" cy="18722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5" name="Group 6">
            <a:extLst>
              <a:ext uri="{FF2B5EF4-FFF2-40B4-BE49-F238E27FC236}">
                <a16:creationId xmlns:a16="http://schemas.microsoft.com/office/drawing/2014/main" id="{E4CF9D97-FAE0-4B0A-A30C-8936E46C66B2}"/>
              </a:ext>
            </a:extLst>
          </p:cNvPr>
          <p:cNvGrpSpPr/>
          <p:nvPr userDrawn="1"/>
        </p:nvGrpSpPr>
        <p:grpSpPr>
          <a:xfrm>
            <a:off x="4763852" y="1553600"/>
            <a:ext cx="2664296" cy="4683693"/>
            <a:chOff x="445712" y="1449040"/>
            <a:chExt cx="2113018" cy="3924176"/>
          </a:xfrm>
        </p:grpSpPr>
        <p:sp>
          <p:nvSpPr>
            <p:cNvPr id="6" name="Rounded Rectangle 7">
              <a:extLst>
                <a:ext uri="{FF2B5EF4-FFF2-40B4-BE49-F238E27FC236}">
                  <a16:creationId xmlns:a16="http://schemas.microsoft.com/office/drawing/2014/main" id="{A665FA86-6430-4D7E-ABCB-4F8C3E52E09B}"/>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7" name="Rectangle 8">
              <a:extLst>
                <a:ext uri="{FF2B5EF4-FFF2-40B4-BE49-F238E27FC236}">
                  <a16:creationId xmlns:a16="http://schemas.microsoft.com/office/drawing/2014/main" id="{53DAFBD2-84EC-4D6B-80BE-DA2118509069}"/>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8" name="Group 10">
              <a:extLst>
                <a:ext uri="{FF2B5EF4-FFF2-40B4-BE49-F238E27FC236}">
                  <a16:creationId xmlns:a16="http://schemas.microsoft.com/office/drawing/2014/main" id="{78866A3A-5A93-49E6-8DE2-C98FC661D430}"/>
                </a:ext>
              </a:extLst>
            </p:cNvPr>
            <p:cNvGrpSpPr/>
            <p:nvPr userDrawn="1"/>
          </p:nvGrpSpPr>
          <p:grpSpPr>
            <a:xfrm>
              <a:off x="1407705" y="5045834"/>
              <a:ext cx="211967" cy="211967"/>
              <a:chOff x="1549420" y="5712364"/>
              <a:chExt cx="312583" cy="312583"/>
            </a:xfrm>
          </p:grpSpPr>
          <p:sp>
            <p:nvSpPr>
              <p:cNvPr id="9" name="Oval 11">
                <a:extLst>
                  <a:ext uri="{FF2B5EF4-FFF2-40B4-BE49-F238E27FC236}">
                    <a16:creationId xmlns:a16="http://schemas.microsoft.com/office/drawing/2014/main" id="{EB10029A-074D-4812-8AB6-62EF3ED73579}"/>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0" name="Rounded Rectangle 12">
                <a:extLst>
                  <a:ext uri="{FF2B5EF4-FFF2-40B4-BE49-F238E27FC236}">
                    <a16:creationId xmlns:a16="http://schemas.microsoft.com/office/drawing/2014/main" id="{BE572564-2A3A-45E0-93B7-2FB78757998F}"/>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11" name="Picture Placeholder 2">
            <a:extLst>
              <a:ext uri="{FF2B5EF4-FFF2-40B4-BE49-F238E27FC236}">
                <a16:creationId xmlns:a16="http://schemas.microsoft.com/office/drawing/2014/main" id="{242F8FDE-91AA-45DB-A05E-7507C27F30F6}"/>
              </a:ext>
            </a:extLst>
          </p:cNvPr>
          <p:cNvSpPr>
            <a:spLocks noGrp="1"/>
          </p:cNvSpPr>
          <p:nvPr>
            <p:ph type="pic" idx="11" hasCustomPrompt="1"/>
          </p:nvPr>
        </p:nvSpPr>
        <p:spPr>
          <a:xfrm>
            <a:off x="4951770" y="1965170"/>
            <a:ext cx="2288460" cy="3753075"/>
          </a:xfrm>
          <a:prstGeom prst="rect">
            <a:avLst/>
          </a:prstGeom>
          <a:solidFill>
            <a:schemeClr val="bg1">
              <a:lumMod val="95000"/>
            </a:schemeClr>
          </a:solidFill>
          <a:ln w="127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Tree>
    <p:extLst>
      <p:ext uri="{BB962C8B-B14F-4D97-AF65-F5344CB8AC3E}">
        <p14:creationId xmlns:p14="http://schemas.microsoft.com/office/powerpoint/2010/main" val="11050893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2_Images &amp; Contents">
    <p:spTree>
      <p:nvGrpSpPr>
        <p:cNvPr id="1" name=""/>
        <p:cNvGrpSpPr/>
        <p:nvPr/>
      </p:nvGrpSpPr>
      <p:grpSpPr>
        <a:xfrm>
          <a:off x="0" y="0"/>
          <a:ext cx="0" cy="0"/>
          <a:chOff x="0" y="0"/>
          <a:chExt cx="0" cy="0"/>
        </a:xfrm>
      </p:grpSpPr>
      <p:sp>
        <p:nvSpPr>
          <p:cNvPr id="8" name="그림 개체 틀 7">
            <a:extLst>
              <a:ext uri="{FF2B5EF4-FFF2-40B4-BE49-F238E27FC236}">
                <a16:creationId xmlns:a16="http://schemas.microsoft.com/office/drawing/2014/main" id="{3CD10489-647D-4424-92F3-2E31185A69B8}"/>
              </a:ext>
            </a:extLst>
          </p:cNvPr>
          <p:cNvSpPr>
            <a:spLocks noGrp="1"/>
          </p:cNvSpPr>
          <p:nvPr>
            <p:ph type="pic" sz="quarter" idx="10" hasCustomPrompt="1"/>
          </p:nvPr>
        </p:nvSpPr>
        <p:spPr>
          <a:xfrm>
            <a:off x="4227514" y="0"/>
            <a:ext cx="7964489" cy="6858000"/>
          </a:xfrm>
          <a:custGeom>
            <a:avLst/>
            <a:gdLst>
              <a:gd name="connsiteX0" fmla="*/ 7895557 w 7964489"/>
              <a:gd name="connsiteY0" fmla="*/ 1035541 h 6858000"/>
              <a:gd name="connsiteX1" fmla="*/ 6561027 w 7964489"/>
              <a:gd name="connsiteY1" fmla="*/ 6858000 h 6858000"/>
              <a:gd name="connsiteX2" fmla="*/ 3421268 w 7964489"/>
              <a:gd name="connsiteY2" fmla="*/ 6858000 h 6858000"/>
              <a:gd name="connsiteX3" fmla="*/ 4816845 w 7964489"/>
              <a:gd name="connsiteY3" fmla="*/ 380744 h 6858000"/>
              <a:gd name="connsiteX4" fmla="*/ 3224260 w 7964489"/>
              <a:gd name="connsiteY4" fmla="*/ 6858000 h 6858000"/>
              <a:gd name="connsiteX5" fmla="*/ 0 w 7964489"/>
              <a:gd name="connsiteY5" fmla="*/ 6858000 h 6858000"/>
              <a:gd name="connsiteX6" fmla="*/ 5167647 w 7964489"/>
              <a:gd name="connsiteY6" fmla="*/ 0 h 6858000"/>
              <a:gd name="connsiteX7" fmla="*/ 7964489 w 7964489"/>
              <a:gd name="connsiteY7" fmla="*/ 0 h 6858000"/>
              <a:gd name="connsiteX8" fmla="*/ 7964489 w 7964489"/>
              <a:gd name="connsiteY8" fmla="*/ 581734 h 6858000"/>
              <a:gd name="connsiteX9" fmla="*/ 3748483 w 7964489"/>
              <a:gd name="connsiteY9" fmla="*/ 598267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64489" h="6858000">
                <a:moveTo>
                  <a:pt x="7895557" y="1035541"/>
                </a:moveTo>
                <a:lnTo>
                  <a:pt x="6561027" y="6858000"/>
                </a:lnTo>
                <a:lnTo>
                  <a:pt x="3421268" y="6858000"/>
                </a:lnTo>
                <a:close/>
                <a:moveTo>
                  <a:pt x="4816845" y="380744"/>
                </a:moveTo>
                <a:lnTo>
                  <a:pt x="3224260" y="6858000"/>
                </a:lnTo>
                <a:lnTo>
                  <a:pt x="0" y="6858000"/>
                </a:lnTo>
                <a:close/>
                <a:moveTo>
                  <a:pt x="5167647" y="0"/>
                </a:moveTo>
                <a:lnTo>
                  <a:pt x="7964489" y="0"/>
                </a:lnTo>
                <a:lnTo>
                  <a:pt x="7964489" y="581734"/>
                </a:lnTo>
                <a:lnTo>
                  <a:pt x="3748483" y="5982679"/>
                </a:lnTo>
                <a:close/>
              </a:path>
            </a:pathLst>
          </a:custGeom>
          <a:solidFill>
            <a:schemeClr val="bg1">
              <a:lumMod val="95000"/>
            </a:schemeClr>
          </a:solidFill>
          <a:effectLst/>
        </p:spPr>
        <p:txBody>
          <a:bodyPr wrap="square" anchor="ctr">
            <a:noAutofit/>
          </a:bodyPr>
          <a:lstStyle>
            <a:lvl1pPr marL="0" marR="0" indent="0" algn="ctr" defTabSz="914446"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a:t>
            </a:r>
            <a:endParaRPr lang="ko-KR" altLang="en-US" dirty="0"/>
          </a:p>
        </p:txBody>
      </p:sp>
    </p:spTree>
    <p:extLst>
      <p:ext uri="{BB962C8B-B14F-4D97-AF65-F5344CB8AC3E}">
        <p14:creationId xmlns:p14="http://schemas.microsoft.com/office/powerpoint/2010/main" val="23931459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25032485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1620884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8/1/2020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992884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00424" y="322864"/>
            <a:ext cx="10791153" cy="1018033"/>
          </a:xfrm>
        </p:spPr>
        <p:txBody>
          <a:bodyPr>
            <a:normAutofit/>
          </a:bodyPr>
          <a:lstStyle>
            <a:lvl1pPr algn="r">
              <a:defRPr sz="48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715839" y="2128713"/>
            <a:ext cx="5386917" cy="639763"/>
          </a:xfrm>
        </p:spPr>
        <p:txBody>
          <a:bodyPr anchor="b"/>
          <a:lstStyle>
            <a:lvl1pPr marL="0" indent="0" algn="ctr">
              <a:buNone/>
              <a:defRPr sz="3200" b="1">
                <a:solidFill>
                  <a:schemeClr val="tx1"/>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4" name="Content Placeholder 3"/>
          <p:cNvSpPr>
            <a:spLocks noGrp="1"/>
          </p:cNvSpPr>
          <p:nvPr>
            <p:ph sz="half" idx="2"/>
          </p:nvPr>
        </p:nvSpPr>
        <p:spPr>
          <a:xfrm>
            <a:off x="715839" y="2758576"/>
            <a:ext cx="5386917" cy="3035059"/>
          </a:xfrm>
        </p:spPr>
        <p:txBody>
          <a:bodyPr/>
          <a:lstStyle>
            <a:lvl1pPr algn="ctr">
              <a:defRPr sz="3200">
                <a:solidFill>
                  <a:schemeClr val="tx1"/>
                </a:solidFill>
              </a:defRPr>
            </a:lvl1pPr>
            <a:lvl2pPr algn="ctr">
              <a:defRPr sz="2667">
                <a:solidFill>
                  <a:schemeClr val="tx1"/>
                </a:solidFill>
              </a:defRPr>
            </a:lvl2pPr>
            <a:lvl3pPr algn="ctr">
              <a:defRPr sz="2400">
                <a:solidFill>
                  <a:schemeClr val="tx1"/>
                </a:solidFill>
              </a:defRPr>
            </a:lvl3pPr>
            <a:lvl4pPr algn="ctr">
              <a:defRPr sz="2133">
                <a:solidFill>
                  <a:schemeClr val="tx1"/>
                </a:solidFill>
              </a:defRPr>
            </a:lvl4pPr>
            <a:lvl5pPr algn="ctr">
              <a:defRPr sz="2133">
                <a:solidFill>
                  <a:schemeClr val="tx1"/>
                </a:solidFill>
              </a:defRPr>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096001" y="2128713"/>
            <a:ext cx="5389033" cy="639763"/>
          </a:xfrm>
        </p:spPr>
        <p:txBody>
          <a:bodyPr anchor="b"/>
          <a:lstStyle>
            <a:lvl1pPr marL="0" indent="0" algn="ctr">
              <a:buNone/>
              <a:defRPr sz="3200" b="1">
                <a:solidFill>
                  <a:schemeClr val="tx1"/>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6" name="Content Placeholder 5"/>
          <p:cNvSpPr>
            <a:spLocks noGrp="1"/>
          </p:cNvSpPr>
          <p:nvPr>
            <p:ph sz="quarter" idx="4"/>
          </p:nvPr>
        </p:nvSpPr>
        <p:spPr>
          <a:xfrm>
            <a:off x="6096001" y="2758576"/>
            <a:ext cx="5389033" cy="3035059"/>
          </a:xfrm>
        </p:spPr>
        <p:txBody>
          <a:bodyPr/>
          <a:lstStyle>
            <a:lvl1pPr algn="ctr">
              <a:defRPr sz="3200">
                <a:solidFill>
                  <a:schemeClr val="tx1"/>
                </a:solidFill>
              </a:defRPr>
            </a:lvl1pPr>
            <a:lvl2pPr algn="ctr">
              <a:defRPr sz="2667">
                <a:solidFill>
                  <a:schemeClr val="tx1"/>
                </a:solidFill>
              </a:defRPr>
            </a:lvl2pPr>
            <a:lvl3pPr algn="ctr">
              <a:defRPr sz="2400">
                <a:solidFill>
                  <a:schemeClr val="tx1"/>
                </a:solidFill>
              </a:defRPr>
            </a:lvl3pPr>
            <a:lvl4pPr algn="ctr">
              <a:defRPr sz="2133">
                <a:solidFill>
                  <a:schemeClr val="tx1"/>
                </a:solidFill>
              </a:defRPr>
            </a:lvl4pPr>
            <a:lvl5pPr algn="ctr">
              <a:defRPr sz="2133">
                <a:solidFill>
                  <a:schemeClr val="tx1"/>
                </a:solidFill>
              </a:defRPr>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8/1/2020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74603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8/1/2020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607338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8/1/2020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596902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8/1/2020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385084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5.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theme" Target="../theme/theme3.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53074F12-AA26-4AC8-9962-C36BB8F32554}" type="datetimeFigureOut">
              <a:rPr lang="en-US" smtClean="0"/>
              <a:pPr/>
              <a:t>8/1/2020</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B82CCC60-E8CD-4174-8B1A-7DF615B22EEF}" type="slidenum">
              <a:rPr lang="en-US" smtClean="0"/>
              <a:pPr/>
              <a:t>‹#›</a:t>
            </a:fld>
            <a:endParaRPr lang="en-US"/>
          </a:p>
        </p:txBody>
      </p:sp>
      <p:sp>
        <p:nvSpPr>
          <p:cNvPr id="7" name="TextBox 6">
            <a:extLst>
              <a:ext uri="{FF2B5EF4-FFF2-40B4-BE49-F238E27FC236}">
                <a16:creationId xmlns:a16="http://schemas.microsoft.com/office/drawing/2014/main" id="{11E867DF-3DCA-4725-94F0-F2B6BD747A82}"/>
              </a:ext>
            </a:extLst>
          </p:cNvPr>
          <p:cNvSpPr txBox="1"/>
          <p:nvPr userDrawn="1"/>
        </p:nvSpPr>
        <p:spPr>
          <a:xfrm>
            <a:off x="-12200" y="6951663"/>
            <a:ext cx="11186167" cy="666977"/>
          </a:xfrm>
          <a:prstGeom prst="rect">
            <a:avLst/>
          </a:prstGeom>
          <a:noFill/>
        </p:spPr>
        <p:txBody>
          <a:bodyPr wrap="square" rtlCol="0">
            <a:spAutoFit/>
          </a:bodyPr>
          <a:lstStyle/>
          <a:p>
            <a:r>
              <a:rPr lang="en-US" sz="1867" dirty="0">
                <a:solidFill>
                  <a:schemeClr val="bg1">
                    <a:lumMod val="65000"/>
                  </a:schemeClr>
                </a:solidFill>
              </a:rPr>
              <a:t>This presentation uses a free template provided by FPPT.com</a:t>
            </a:r>
          </a:p>
          <a:p>
            <a:r>
              <a:rPr lang="en-US" sz="1867" dirty="0">
                <a:solidFill>
                  <a:schemeClr val="bg1">
                    <a:lumMod val="65000"/>
                  </a:schemeClr>
                </a:solidFill>
              </a:rPr>
              <a:t>www.free-power-point-templates.com</a:t>
            </a:r>
          </a:p>
        </p:txBody>
      </p:sp>
    </p:spTree>
    <p:extLst>
      <p:ext uri="{BB962C8B-B14F-4D97-AF65-F5344CB8AC3E}">
        <p14:creationId xmlns:p14="http://schemas.microsoft.com/office/powerpoint/2010/main" val="85601635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53074F12-AA26-4AC8-9962-C36BB8F32554}" type="datetimeFigureOut">
              <a:rPr lang="en-US" smtClean="0"/>
              <a:pPr/>
              <a:t>8/1/2020</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B82CCC60-E8CD-4174-8B1A-7DF615B22EEF}" type="slidenum">
              <a:rPr lang="en-US" smtClean="0"/>
              <a:pPr/>
              <a:t>‹#›</a:t>
            </a:fld>
            <a:endParaRPr lang="en-US"/>
          </a:p>
        </p:txBody>
      </p:sp>
      <p:sp>
        <p:nvSpPr>
          <p:cNvPr id="7" name="TextBox 6">
            <a:extLst>
              <a:ext uri="{FF2B5EF4-FFF2-40B4-BE49-F238E27FC236}">
                <a16:creationId xmlns:a16="http://schemas.microsoft.com/office/drawing/2014/main" id="{11E867DF-3DCA-4725-94F0-F2B6BD747A82}"/>
              </a:ext>
            </a:extLst>
          </p:cNvPr>
          <p:cNvSpPr txBox="1"/>
          <p:nvPr userDrawn="1"/>
        </p:nvSpPr>
        <p:spPr>
          <a:xfrm>
            <a:off x="-12200" y="6951663"/>
            <a:ext cx="11186167" cy="666977"/>
          </a:xfrm>
          <a:prstGeom prst="rect">
            <a:avLst/>
          </a:prstGeom>
          <a:noFill/>
        </p:spPr>
        <p:txBody>
          <a:bodyPr wrap="square" rtlCol="0">
            <a:spAutoFit/>
          </a:bodyPr>
          <a:lstStyle/>
          <a:p>
            <a:r>
              <a:rPr lang="en-US" sz="1867" dirty="0">
                <a:solidFill>
                  <a:schemeClr val="bg1">
                    <a:lumMod val="65000"/>
                  </a:schemeClr>
                </a:solidFill>
              </a:rPr>
              <a:t>This presentation uses a free template provided by FPPT.com</a:t>
            </a:r>
          </a:p>
          <a:p>
            <a:r>
              <a:rPr lang="en-US" sz="1867" dirty="0">
                <a:solidFill>
                  <a:schemeClr val="bg1">
                    <a:lumMod val="65000"/>
                  </a:schemeClr>
                </a:solidFill>
              </a:rPr>
              <a:t>www.free-power-point-templates.com</a:t>
            </a:r>
          </a:p>
        </p:txBody>
      </p:sp>
    </p:spTree>
    <p:extLst>
      <p:ext uri="{BB962C8B-B14F-4D97-AF65-F5344CB8AC3E}">
        <p14:creationId xmlns:p14="http://schemas.microsoft.com/office/powerpoint/2010/main" val="271236225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6798382"/>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6" r:id="rId17"/>
    <p:sldLayoutId id="2147483717" r:id="rId18"/>
    <p:sldLayoutId id="2147483718"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22.wmf"/><Relationship Id="rId5" Type="http://schemas.openxmlformats.org/officeDocument/2006/relationships/oleObject" Target="../embeddings/oleObject6.bin"/><Relationship Id="rId4" Type="http://schemas.openxmlformats.org/officeDocument/2006/relationships/image" Target="../media/image20.wmf"/></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23.wmf"/><Relationship Id="rId4" Type="http://schemas.openxmlformats.org/officeDocument/2006/relationships/oleObject" Target="../embeddings/oleObject8.bin"/></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24.wmf"/><Relationship Id="rId5" Type="http://schemas.openxmlformats.org/officeDocument/2006/relationships/oleObject" Target="../embeddings/oleObject10.bin"/><Relationship Id="rId4" Type="http://schemas.openxmlformats.org/officeDocument/2006/relationships/image" Target="../media/image20.wmf"/></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25.wmf"/><Relationship Id="rId4" Type="http://schemas.openxmlformats.org/officeDocument/2006/relationships/oleObject" Target="../embeddings/oleObject12.bin"/></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6" Type="http://schemas.openxmlformats.org/officeDocument/2006/relationships/image" Target="../media/image190.png"/><Relationship Id="rId5" Type="http://schemas.openxmlformats.org/officeDocument/2006/relationships/image" Target="../media/image180.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7"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0.wmf"/><Relationship Id="rId5" Type="http://schemas.openxmlformats.org/officeDocument/2006/relationships/oleObject" Target="../embeddings/oleObject2.bin"/><Relationship Id="rId4" Type="http://schemas.openxmlformats.org/officeDocument/2006/relationships/image" Target="../media/image19.wmf"/></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21.wmf"/><Relationship Id="rId4" Type="http://schemas.openxmlformats.org/officeDocument/2006/relationships/oleObject" Target="../embeddings/oleObject4.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3103" y="2197510"/>
            <a:ext cx="8958897" cy="2064607"/>
          </a:xfrm>
        </p:spPr>
        <p:txBody>
          <a:bodyPr>
            <a:normAutofit fontScale="90000"/>
          </a:bodyPr>
          <a:lstStyle/>
          <a:p>
            <a:pPr algn="ctr"/>
            <a:r>
              <a:rPr lang="en-US" sz="2600" b="1" dirty="0">
                <a:solidFill>
                  <a:schemeClr val="accent5">
                    <a:lumMod val="20000"/>
                    <a:lumOff val="80000"/>
                  </a:schemeClr>
                </a:solidFill>
                <a:cs typeface="Times New Roman" panose="02020603050405020304" pitchFamily="18" charset="0"/>
              </a:rPr>
              <a:t>SOLVING FIRST ORDER DIFFERENTIAL EQUATIONS USING </a:t>
            </a:r>
            <a:br>
              <a:rPr lang="en-US" sz="2600" b="1" dirty="0">
                <a:solidFill>
                  <a:schemeClr val="accent5">
                    <a:lumMod val="20000"/>
                    <a:lumOff val="80000"/>
                  </a:schemeClr>
                </a:solidFill>
                <a:cs typeface="Times New Roman" panose="02020603050405020304" pitchFamily="18" charset="0"/>
              </a:rPr>
            </a:br>
            <a:r>
              <a:rPr lang="en-US" sz="2600" b="1" dirty="0">
                <a:solidFill>
                  <a:schemeClr val="accent5">
                    <a:lumMod val="20000"/>
                    <a:lumOff val="80000"/>
                  </a:schemeClr>
                </a:solidFill>
                <a:cs typeface="Times New Roman" panose="02020603050405020304" pitchFamily="18" charset="0"/>
              </a:rPr>
              <a:t>EULER MODIFIED METHODS </a:t>
            </a:r>
            <a:br>
              <a:rPr lang="en-US" sz="2600" b="1" dirty="0">
                <a:solidFill>
                  <a:schemeClr val="accent5">
                    <a:lumMod val="20000"/>
                    <a:lumOff val="80000"/>
                  </a:schemeClr>
                </a:solidFill>
                <a:cs typeface="Times New Roman" panose="02020603050405020304" pitchFamily="18" charset="0"/>
              </a:rPr>
            </a:br>
            <a:r>
              <a:rPr lang="en-US" sz="2600" b="1" dirty="0">
                <a:solidFill>
                  <a:schemeClr val="accent5">
                    <a:lumMod val="20000"/>
                    <a:lumOff val="80000"/>
                  </a:schemeClr>
                </a:solidFill>
                <a:cs typeface="Times New Roman" panose="02020603050405020304" pitchFamily="18" charset="0"/>
              </a:rPr>
              <a:t>(MODIFIED EULER, IMPROVED MODIFIED EULER, MODIFIED IMPROVED MODIFIED EULER, MODIFIED EULER BASED ON HARMONIC POLYGON)</a:t>
            </a:r>
            <a:br>
              <a:rPr lang="en-US" sz="2600" b="1" dirty="0">
                <a:solidFill>
                  <a:schemeClr val="accent5">
                    <a:lumMod val="20000"/>
                    <a:lumOff val="80000"/>
                  </a:schemeClr>
                </a:solidFill>
                <a:cs typeface="Times New Roman" panose="02020603050405020304" pitchFamily="18" charset="0"/>
              </a:rPr>
            </a:br>
            <a:endParaRPr lang="en-US" sz="2600" dirty="0">
              <a:solidFill>
                <a:schemeClr val="accent5">
                  <a:lumMod val="20000"/>
                  <a:lumOff val="80000"/>
                </a:schemeClr>
              </a:solidFill>
            </a:endParaRPr>
          </a:p>
        </p:txBody>
      </p:sp>
      <p:sp>
        <p:nvSpPr>
          <p:cNvPr id="3" name="Subtitle 2"/>
          <p:cNvSpPr>
            <a:spLocks noGrp="1"/>
          </p:cNvSpPr>
          <p:nvPr>
            <p:ph type="subTitle" idx="1"/>
          </p:nvPr>
        </p:nvSpPr>
        <p:spPr>
          <a:xfrm>
            <a:off x="1273396" y="4085135"/>
            <a:ext cx="10918604" cy="1018033"/>
          </a:xfrm>
        </p:spPr>
        <p:txBody>
          <a:bodyPr>
            <a:normAutofit/>
          </a:bodyPr>
          <a:lstStyle/>
          <a:p>
            <a:r>
              <a:rPr lang="en-US" sz="2000" b="1" dirty="0">
                <a:cs typeface="Times New Roman" panose="02020603050405020304" pitchFamily="18" charset="0"/>
              </a:rPr>
              <a:t>FAZIRATUL ADZIMA BINTI AHMAD MISNUN (2017878816) </a:t>
            </a:r>
          </a:p>
          <a:p>
            <a:r>
              <a:rPr lang="en-US" sz="2200" b="1" dirty="0">
                <a:cs typeface="Times New Roman" panose="02020603050405020304" pitchFamily="18" charset="0"/>
              </a:rPr>
              <a:t>SUPERVISOR: PUAN NOORKHAIRIAH BINTI RAZALI</a:t>
            </a:r>
          </a:p>
          <a:p>
            <a:endParaRPr lang="en-US" dirty="0"/>
          </a:p>
        </p:txBody>
      </p:sp>
      <p:pic>
        <p:nvPicPr>
          <p:cNvPr id="4" name="Picture 3">
            <a:extLst>
              <a:ext uri="{FF2B5EF4-FFF2-40B4-BE49-F238E27FC236}">
                <a16:creationId xmlns:a16="http://schemas.microsoft.com/office/drawing/2014/main" id="{DC4F7EF7-2E2B-435D-8661-DFF84360D33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880182" y="295498"/>
            <a:ext cx="2138516" cy="1459561"/>
          </a:xfrm>
          <a:prstGeom prst="roundRect">
            <a:avLst>
              <a:gd name="adj" fmla="val 4167"/>
            </a:avLst>
          </a:prstGeom>
          <a:solidFill>
            <a:srgbClr val="FFFFFF"/>
          </a:solidFill>
          <a:ln w="76200" cap="sq">
            <a:solidFill>
              <a:schemeClr val="accent4">
                <a:lumMod val="50000"/>
              </a:schemeClr>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6" name="Picture 5">
            <a:extLst>
              <a:ext uri="{FF2B5EF4-FFF2-40B4-BE49-F238E27FC236}">
                <a16:creationId xmlns:a16="http://schemas.microsoft.com/office/drawing/2014/main" id="{90CA7734-AD88-4D66-8609-D0E6EAF43A7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0013109" y="473621"/>
            <a:ext cx="1436770" cy="1723889"/>
          </a:xfrm>
          <a:prstGeom prst="ellipse">
            <a:avLst/>
          </a:prstGeom>
          <a:ln>
            <a:noFill/>
          </a:ln>
          <a:effectLst>
            <a:softEdge rad="112500"/>
          </a:effectLst>
        </p:spPr>
      </p:pic>
    </p:spTree>
    <p:extLst>
      <p:ext uri="{BB962C8B-B14F-4D97-AF65-F5344CB8AC3E}">
        <p14:creationId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9FDB5DCF-7B87-4DF8-9C85-6BD344A205A1}"/>
              </a:ext>
            </a:extLst>
          </p:cNvPr>
          <p:cNvGraphicFramePr>
            <a:graphicFrameLocks noGrp="1"/>
          </p:cNvGraphicFramePr>
          <p:nvPr>
            <p:extLst>
              <p:ext uri="{D42A27DB-BD31-4B8C-83A1-F6EECF244321}">
                <p14:modId xmlns:p14="http://schemas.microsoft.com/office/powerpoint/2010/main" val="2858843457"/>
              </p:ext>
            </p:extLst>
          </p:nvPr>
        </p:nvGraphicFramePr>
        <p:xfrm>
          <a:off x="569844" y="2576732"/>
          <a:ext cx="5632173" cy="3784316"/>
        </p:xfrm>
        <a:graphic>
          <a:graphicData uri="http://schemas.openxmlformats.org/drawingml/2006/table">
            <a:tbl>
              <a:tblPr firstRow="1" firstCol="1" bandRow="1">
                <a:tableStyleId>{3B4B98B0-60AC-42C2-AFA5-B58CD77FA1E5}</a:tableStyleId>
              </a:tblPr>
              <a:tblGrid>
                <a:gridCol w="636938">
                  <a:extLst>
                    <a:ext uri="{9D8B030D-6E8A-4147-A177-3AD203B41FA5}">
                      <a16:colId xmlns:a16="http://schemas.microsoft.com/office/drawing/2014/main" val="2016590628"/>
                    </a:ext>
                  </a:extLst>
                </a:gridCol>
                <a:gridCol w="1024294">
                  <a:extLst>
                    <a:ext uri="{9D8B030D-6E8A-4147-A177-3AD203B41FA5}">
                      <a16:colId xmlns:a16="http://schemas.microsoft.com/office/drawing/2014/main" val="3696538289"/>
                    </a:ext>
                  </a:extLst>
                </a:gridCol>
                <a:gridCol w="965144">
                  <a:extLst>
                    <a:ext uri="{9D8B030D-6E8A-4147-A177-3AD203B41FA5}">
                      <a16:colId xmlns:a16="http://schemas.microsoft.com/office/drawing/2014/main" val="3008092816"/>
                    </a:ext>
                  </a:extLst>
                </a:gridCol>
                <a:gridCol w="965144">
                  <a:extLst>
                    <a:ext uri="{9D8B030D-6E8A-4147-A177-3AD203B41FA5}">
                      <a16:colId xmlns:a16="http://schemas.microsoft.com/office/drawing/2014/main" val="3574732061"/>
                    </a:ext>
                  </a:extLst>
                </a:gridCol>
                <a:gridCol w="1016359">
                  <a:extLst>
                    <a:ext uri="{9D8B030D-6E8A-4147-A177-3AD203B41FA5}">
                      <a16:colId xmlns:a16="http://schemas.microsoft.com/office/drawing/2014/main" val="2627639889"/>
                    </a:ext>
                  </a:extLst>
                </a:gridCol>
                <a:gridCol w="1024294">
                  <a:extLst>
                    <a:ext uri="{9D8B030D-6E8A-4147-A177-3AD203B41FA5}">
                      <a16:colId xmlns:a16="http://schemas.microsoft.com/office/drawing/2014/main" val="2323924043"/>
                    </a:ext>
                  </a:extLst>
                </a:gridCol>
              </a:tblGrid>
              <a:tr h="263090">
                <a:tc>
                  <a:txBody>
                    <a:bodyPr/>
                    <a:lstStyle/>
                    <a:p>
                      <a:pPr marL="0" marR="0" algn="ctr">
                        <a:lnSpc>
                          <a:spcPct val="106000"/>
                        </a:lnSpc>
                        <a:spcBef>
                          <a:spcPts val="0"/>
                        </a:spcBef>
                        <a:spcAft>
                          <a:spcPts val="0"/>
                        </a:spcAft>
                      </a:pP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Analytical</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ME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IME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MIME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HP</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2521024428"/>
                  </a:ext>
                </a:extLst>
              </a:tr>
              <a:tr h="384472">
                <a:tc>
                  <a:txBody>
                    <a:bodyPr/>
                    <a:lstStyle/>
                    <a:p>
                      <a:pPr marL="0" marR="0" algn="ctr">
                        <a:lnSpc>
                          <a:spcPct val="106000"/>
                        </a:lnSpc>
                        <a:spcBef>
                          <a:spcPts val="0"/>
                        </a:spcBef>
                        <a:spcAft>
                          <a:spcPts val="0"/>
                        </a:spcAft>
                      </a:pPr>
                      <a:r>
                        <a:rPr lang="en-US" sz="1200">
                          <a:effectLst/>
                        </a:rPr>
                        <a:t>0.2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6000"/>
                        </a:lnSpc>
                        <a:spcBef>
                          <a:spcPts val="0"/>
                        </a:spcBef>
                        <a:spcAft>
                          <a:spcPts val="0"/>
                        </a:spcAft>
                      </a:pPr>
                      <a:r>
                        <a:rPr lang="en-US" sz="1200">
                          <a:effectLst/>
                        </a:rPr>
                        <a:t>0.06250000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6000"/>
                        </a:lnSpc>
                        <a:spcBef>
                          <a:spcPts val="0"/>
                        </a:spcBef>
                        <a:spcAft>
                          <a:spcPts val="0"/>
                        </a:spcAft>
                      </a:pPr>
                      <a:r>
                        <a:rPr lang="en-US" sz="1200">
                          <a:effectLst/>
                        </a:rPr>
                        <a:t>0.06211842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6000"/>
                        </a:lnSpc>
                        <a:spcBef>
                          <a:spcPts val="0"/>
                        </a:spcBef>
                        <a:spcAft>
                          <a:spcPts val="0"/>
                        </a:spcAft>
                      </a:pPr>
                      <a:r>
                        <a:rPr lang="en-US" sz="1200">
                          <a:effectLst/>
                        </a:rPr>
                        <a:t>0.06300942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6000"/>
                        </a:lnSpc>
                        <a:spcBef>
                          <a:spcPts val="0"/>
                        </a:spcBef>
                        <a:spcAft>
                          <a:spcPts val="0"/>
                        </a:spcAft>
                      </a:pPr>
                      <a:r>
                        <a:rPr lang="en-US" sz="1200">
                          <a:effectLst/>
                        </a:rPr>
                        <a:t>0.06253680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6000"/>
                        </a:lnSpc>
                        <a:spcBef>
                          <a:spcPts val="0"/>
                        </a:spcBef>
                        <a:spcAft>
                          <a:spcPts val="0"/>
                        </a:spcAft>
                      </a:pPr>
                      <a:r>
                        <a:rPr lang="en-US" sz="1200">
                          <a:effectLst/>
                        </a:rPr>
                        <a:t>0.06186763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652949170"/>
                  </a:ext>
                </a:extLst>
              </a:tr>
              <a:tr h="263090">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b="1" dirty="0">
                          <a:effectLst/>
                        </a:rPr>
                        <a:t>Iterations</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06000"/>
                        </a:lnSpc>
                        <a:spcBef>
                          <a:spcPts val="0"/>
                        </a:spcBef>
                        <a:spcAft>
                          <a:spcPts val="0"/>
                        </a:spcAft>
                      </a:pPr>
                      <a:r>
                        <a:rPr lang="en-US" sz="12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                 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2947364752"/>
                  </a:ext>
                </a:extLst>
              </a:tr>
              <a:tr h="263090">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b="1" dirty="0">
                          <a:effectLst/>
                        </a:rPr>
                        <a:t>Error</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6.1053E-03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8.1507E-03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5.8878E-04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1.0118E-02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118646039"/>
                  </a:ext>
                </a:extLst>
              </a:tr>
              <a:tr h="263090">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b="1" dirty="0">
                          <a:effectLst/>
                        </a:rPr>
                        <a:t>CPU time</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6000"/>
                        </a:lnSpc>
                        <a:spcBef>
                          <a:spcPts val="0"/>
                        </a:spcBef>
                        <a:spcAft>
                          <a:spcPts val="0"/>
                        </a:spcAft>
                      </a:pPr>
                      <a:r>
                        <a:rPr lang="en-US" sz="1200">
                          <a:effectLst/>
                        </a:rPr>
                        <a:t>0.593750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6000"/>
                        </a:lnSpc>
                        <a:spcBef>
                          <a:spcPts val="0"/>
                        </a:spcBef>
                        <a:spcAft>
                          <a:spcPts val="0"/>
                        </a:spcAft>
                      </a:pPr>
                      <a:r>
                        <a:rPr lang="en-US" sz="1200">
                          <a:effectLst/>
                        </a:rPr>
                        <a:t>0.968750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6000"/>
                        </a:lnSpc>
                        <a:spcBef>
                          <a:spcPts val="0"/>
                        </a:spcBef>
                        <a:spcAft>
                          <a:spcPts val="0"/>
                        </a:spcAft>
                      </a:pPr>
                      <a:r>
                        <a:rPr lang="en-US" sz="1200">
                          <a:effectLst/>
                        </a:rPr>
                        <a:t>1.406250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6000"/>
                        </a:lnSpc>
                        <a:spcBef>
                          <a:spcPts val="0"/>
                        </a:spcBef>
                        <a:spcAft>
                          <a:spcPts val="0"/>
                        </a:spcAft>
                      </a:pPr>
                      <a:r>
                        <a:rPr lang="en-US" sz="1200">
                          <a:effectLst/>
                        </a:rPr>
                        <a:t>1.875000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4173735324"/>
                  </a:ext>
                </a:extLst>
              </a:tr>
              <a:tr h="384472">
                <a:tc>
                  <a:txBody>
                    <a:bodyPr/>
                    <a:lstStyle/>
                    <a:p>
                      <a:pPr marL="0" marR="0" algn="ctr">
                        <a:lnSpc>
                          <a:spcPct val="106000"/>
                        </a:lnSpc>
                        <a:spcBef>
                          <a:spcPts val="0"/>
                        </a:spcBef>
                        <a:spcAft>
                          <a:spcPts val="0"/>
                        </a:spcAft>
                      </a:pPr>
                      <a:r>
                        <a:rPr lang="en-US" sz="1200">
                          <a:effectLst/>
                        </a:rPr>
                        <a:t>0.05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6000"/>
                        </a:lnSpc>
                        <a:spcBef>
                          <a:spcPts val="0"/>
                        </a:spcBef>
                        <a:spcAft>
                          <a:spcPts val="0"/>
                        </a:spcAft>
                      </a:pPr>
                      <a:r>
                        <a:rPr lang="en-US" sz="1200">
                          <a:effectLst/>
                        </a:rPr>
                        <a:t>0.06250000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6000"/>
                        </a:lnSpc>
                        <a:spcBef>
                          <a:spcPts val="0"/>
                        </a:spcBef>
                        <a:spcAft>
                          <a:spcPts val="0"/>
                        </a:spcAft>
                      </a:pPr>
                      <a:r>
                        <a:rPr lang="en-US" sz="1200">
                          <a:effectLst/>
                        </a:rPr>
                        <a:t>0.06247217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6000"/>
                        </a:lnSpc>
                        <a:spcBef>
                          <a:spcPts val="0"/>
                        </a:spcBef>
                        <a:spcAft>
                          <a:spcPts val="0"/>
                        </a:spcAft>
                      </a:pPr>
                      <a:r>
                        <a:rPr lang="en-US" sz="1200">
                          <a:effectLst/>
                        </a:rPr>
                        <a:t>0.06253777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6000"/>
                        </a:lnSpc>
                        <a:spcBef>
                          <a:spcPts val="0"/>
                        </a:spcBef>
                        <a:spcAft>
                          <a:spcPts val="0"/>
                        </a:spcAft>
                      </a:pPr>
                      <a:r>
                        <a:rPr lang="en-US" sz="1200">
                          <a:effectLst/>
                        </a:rPr>
                        <a:t>0.06250450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6000"/>
                        </a:lnSpc>
                        <a:spcBef>
                          <a:spcPts val="0"/>
                        </a:spcBef>
                        <a:spcAft>
                          <a:spcPts val="0"/>
                        </a:spcAft>
                      </a:pPr>
                      <a:r>
                        <a:rPr lang="en-US" sz="1200">
                          <a:effectLst/>
                        </a:rPr>
                        <a:t>0.06245267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49407670"/>
                  </a:ext>
                </a:extLst>
              </a:tr>
              <a:tr h="263090">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b="1" dirty="0">
                          <a:effectLst/>
                        </a:rPr>
                        <a:t>Iterations</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               20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222374462"/>
                  </a:ext>
                </a:extLst>
              </a:tr>
              <a:tr h="263090">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b="1" dirty="0">
                          <a:effectLst/>
                        </a:rPr>
                        <a:t>Error</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4.4530E-04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6.0438E-04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dirty="0">
                          <a:effectLst/>
                        </a:rPr>
                        <a:t>7.2017E-05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7.5734E-04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769964324"/>
                  </a:ext>
                </a:extLst>
              </a:tr>
              <a:tr h="263090">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b="1" dirty="0">
                          <a:effectLst/>
                        </a:rPr>
                        <a:t>CPU time</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6000"/>
                        </a:lnSpc>
                        <a:spcBef>
                          <a:spcPts val="0"/>
                        </a:spcBef>
                        <a:spcAft>
                          <a:spcPts val="0"/>
                        </a:spcAft>
                      </a:pPr>
                      <a:r>
                        <a:rPr lang="en-US" sz="1200">
                          <a:effectLst/>
                        </a:rPr>
                        <a:t>0.546875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6000"/>
                        </a:lnSpc>
                        <a:spcBef>
                          <a:spcPts val="0"/>
                        </a:spcBef>
                        <a:spcAft>
                          <a:spcPts val="0"/>
                        </a:spcAft>
                      </a:pPr>
                      <a:r>
                        <a:rPr lang="en-US" sz="1200">
                          <a:effectLst/>
                        </a:rPr>
                        <a:t>0.968750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6000"/>
                        </a:lnSpc>
                        <a:spcBef>
                          <a:spcPts val="0"/>
                        </a:spcBef>
                        <a:spcAft>
                          <a:spcPts val="0"/>
                        </a:spcAft>
                      </a:pPr>
                      <a:r>
                        <a:rPr lang="en-US" sz="1200" dirty="0">
                          <a:effectLst/>
                        </a:rPr>
                        <a:t>1.343750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6000"/>
                        </a:lnSpc>
                        <a:spcBef>
                          <a:spcPts val="0"/>
                        </a:spcBef>
                        <a:spcAft>
                          <a:spcPts val="0"/>
                        </a:spcAft>
                      </a:pPr>
                      <a:r>
                        <a:rPr lang="en-US" sz="1200">
                          <a:effectLst/>
                        </a:rPr>
                        <a:t>1.703125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324618473"/>
                  </a:ext>
                </a:extLst>
              </a:tr>
              <a:tr h="384472">
                <a:tc>
                  <a:txBody>
                    <a:bodyPr/>
                    <a:lstStyle/>
                    <a:p>
                      <a:pPr marL="0" marR="0" algn="ctr">
                        <a:lnSpc>
                          <a:spcPct val="106000"/>
                        </a:lnSpc>
                        <a:spcBef>
                          <a:spcPts val="0"/>
                        </a:spcBef>
                        <a:spcAft>
                          <a:spcPts val="0"/>
                        </a:spcAft>
                      </a:pPr>
                      <a:r>
                        <a:rPr lang="en-US" sz="1200">
                          <a:effectLst/>
                        </a:rPr>
                        <a:t>0.001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0.06250000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0.06249999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0.06250002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0.06250000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0.06249998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2014571413"/>
                  </a:ext>
                </a:extLst>
              </a:tr>
              <a:tr h="263090">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b="1" dirty="0">
                          <a:effectLst/>
                        </a:rPr>
                        <a:t>Iterations</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           1000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942837128"/>
                  </a:ext>
                </a:extLst>
              </a:tr>
              <a:tr h="263090">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b="1" dirty="0">
                          <a:effectLst/>
                        </a:rPr>
                        <a:t>Error</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1.9520E-07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2.5264E-07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3.8400E-08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3.1808E-07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2361553446"/>
                  </a:ext>
                </a:extLst>
              </a:tr>
              <a:tr h="263090">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b="1" dirty="0">
                          <a:effectLst/>
                        </a:rPr>
                        <a:t>CPU time</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6000"/>
                        </a:lnSpc>
                        <a:spcBef>
                          <a:spcPts val="0"/>
                        </a:spcBef>
                        <a:spcAft>
                          <a:spcPts val="0"/>
                        </a:spcAft>
                      </a:pPr>
                      <a:r>
                        <a:rPr lang="en-US" sz="1200">
                          <a:effectLst/>
                        </a:rPr>
                        <a:t>0.718750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6000"/>
                        </a:lnSpc>
                        <a:spcBef>
                          <a:spcPts val="0"/>
                        </a:spcBef>
                        <a:spcAft>
                          <a:spcPts val="0"/>
                        </a:spcAft>
                      </a:pPr>
                      <a:r>
                        <a:rPr lang="en-US" sz="1200">
                          <a:effectLst/>
                        </a:rPr>
                        <a:t>1.265625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6000"/>
                        </a:lnSpc>
                        <a:spcBef>
                          <a:spcPts val="0"/>
                        </a:spcBef>
                        <a:spcAft>
                          <a:spcPts val="0"/>
                        </a:spcAft>
                      </a:pPr>
                      <a:r>
                        <a:rPr lang="en-US" sz="1200">
                          <a:effectLst/>
                        </a:rPr>
                        <a:t>1.828125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6000"/>
                        </a:lnSpc>
                        <a:spcBef>
                          <a:spcPts val="0"/>
                        </a:spcBef>
                        <a:spcAft>
                          <a:spcPts val="0"/>
                        </a:spcAft>
                      </a:pPr>
                      <a:r>
                        <a:rPr lang="en-US" sz="1200" dirty="0">
                          <a:effectLst/>
                        </a:rPr>
                        <a:t>2.500000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550215513"/>
                  </a:ext>
                </a:extLst>
              </a:tr>
            </a:tbl>
          </a:graphicData>
        </a:graphic>
      </p:graphicFrame>
      <p:graphicFrame>
        <p:nvGraphicFramePr>
          <p:cNvPr id="6" name="Object 5">
            <a:extLst>
              <a:ext uri="{FF2B5EF4-FFF2-40B4-BE49-F238E27FC236}">
                <a16:creationId xmlns:a16="http://schemas.microsoft.com/office/drawing/2014/main" id="{E0998BF1-1355-43CD-9B93-E99059FC34D7}"/>
              </a:ext>
            </a:extLst>
          </p:cNvPr>
          <p:cNvGraphicFramePr>
            <a:graphicFrameLocks noChangeAspect="1"/>
          </p:cNvGraphicFramePr>
          <p:nvPr>
            <p:extLst>
              <p:ext uri="{D42A27DB-BD31-4B8C-83A1-F6EECF244321}">
                <p14:modId xmlns:p14="http://schemas.microsoft.com/office/powerpoint/2010/main" val="521328402"/>
              </p:ext>
            </p:extLst>
          </p:nvPr>
        </p:nvGraphicFramePr>
        <p:xfrm>
          <a:off x="858988" y="2603510"/>
          <a:ext cx="254194" cy="249677"/>
        </p:xfrm>
        <a:graphic>
          <a:graphicData uri="http://schemas.openxmlformats.org/presentationml/2006/ole">
            <mc:AlternateContent xmlns:mc="http://schemas.openxmlformats.org/markup-compatibility/2006">
              <mc:Choice xmlns:v="urn:schemas-microsoft-com:vml" Requires="v">
                <p:oleObj spid="_x0000_s3154" name="Equation" r:id="rId3" imgW="126725" imgH="177415" progId="Equation.DSMT4">
                  <p:embed/>
                </p:oleObj>
              </mc:Choice>
              <mc:Fallback>
                <p:oleObj name="Equation" r:id="rId3" imgW="126725" imgH="177415"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8988" y="2603510"/>
                        <a:ext cx="254194" cy="249677"/>
                      </a:xfrm>
                      <a:prstGeom prst="rect">
                        <a:avLst/>
                      </a:prstGeom>
                      <a:noFill/>
                    </p:spPr>
                  </p:pic>
                </p:oleObj>
              </mc:Fallback>
            </mc:AlternateContent>
          </a:graphicData>
        </a:graphic>
      </p:graphicFrame>
      <p:sp>
        <p:nvSpPr>
          <p:cNvPr id="7" name="Rectangle 3">
            <a:extLst>
              <a:ext uri="{FF2B5EF4-FFF2-40B4-BE49-F238E27FC236}">
                <a16:creationId xmlns:a16="http://schemas.microsoft.com/office/drawing/2014/main" id="{C28582FB-EC2E-45A1-BB5E-6138DB0BAB12}"/>
              </a:ext>
            </a:extLst>
          </p:cNvPr>
          <p:cNvSpPr>
            <a:spLocks noChangeArrowheads="1"/>
          </p:cNvSpPr>
          <p:nvPr/>
        </p:nvSpPr>
        <p:spPr bwMode="auto">
          <a:xfrm>
            <a:off x="740009" y="2005346"/>
            <a:ext cx="546200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ea typeface="Times New Roman" panose="02020603050405020304" pitchFamily="18" charset="0"/>
              </a:rPr>
              <a:t>T</a:t>
            </a:r>
            <a:r>
              <a:rPr kumimoji="0" lang="en-US" altLang="en-US" sz="1600" b="1" i="0" u="none" strike="noStrike" cap="none" normalizeH="0" baseline="0" dirty="0" bmk="">
                <a:ln>
                  <a:noFill/>
                </a:ln>
                <a:solidFill>
                  <a:schemeClr val="tx1"/>
                </a:solidFill>
                <a:effectLst/>
                <a:ea typeface="Times New Roman" panose="02020603050405020304" pitchFamily="18" charset="0"/>
              </a:rPr>
              <a:t>able 4.</a:t>
            </a:r>
            <a:r>
              <a:rPr kumimoji="0" lang="en-US" altLang="en-US" sz="1600" b="1" i="0" u="none" strike="noStrike" cap="none" normalizeH="0" baseline="0" dirty="0" bmk="_Toc45572641">
                <a:ln>
                  <a:noFill/>
                </a:ln>
                <a:solidFill>
                  <a:schemeClr val="tx1"/>
                </a:solidFill>
                <a:effectLst/>
                <a:ea typeface="Times New Roman" panose="02020603050405020304" pitchFamily="18" charset="0"/>
              </a:rPr>
              <a:t>8: </a:t>
            </a:r>
            <a:r>
              <a:rPr kumimoji="0" lang="en-US" altLang="en-US" sz="1600" b="0" i="0" u="none" strike="noStrike" cap="none" normalizeH="0" baseline="0" dirty="0" bmk="_Toc45572641">
                <a:ln>
                  <a:noFill/>
                </a:ln>
                <a:solidFill>
                  <a:schemeClr val="tx1"/>
                </a:solidFill>
                <a:effectLst/>
                <a:ea typeface="Times New Roman" panose="02020603050405020304" pitchFamily="18" charset="0"/>
              </a:rPr>
              <a:t>Analytical and Numerical solutions of Separable ODE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bmk="_Toc45572641">
                <a:ln>
                  <a:noFill/>
                </a:ln>
                <a:solidFill>
                  <a:schemeClr val="tx1"/>
                </a:solidFill>
                <a:effectLst/>
                <a:ea typeface="Times New Roman" panose="02020603050405020304" pitchFamily="18" charset="0"/>
              </a:rPr>
              <a:t>at</a:t>
            </a:r>
            <a:r>
              <a:rPr kumimoji="0" lang="en-US" altLang="en-US" sz="1600" b="1" i="0" u="none" strike="noStrike" cap="none" normalizeH="0" baseline="0" dirty="0" bmk="_Toc45572641">
                <a:ln>
                  <a:noFill/>
                </a:ln>
                <a:solidFill>
                  <a:schemeClr val="tx1"/>
                </a:solidFill>
                <a:effectLst/>
                <a:ea typeface="Times New Roman" panose="02020603050405020304" pitchFamily="18" charset="0"/>
              </a:rPr>
              <a:t> </a:t>
            </a:r>
            <a:endParaRPr kumimoji="0" lang="en-US" altLang="en-US" sz="1600" b="0" i="0" u="none" strike="noStrike" cap="none" normalizeH="0" baseline="0" dirty="0">
              <a:ln>
                <a:noFill/>
              </a:ln>
              <a:solidFill>
                <a:schemeClr val="tx1"/>
              </a:solidFill>
              <a:effectLst/>
            </a:endParaRPr>
          </a:p>
        </p:txBody>
      </p:sp>
      <p:graphicFrame>
        <p:nvGraphicFramePr>
          <p:cNvPr id="8" name="Object 7">
            <a:extLst>
              <a:ext uri="{FF2B5EF4-FFF2-40B4-BE49-F238E27FC236}">
                <a16:creationId xmlns:a16="http://schemas.microsoft.com/office/drawing/2014/main" id="{EE23E75F-7CCA-486D-BD1C-B3674F2657BB}"/>
              </a:ext>
            </a:extLst>
          </p:cNvPr>
          <p:cNvGraphicFramePr>
            <a:graphicFrameLocks noChangeAspect="1"/>
          </p:cNvGraphicFramePr>
          <p:nvPr>
            <p:extLst>
              <p:ext uri="{D42A27DB-BD31-4B8C-83A1-F6EECF244321}">
                <p14:modId xmlns:p14="http://schemas.microsoft.com/office/powerpoint/2010/main" val="1411041650"/>
              </p:ext>
            </p:extLst>
          </p:nvPr>
        </p:nvGraphicFramePr>
        <p:xfrm>
          <a:off x="3616960" y="2301912"/>
          <a:ext cx="599467" cy="237289"/>
        </p:xfrm>
        <a:graphic>
          <a:graphicData uri="http://schemas.openxmlformats.org/presentationml/2006/ole">
            <mc:AlternateContent xmlns:mc="http://schemas.openxmlformats.org/markup-compatibility/2006">
              <mc:Choice xmlns:v="urn:schemas-microsoft-com:vml" Requires="v">
                <p:oleObj spid="_x0000_s3155" name="Equation" r:id="rId5" imgW="469696" imgH="177723" progId="Equation.DSMT4">
                  <p:embed/>
                </p:oleObj>
              </mc:Choice>
              <mc:Fallback>
                <p:oleObj name="Equation" r:id="rId5" imgW="469696" imgH="177723" progId="Equation.DSMT4">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16960" y="2301912"/>
                        <a:ext cx="599467" cy="237289"/>
                      </a:xfrm>
                      <a:prstGeom prst="rect">
                        <a:avLst/>
                      </a:prstGeom>
                      <a:noFill/>
                    </p:spPr>
                  </p:pic>
                </p:oleObj>
              </mc:Fallback>
            </mc:AlternateContent>
          </a:graphicData>
        </a:graphic>
      </p:graphicFrame>
      <p:sp>
        <p:nvSpPr>
          <p:cNvPr id="9" name="TextBox 8">
            <a:extLst>
              <a:ext uri="{FF2B5EF4-FFF2-40B4-BE49-F238E27FC236}">
                <a16:creationId xmlns:a16="http://schemas.microsoft.com/office/drawing/2014/main" id="{E3DC3556-4176-442B-8F14-1F562477575A}"/>
              </a:ext>
            </a:extLst>
          </p:cNvPr>
          <p:cNvSpPr txBox="1"/>
          <p:nvPr/>
        </p:nvSpPr>
        <p:spPr>
          <a:xfrm>
            <a:off x="6652591" y="2301912"/>
            <a:ext cx="5367130" cy="3416320"/>
          </a:xfrm>
          <a:prstGeom prst="rect">
            <a:avLst/>
          </a:prstGeom>
          <a:noFill/>
        </p:spPr>
        <p:txBody>
          <a:bodyPr wrap="square" rtlCol="0">
            <a:spAutoFit/>
          </a:bodyPr>
          <a:lstStyle/>
          <a:p>
            <a:pPr marL="285750" indent="-285750">
              <a:buFont typeface="Wingdings" panose="05000000000000000000" pitchFamily="2" charset="2"/>
              <a:buChar char="§"/>
            </a:pPr>
            <a:r>
              <a:rPr lang="en-US" dirty="0"/>
              <a:t>Based on Table 4.8, the comparison between analytical solution and numerical approximation based on the relative error show that, </a:t>
            </a:r>
            <a:r>
              <a:rPr lang="en-US" b="1" dirty="0"/>
              <a:t>the new Modified Euler Based on Harmonic Polygon(HP) method has the least accuracy for all step sizes. </a:t>
            </a:r>
          </a:p>
          <a:p>
            <a:pPr marL="285750" indent="-285750">
              <a:buFont typeface="Wingdings" panose="05000000000000000000" pitchFamily="2" charset="2"/>
              <a:buChar char="§"/>
            </a:pPr>
            <a:endParaRPr lang="en-US" dirty="0"/>
          </a:p>
          <a:p>
            <a:pPr marL="285750" indent="-285750">
              <a:buFont typeface="Wingdings" panose="05000000000000000000" pitchFamily="2" charset="2"/>
              <a:buChar char="§"/>
            </a:pPr>
            <a:r>
              <a:rPr lang="en-US" b="1" dirty="0"/>
              <a:t>HP method has the largest error </a:t>
            </a:r>
            <a:r>
              <a:rPr lang="en-US" dirty="0"/>
              <a:t>compared to those of the existing methods. </a:t>
            </a:r>
          </a:p>
          <a:p>
            <a:pPr marL="285750" indent="-285750">
              <a:buFont typeface="Wingdings" panose="05000000000000000000" pitchFamily="2" charset="2"/>
              <a:buChar char="§"/>
            </a:pPr>
            <a:endParaRPr lang="en-US" dirty="0"/>
          </a:p>
          <a:p>
            <a:pPr marL="285750" indent="-285750">
              <a:buFont typeface="Wingdings" panose="05000000000000000000" pitchFamily="2" charset="2"/>
              <a:buChar char="§"/>
            </a:pPr>
            <a:r>
              <a:rPr lang="en-US" dirty="0"/>
              <a:t>While, </a:t>
            </a:r>
            <a:r>
              <a:rPr lang="en-US" b="1" dirty="0"/>
              <a:t>Modified Improved Modified Euler (MIME) method </a:t>
            </a:r>
            <a:r>
              <a:rPr lang="en-US" dirty="0"/>
              <a:t>has the better approximation as this method </a:t>
            </a:r>
            <a:r>
              <a:rPr lang="en-US" b="1" dirty="0"/>
              <a:t>has the smallest error. </a:t>
            </a:r>
          </a:p>
        </p:txBody>
      </p:sp>
      <p:sp>
        <p:nvSpPr>
          <p:cNvPr id="10" name="Title 1">
            <a:extLst>
              <a:ext uri="{FF2B5EF4-FFF2-40B4-BE49-F238E27FC236}">
                <a16:creationId xmlns:a16="http://schemas.microsoft.com/office/drawing/2014/main" id="{D5B20DD8-A0BD-41D9-BDF3-8953EBB2B993}"/>
              </a:ext>
            </a:extLst>
          </p:cNvPr>
          <p:cNvSpPr>
            <a:spLocks noGrp="1"/>
          </p:cNvSpPr>
          <p:nvPr>
            <p:ph type="title"/>
          </p:nvPr>
        </p:nvSpPr>
        <p:spPr>
          <a:xfrm>
            <a:off x="6096000" y="305363"/>
            <a:ext cx="4810539" cy="1018035"/>
          </a:xfrm>
        </p:spPr>
        <p:txBody>
          <a:bodyPr>
            <a:normAutofit fontScale="90000"/>
          </a:bodyPr>
          <a:lstStyle/>
          <a:p>
            <a:pPr algn="ctr"/>
            <a:r>
              <a:rPr lang="en-US" sz="4000" b="1" dirty="0"/>
              <a:t>RESULT PROBLEM TWO:</a:t>
            </a:r>
            <a:br>
              <a:rPr lang="en-US" sz="4000" b="1" dirty="0"/>
            </a:br>
            <a:r>
              <a:rPr lang="en-US" sz="4000" b="1" dirty="0"/>
              <a:t>SEPARABLE ODE</a:t>
            </a:r>
            <a:endParaRPr lang="en-US" sz="4000" dirty="0"/>
          </a:p>
        </p:txBody>
      </p:sp>
    </p:spTree>
    <p:extLst>
      <p:ext uri="{BB962C8B-B14F-4D97-AF65-F5344CB8AC3E}">
        <p14:creationId xmlns:p14="http://schemas.microsoft.com/office/powerpoint/2010/main" val="20670765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9437BFB2-AFDA-4B31-8ABF-F3897238D86C}"/>
              </a:ext>
            </a:extLst>
          </p:cNvPr>
          <p:cNvGraphicFramePr/>
          <p:nvPr>
            <p:extLst>
              <p:ext uri="{D42A27DB-BD31-4B8C-83A1-F6EECF244321}">
                <p14:modId xmlns:p14="http://schemas.microsoft.com/office/powerpoint/2010/main" val="2087415945"/>
              </p:ext>
            </p:extLst>
          </p:nvPr>
        </p:nvGraphicFramePr>
        <p:xfrm>
          <a:off x="958712" y="1930883"/>
          <a:ext cx="5137288" cy="3210961"/>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2">
            <a:extLst>
              <a:ext uri="{FF2B5EF4-FFF2-40B4-BE49-F238E27FC236}">
                <a16:creationId xmlns:a16="http://schemas.microsoft.com/office/drawing/2014/main" id="{C15ADBDB-D834-4680-8839-B950A0C935CF}"/>
              </a:ext>
            </a:extLst>
          </p:cNvPr>
          <p:cNvSpPr>
            <a:spLocks noChangeArrowheads="1"/>
          </p:cNvSpPr>
          <p:nvPr/>
        </p:nvSpPr>
        <p:spPr bwMode="auto">
          <a:xfrm>
            <a:off x="1470992" y="5141843"/>
            <a:ext cx="36792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F</a:t>
            </a:r>
            <a:r>
              <a:rPr kumimoji="0" lang="en-US" altLang="en-US" sz="1200" b="1"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rPr>
              <a:t>igure 4.7(b):</a:t>
            </a:r>
            <a:r>
              <a:rPr kumimoji="0" lang="en-US" altLang="en-US" sz="1200" b="0" i="0" u="none" strike="noStrike" cap="none" normalizeH="0" baseline="0" dirty="0" bmk="_Toc45574906">
                <a:ln>
                  <a:noFill/>
                </a:ln>
                <a:solidFill>
                  <a:schemeClr val="tx1"/>
                </a:solidFill>
                <a:effectLst/>
                <a:latin typeface="Arial" panose="020B0604020202020204" pitchFamily="34" charset="0"/>
                <a:ea typeface="Times New Roman" panose="02020603050405020304" pitchFamily="18" charset="0"/>
              </a:rPr>
              <a:t> Relative error of Separable ODE for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6" name="Object 5">
            <a:extLst>
              <a:ext uri="{FF2B5EF4-FFF2-40B4-BE49-F238E27FC236}">
                <a16:creationId xmlns:a16="http://schemas.microsoft.com/office/drawing/2014/main" id="{B2CCF159-969D-4877-B411-5D592253B514}"/>
              </a:ext>
            </a:extLst>
          </p:cNvPr>
          <p:cNvGraphicFramePr>
            <a:graphicFrameLocks noChangeAspect="1"/>
          </p:cNvGraphicFramePr>
          <p:nvPr>
            <p:extLst>
              <p:ext uri="{D42A27DB-BD31-4B8C-83A1-F6EECF244321}">
                <p14:modId xmlns:p14="http://schemas.microsoft.com/office/powerpoint/2010/main" val="1006389389"/>
              </p:ext>
            </p:extLst>
          </p:nvPr>
        </p:nvGraphicFramePr>
        <p:xfrm>
          <a:off x="4998178" y="5189856"/>
          <a:ext cx="638175" cy="180975"/>
        </p:xfrm>
        <a:graphic>
          <a:graphicData uri="http://schemas.openxmlformats.org/presentationml/2006/ole">
            <mc:AlternateContent xmlns:mc="http://schemas.openxmlformats.org/markup-compatibility/2006">
              <mc:Choice xmlns:v="urn:schemas-microsoft-com:vml" Requires="v">
                <p:oleObj spid="_x0000_s4135" name="Equation" r:id="rId4" imgW="609336" imgH="177723" progId="Equation.DSMT4">
                  <p:embed/>
                </p:oleObj>
              </mc:Choice>
              <mc:Fallback>
                <p:oleObj name="Equation" r:id="rId4" imgW="609336" imgH="177723" progId="Equation.DSMT4">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98178" y="5189856"/>
                        <a:ext cx="638175" cy="180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a:extLst>
              <a:ext uri="{FF2B5EF4-FFF2-40B4-BE49-F238E27FC236}">
                <a16:creationId xmlns:a16="http://schemas.microsoft.com/office/drawing/2014/main" id="{064AF062-E07A-4644-AA6E-E82810902D00}"/>
              </a:ext>
            </a:extLst>
          </p:cNvPr>
          <p:cNvSpPr txBox="1"/>
          <p:nvPr/>
        </p:nvSpPr>
        <p:spPr>
          <a:xfrm>
            <a:off x="7076660" y="1934817"/>
            <a:ext cx="2199861" cy="369332"/>
          </a:xfrm>
          <a:prstGeom prst="rect">
            <a:avLst/>
          </a:prstGeom>
          <a:solidFill>
            <a:schemeClr val="accent2">
              <a:lumMod val="20000"/>
              <a:lumOff val="80000"/>
            </a:schemeClr>
          </a:solidFill>
        </p:spPr>
        <p:txBody>
          <a:bodyPr wrap="square" rtlCol="0">
            <a:spAutoFit/>
          </a:bodyPr>
          <a:lstStyle/>
          <a:p>
            <a:r>
              <a:rPr lang="en-US" dirty="0"/>
              <a:t>Discussion of result:</a:t>
            </a:r>
          </a:p>
        </p:txBody>
      </p:sp>
      <p:sp>
        <p:nvSpPr>
          <p:cNvPr id="9" name="TextBox 8">
            <a:extLst>
              <a:ext uri="{FF2B5EF4-FFF2-40B4-BE49-F238E27FC236}">
                <a16:creationId xmlns:a16="http://schemas.microsoft.com/office/drawing/2014/main" id="{27674860-B545-4F49-97B9-BD62F246E79E}"/>
              </a:ext>
            </a:extLst>
          </p:cNvPr>
          <p:cNvSpPr txBox="1"/>
          <p:nvPr/>
        </p:nvSpPr>
        <p:spPr>
          <a:xfrm>
            <a:off x="6368476" y="2833519"/>
            <a:ext cx="5624741" cy="2308324"/>
          </a:xfrm>
          <a:prstGeom prst="rect">
            <a:avLst/>
          </a:prstGeom>
          <a:noFill/>
        </p:spPr>
        <p:txBody>
          <a:bodyPr wrap="square" rtlCol="0">
            <a:spAutoFit/>
          </a:bodyPr>
          <a:lstStyle/>
          <a:p>
            <a:pPr marL="285750" indent="-285750">
              <a:buFont typeface="Wingdings" panose="05000000000000000000" pitchFamily="2" charset="2"/>
              <a:buChar char="Ø"/>
            </a:pPr>
            <a:r>
              <a:rPr lang="en-US" dirty="0"/>
              <a:t>For the Separable ODE (Problem Two), </a:t>
            </a:r>
            <a:r>
              <a:rPr lang="en-US" b="1" dirty="0"/>
              <a:t>the best numerical method to approximate the solution at x=2.0 is MIME method </a:t>
            </a:r>
            <a:r>
              <a:rPr lang="en-US" dirty="0"/>
              <a:t>with the step size, h=0.001</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b="1" dirty="0"/>
              <a:t>MIME method has the smallest error </a:t>
            </a:r>
            <a:r>
              <a:rPr lang="en-US" dirty="0"/>
              <a:t>which is </a:t>
            </a:r>
            <a:r>
              <a:rPr lang="en-US" b="1" dirty="0"/>
              <a:t>3.84E-08</a:t>
            </a:r>
            <a:r>
              <a:rPr lang="en-US" dirty="0"/>
              <a:t> followed by ME, IME and HP method</a:t>
            </a:r>
          </a:p>
          <a:p>
            <a:pPr marL="285750" indent="-285750">
              <a:buFont typeface="Wingdings" panose="05000000000000000000" pitchFamily="2" charset="2"/>
              <a:buChar char="Ø"/>
            </a:pPr>
            <a:endParaRPr lang="en-US" dirty="0"/>
          </a:p>
          <a:p>
            <a:endParaRPr lang="en-US" dirty="0"/>
          </a:p>
        </p:txBody>
      </p:sp>
    </p:spTree>
    <p:extLst>
      <p:ext uri="{BB962C8B-B14F-4D97-AF65-F5344CB8AC3E}">
        <p14:creationId xmlns:p14="http://schemas.microsoft.com/office/powerpoint/2010/main" val="3373942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E49B25BF-F380-4472-A8FA-AB7786485662}"/>
              </a:ext>
            </a:extLst>
          </p:cNvPr>
          <p:cNvGraphicFramePr>
            <a:graphicFrameLocks noGrp="1"/>
          </p:cNvGraphicFramePr>
          <p:nvPr>
            <p:extLst>
              <p:ext uri="{D42A27DB-BD31-4B8C-83A1-F6EECF244321}">
                <p14:modId xmlns:p14="http://schemas.microsoft.com/office/powerpoint/2010/main" val="2225756013"/>
              </p:ext>
            </p:extLst>
          </p:nvPr>
        </p:nvGraphicFramePr>
        <p:xfrm>
          <a:off x="689114" y="2622992"/>
          <a:ext cx="5748484" cy="3777813"/>
        </p:xfrm>
        <a:graphic>
          <a:graphicData uri="http://schemas.openxmlformats.org/drawingml/2006/table">
            <a:tbl>
              <a:tblPr firstRow="1" firstCol="1" bandRow="1">
                <a:tableStyleId>{3B4B98B0-60AC-42C2-AFA5-B58CD77FA1E5}</a:tableStyleId>
              </a:tblPr>
              <a:tblGrid>
                <a:gridCol w="558100">
                  <a:extLst>
                    <a:ext uri="{9D8B030D-6E8A-4147-A177-3AD203B41FA5}">
                      <a16:colId xmlns:a16="http://schemas.microsoft.com/office/drawing/2014/main" val="4271978802"/>
                    </a:ext>
                  </a:extLst>
                </a:gridCol>
                <a:gridCol w="1064506">
                  <a:extLst>
                    <a:ext uri="{9D8B030D-6E8A-4147-A177-3AD203B41FA5}">
                      <a16:colId xmlns:a16="http://schemas.microsoft.com/office/drawing/2014/main" val="154351111"/>
                    </a:ext>
                  </a:extLst>
                </a:gridCol>
                <a:gridCol w="1002838">
                  <a:extLst>
                    <a:ext uri="{9D8B030D-6E8A-4147-A177-3AD203B41FA5}">
                      <a16:colId xmlns:a16="http://schemas.microsoft.com/office/drawing/2014/main" val="71818491"/>
                    </a:ext>
                  </a:extLst>
                </a:gridCol>
                <a:gridCol w="1002838">
                  <a:extLst>
                    <a:ext uri="{9D8B030D-6E8A-4147-A177-3AD203B41FA5}">
                      <a16:colId xmlns:a16="http://schemas.microsoft.com/office/drawing/2014/main" val="1852109222"/>
                    </a:ext>
                  </a:extLst>
                </a:gridCol>
                <a:gridCol w="1055696">
                  <a:extLst>
                    <a:ext uri="{9D8B030D-6E8A-4147-A177-3AD203B41FA5}">
                      <a16:colId xmlns:a16="http://schemas.microsoft.com/office/drawing/2014/main" val="715040984"/>
                    </a:ext>
                  </a:extLst>
                </a:gridCol>
                <a:gridCol w="1064506">
                  <a:extLst>
                    <a:ext uri="{9D8B030D-6E8A-4147-A177-3AD203B41FA5}">
                      <a16:colId xmlns:a16="http://schemas.microsoft.com/office/drawing/2014/main" val="3915130567"/>
                    </a:ext>
                  </a:extLst>
                </a:gridCol>
              </a:tblGrid>
              <a:tr h="290601">
                <a:tc>
                  <a:txBody>
                    <a:bodyPr/>
                    <a:lstStyle/>
                    <a:p>
                      <a:pPr marL="0" marR="0" algn="ctr">
                        <a:lnSpc>
                          <a:spcPct val="106000"/>
                        </a:lnSpc>
                        <a:spcBef>
                          <a:spcPts val="0"/>
                        </a:spcBef>
                        <a:spcAft>
                          <a:spcPts val="0"/>
                        </a:spcAft>
                      </a:pPr>
                      <a:endPar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dirty="0">
                          <a:effectLst/>
                        </a:rPr>
                        <a:t>Analytical</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ME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IME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MIME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HP</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568738256"/>
                  </a:ext>
                </a:extLst>
              </a:tr>
              <a:tr h="290601">
                <a:tc>
                  <a:txBody>
                    <a:bodyPr/>
                    <a:lstStyle/>
                    <a:p>
                      <a:pPr marL="0" marR="0" algn="ctr">
                        <a:lnSpc>
                          <a:spcPct val="106000"/>
                        </a:lnSpc>
                        <a:spcBef>
                          <a:spcPts val="0"/>
                        </a:spcBef>
                        <a:spcAft>
                          <a:spcPts val="0"/>
                        </a:spcAft>
                      </a:pPr>
                      <a:r>
                        <a:rPr lang="en-US" sz="1200">
                          <a:effectLst/>
                        </a:rPr>
                        <a:t>0.2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1.62944568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1.59519170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1.69492815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1.64255493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1.57715759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2472820494"/>
                  </a:ext>
                </a:extLst>
              </a:tr>
              <a:tr h="290601">
                <a:tc>
                  <a:txBody>
                    <a:bodyPr/>
                    <a:lstStyle/>
                    <a:p>
                      <a:pPr marL="0" marR="0" algn="ctr">
                        <a:lnSpc>
                          <a:spcPct val="106000"/>
                        </a:lnSpc>
                        <a:spcBef>
                          <a:spcPts val="0"/>
                        </a:spcBef>
                        <a:spcAft>
                          <a:spcPts val="0"/>
                        </a:spcAft>
                      </a:pPr>
                      <a:r>
                        <a:rPr lang="en-US" sz="12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b="1" dirty="0">
                          <a:effectLst/>
                        </a:rPr>
                        <a:t>Iterations</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6000"/>
                        </a:lnSpc>
                        <a:spcBef>
                          <a:spcPts val="0"/>
                        </a:spcBef>
                        <a:spcAft>
                          <a:spcPts val="0"/>
                        </a:spcAft>
                      </a:pPr>
                      <a:r>
                        <a:rPr lang="en-US" sz="1200">
                          <a:effectLst/>
                        </a:rPr>
                        <a:t>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4288302951"/>
                  </a:ext>
                </a:extLst>
              </a:tr>
              <a:tr h="290601">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b="1" dirty="0">
                          <a:effectLst/>
                        </a:rPr>
                        <a:t>Error</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2.1022E-02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4.0187E-02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8.0452E-03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3.2089E-02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2234801593"/>
                  </a:ext>
                </a:extLst>
              </a:tr>
              <a:tr h="290601">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b="1" dirty="0">
                          <a:effectLst/>
                        </a:rPr>
                        <a:t>CPU time</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0.640625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1.046875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1.390625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dirty="0">
                          <a:effectLst/>
                        </a:rPr>
                        <a:t>1.765625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826831521"/>
                  </a:ext>
                </a:extLst>
              </a:tr>
              <a:tr h="290601">
                <a:tc>
                  <a:txBody>
                    <a:bodyPr/>
                    <a:lstStyle/>
                    <a:p>
                      <a:pPr marL="0" marR="0" algn="ctr">
                        <a:lnSpc>
                          <a:spcPct val="106000"/>
                        </a:lnSpc>
                        <a:spcBef>
                          <a:spcPts val="0"/>
                        </a:spcBef>
                        <a:spcAft>
                          <a:spcPts val="0"/>
                        </a:spcAft>
                      </a:pPr>
                      <a:r>
                        <a:rPr lang="en-US" sz="1200">
                          <a:effectLst/>
                        </a:rPr>
                        <a:t>0.05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1.62944568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1.62669540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1.63479738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1.63071394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1.62502265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348835636"/>
                  </a:ext>
                </a:extLst>
              </a:tr>
              <a:tr h="290601">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b="1" dirty="0">
                          <a:effectLst/>
                        </a:rPr>
                        <a:t>Iterations</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6000"/>
                        </a:lnSpc>
                        <a:spcBef>
                          <a:spcPts val="0"/>
                        </a:spcBef>
                        <a:spcAft>
                          <a:spcPts val="0"/>
                        </a:spcAft>
                      </a:pPr>
                      <a:r>
                        <a:rPr lang="en-US" sz="1200">
                          <a:effectLst/>
                        </a:rPr>
                        <a:t>20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771406379"/>
                  </a:ext>
                </a:extLst>
              </a:tr>
              <a:tr h="290601">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b="1" dirty="0">
                          <a:effectLst/>
                        </a:rPr>
                        <a:t>Error</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1.6879E-03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3.2844E-03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7.7834E-04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2.7144E-03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62466199"/>
                  </a:ext>
                </a:extLst>
              </a:tr>
              <a:tr h="290601">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b="1" dirty="0">
                          <a:effectLst/>
                        </a:rPr>
                        <a:t>CPU time</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0.578125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0.937500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1.312500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1.718750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946587786"/>
                  </a:ext>
                </a:extLst>
              </a:tr>
              <a:tr h="290601">
                <a:tc>
                  <a:txBody>
                    <a:bodyPr/>
                    <a:lstStyle/>
                    <a:p>
                      <a:pPr marL="0" marR="0" algn="ctr">
                        <a:lnSpc>
                          <a:spcPct val="106000"/>
                        </a:lnSpc>
                        <a:spcBef>
                          <a:spcPts val="0"/>
                        </a:spcBef>
                        <a:spcAft>
                          <a:spcPts val="0"/>
                        </a:spcAft>
                      </a:pPr>
                      <a:r>
                        <a:rPr lang="en-US" sz="1200">
                          <a:effectLst/>
                        </a:rPr>
                        <a:t>0.001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1.62944568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1.62944454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1.62944803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1.62944619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1.62944376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2168253136"/>
                  </a:ext>
                </a:extLst>
              </a:tr>
              <a:tr h="290601">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b="1" dirty="0">
                          <a:effectLst/>
                        </a:rPr>
                        <a:t>Iterations</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6000"/>
                        </a:lnSpc>
                        <a:spcBef>
                          <a:spcPts val="0"/>
                        </a:spcBef>
                        <a:spcAft>
                          <a:spcPts val="0"/>
                        </a:spcAft>
                      </a:pPr>
                      <a:r>
                        <a:rPr lang="en-US" sz="1200">
                          <a:effectLst/>
                        </a:rPr>
                        <a:t>1000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2078600092"/>
                  </a:ext>
                </a:extLst>
              </a:tr>
              <a:tr h="290601">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b="1" dirty="0">
                          <a:effectLst/>
                        </a:rPr>
                        <a:t>Error</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7.0024E-07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1.4453E-06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3.1667E-07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1.1783E-06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445085579"/>
                  </a:ext>
                </a:extLst>
              </a:tr>
              <a:tr h="290601">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b="1" dirty="0">
                          <a:effectLst/>
                        </a:rPr>
                        <a:t>CPU time</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0.734375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1.343750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1.937500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dirty="0">
                          <a:effectLst/>
                        </a:rPr>
                        <a:t>2.500000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781836223"/>
                  </a:ext>
                </a:extLst>
              </a:tr>
            </a:tbl>
          </a:graphicData>
        </a:graphic>
      </p:graphicFrame>
      <p:graphicFrame>
        <p:nvGraphicFramePr>
          <p:cNvPr id="6" name="Object 5">
            <a:extLst>
              <a:ext uri="{FF2B5EF4-FFF2-40B4-BE49-F238E27FC236}">
                <a16:creationId xmlns:a16="http://schemas.microsoft.com/office/drawing/2014/main" id="{2F2DC314-C0F4-46FF-A8A0-E2960434F046}"/>
              </a:ext>
            </a:extLst>
          </p:cNvPr>
          <p:cNvGraphicFramePr>
            <a:graphicFrameLocks noChangeAspect="1"/>
          </p:cNvGraphicFramePr>
          <p:nvPr>
            <p:extLst>
              <p:ext uri="{D42A27DB-BD31-4B8C-83A1-F6EECF244321}">
                <p14:modId xmlns:p14="http://schemas.microsoft.com/office/powerpoint/2010/main" val="1464353780"/>
              </p:ext>
            </p:extLst>
          </p:nvPr>
        </p:nvGraphicFramePr>
        <p:xfrm>
          <a:off x="824588" y="2702705"/>
          <a:ext cx="275342" cy="232258"/>
        </p:xfrm>
        <a:graphic>
          <a:graphicData uri="http://schemas.openxmlformats.org/presentationml/2006/ole">
            <mc:AlternateContent xmlns:mc="http://schemas.openxmlformats.org/markup-compatibility/2006">
              <mc:Choice xmlns:v="urn:schemas-microsoft-com:vml" Requires="v">
                <p:oleObj spid="_x0000_s5204" name="Equation" r:id="rId3" imgW="126725" imgH="177415" progId="Equation.DSMT4">
                  <p:embed/>
                </p:oleObj>
              </mc:Choice>
              <mc:Fallback>
                <p:oleObj name="Equation" r:id="rId3" imgW="126725" imgH="177415"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4588" y="2702705"/>
                        <a:ext cx="275342" cy="232258"/>
                      </a:xfrm>
                      <a:prstGeom prst="rect">
                        <a:avLst/>
                      </a:prstGeom>
                      <a:noFill/>
                    </p:spPr>
                  </p:pic>
                </p:oleObj>
              </mc:Fallback>
            </mc:AlternateContent>
          </a:graphicData>
        </a:graphic>
      </p:graphicFrame>
      <p:sp>
        <p:nvSpPr>
          <p:cNvPr id="7" name="Rectangle 3">
            <a:extLst>
              <a:ext uri="{FF2B5EF4-FFF2-40B4-BE49-F238E27FC236}">
                <a16:creationId xmlns:a16="http://schemas.microsoft.com/office/drawing/2014/main" id="{8A043824-1C17-4564-AAEA-B86DBB6C4774}"/>
              </a:ext>
            </a:extLst>
          </p:cNvPr>
          <p:cNvSpPr>
            <a:spLocks noChangeArrowheads="1"/>
          </p:cNvSpPr>
          <p:nvPr/>
        </p:nvSpPr>
        <p:spPr bwMode="auto">
          <a:xfrm>
            <a:off x="824588" y="1999199"/>
            <a:ext cx="561301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ea typeface="Times New Roman" panose="02020603050405020304" pitchFamily="18" charset="0"/>
              </a:rPr>
              <a:t>T</a:t>
            </a:r>
            <a:r>
              <a:rPr kumimoji="0" lang="en-US" altLang="en-US" sz="1600" b="1" i="0" u="none" strike="noStrike" cap="none" normalizeH="0" baseline="0" dirty="0" bmk="">
                <a:ln>
                  <a:noFill/>
                </a:ln>
                <a:solidFill>
                  <a:schemeClr val="tx1"/>
                </a:solidFill>
                <a:effectLst/>
                <a:ea typeface="Times New Roman" panose="02020603050405020304" pitchFamily="18" charset="0"/>
              </a:rPr>
              <a:t>able 4.</a:t>
            </a:r>
            <a:r>
              <a:rPr kumimoji="0" lang="en-US" altLang="en-US" sz="1600" b="1" i="0" u="none" strike="noStrike" cap="none" normalizeH="0" baseline="0" dirty="0" bmk="_Toc45572645">
                <a:ln>
                  <a:noFill/>
                </a:ln>
                <a:solidFill>
                  <a:schemeClr val="tx1"/>
                </a:solidFill>
                <a:effectLst/>
                <a:ea typeface="Times New Roman" panose="02020603050405020304" pitchFamily="18" charset="0"/>
              </a:rPr>
              <a:t>12:</a:t>
            </a:r>
            <a:r>
              <a:rPr kumimoji="0" lang="en-US" altLang="en-US" sz="1600" b="0" i="0" u="none" strike="noStrike" cap="none" normalizeH="0" baseline="0" dirty="0" bmk="_Toc45572645">
                <a:ln>
                  <a:noFill/>
                </a:ln>
                <a:solidFill>
                  <a:schemeClr val="tx1"/>
                </a:solidFill>
                <a:effectLst/>
                <a:ea typeface="Times New Roman" panose="02020603050405020304" pitchFamily="18" charset="0"/>
              </a:rPr>
              <a:t> Analytical and Numerical solutions of Bernoulli’s ODE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bmk="_Toc45572645">
                <a:ln>
                  <a:noFill/>
                </a:ln>
                <a:solidFill>
                  <a:schemeClr val="tx1"/>
                </a:solidFill>
                <a:effectLst/>
                <a:ea typeface="Times New Roman" panose="02020603050405020304" pitchFamily="18" charset="0"/>
              </a:rPr>
              <a:t>at </a:t>
            </a:r>
            <a:endParaRPr kumimoji="0" lang="en-US" altLang="en-US" sz="1600" b="0" i="0" u="none" strike="noStrike" cap="none" normalizeH="0" baseline="0" dirty="0">
              <a:ln>
                <a:noFill/>
              </a:ln>
              <a:solidFill>
                <a:schemeClr val="tx1"/>
              </a:solidFill>
              <a:effectLst/>
            </a:endParaRPr>
          </a:p>
        </p:txBody>
      </p:sp>
      <p:graphicFrame>
        <p:nvGraphicFramePr>
          <p:cNvPr id="8" name="Object 7">
            <a:extLst>
              <a:ext uri="{FF2B5EF4-FFF2-40B4-BE49-F238E27FC236}">
                <a16:creationId xmlns:a16="http://schemas.microsoft.com/office/drawing/2014/main" id="{709F1D68-BD67-4E9D-8EB7-6186ED9B7DBF}"/>
              </a:ext>
            </a:extLst>
          </p:cNvPr>
          <p:cNvGraphicFramePr>
            <a:graphicFrameLocks noChangeAspect="1"/>
          </p:cNvGraphicFramePr>
          <p:nvPr>
            <p:extLst>
              <p:ext uri="{D42A27DB-BD31-4B8C-83A1-F6EECF244321}">
                <p14:modId xmlns:p14="http://schemas.microsoft.com/office/powerpoint/2010/main" val="2337378897"/>
              </p:ext>
            </p:extLst>
          </p:nvPr>
        </p:nvGraphicFramePr>
        <p:xfrm>
          <a:off x="3723860" y="2291587"/>
          <a:ext cx="605248" cy="239578"/>
        </p:xfrm>
        <a:graphic>
          <a:graphicData uri="http://schemas.openxmlformats.org/presentationml/2006/ole">
            <mc:AlternateContent xmlns:mc="http://schemas.openxmlformats.org/markup-compatibility/2006">
              <mc:Choice xmlns:v="urn:schemas-microsoft-com:vml" Requires="v">
                <p:oleObj spid="_x0000_s5205" name="Equation" r:id="rId5" imgW="469696" imgH="177723" progId="Equation.DSMT4">
                  <p:embed/>
                </p:oleObj>
              </mc:Choice>
              <mc:Fallback>
                <p:oleObj name="Equation" r:id="rId5" imgW="469696" imgH="177723" progId="Equation.DSMT4">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23860" y="2291587"/>
                        <a:ext cx="605248" cy="239578"/>
                      </a:xfrm>
                      <a:prstGeom prst="rect">
                        <a:avLst/>
                      </a:prstGeom>
                      <a:noFill/>
                    </p:spPr>
                  </p:pic>
                </p:oleObj>
              </mc:Fallback>
            </mc:AlternateContent>
          </a:graphicData>
        </a:graphic>
      </p:graphicFrame>
      <p:sp>
        <p:nvSpPr>
          <p:cNvPr id="9" name="TextBox 8">
            <a:extLst>
              <a:ext uri="{FF2B5EF4-FFF2-40B4-BE49-F238E27FC236}">
                <a16:creationId xmlns:a16="http://schemas.microsoft.com/office/drawing/2014/main" id="{F91FECA9-B87A-4899-8CC6-9FAA4F5B52F5}"/>
              </a:ext>
            </a:extLst>
          </p:cNvPr>
          <p:cNvSpPr txBox="1"/>
          <p:nvPr/>
        </p:nvSpPr>
        <p:spPr>
          <a:xfrm>
            <a:off x="6830809" y="2158226"/>
            <a:ext cx="5314128" cy="3970318"/>
          </a:xfrm>
          <a:prstGeom prst="rect">
            <a:avLst/>
          </a:prstGeom>
          <a:noFill/>
        </p:spPr>
        <p:txBody>
          <a:bodyPr wrap="square" rtlCol="0">
            <a:spAutoFit/>
          </a:bodyPr>
          <a:lstStyle/>
          <a:p>
            <a:pPr marL="285750" indent="-285750">
              <a:buFont typeface="Wingdings" panose="05000000000000000000" pitchFamily="2" charset="2"/>
              <a:buChar char="§"/>
            </a:pPr>
            <a:r>
              <a:rPr lang="en-US" dirty="0"/>
              <a:t>Based on Table 4.12, the comparison between analytical solution and numerical approximation based on the relative error show that, </a:t>
            </a:r>
            <a:r>
              <a:rPr lang="en-US" b="1" dirty="0"/>
              <a:t>the new Modified Euler Based on Harmonic Polygon(HP) method is more accurate compared to the Improved Modified Euler(IME) method. </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
            </a:pPr>
            <a:r>
              <a:rPr lang="en-US" dirty="0"/>
              <a:t>For this problem, </a:t>
            </a:r>
            <a:r>
              <a:rPr lang="en-US" b="1" dirty="0"/>
              <a:t>IME method has the largest error </a:t>
            </a:r>
            <a:r>
              <a:rPr lang="en-US" dirty="0"/>
              <a:t>compared to the new HP method and those of the existing methods. </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
            </a:pPr>
            <a:r>
              <a:rPr lang="en-US" dirty="0"/>
              <a:t>While, </a:t>
            </a:r>
            <a:r>
              <a:rPr lang="en-US" b="1" dirty="0"/>
              <a:t>Modified Improved Modified Euler (MIME) method </a:t>
            </a:r>
            <a:r>
              <a:rPr lang="en-US" dirty="0"/>
              <a:t>has the better approximation as this method </a:t>
            </a:r>
            <a:r>
              <a:rPr lang="en-US" b="1" dirty="0"/>
              <a:t>has the smallest error. </a:t>
            </a:r>
          </a:p>
        </p:txBody>
      </p:sp>
      <p:sp>
        <p:nvSpPr>
          <p:cNvPr id="10" name="Title 1">
            <a:extLst>
              <a:ext uri="{FF2B5EF4-FFF2-40B4-BE49-F238E27FC236}">
                <a16:creationId xmlns:a16="http://schemas.microsoft.com/office/drawing/2014/main" id="{C78B47FD-C3C9-49DD-A44C-B2B0E16D0174}"/>
              </a:ext>
            </a:extLst>
          </p:cNvPr>
          <p:cNvSpPr>
            <a:spLocks noGrp="1"/>
          </p:cNvSpPr>
          <p:nvPr>
            <p:ph type="title"/>
          </p:nvPr>
        </p:nvSpPr>
        <p:spPr>
          <a:xfrm>
            <a:off x="6062183" y="318615"/>
            <a:ext cx="5062330" cy="1018035"/>
          </a:xfrm>
        </p:spPr>
        <p:txBody>
          <a:bodyPr>
            <a:normAutofit fontScale="90000"/>
          </a:bodyPr>
          <a:lstStyle/>
          <a:p>
            <a:pPr algn="ctr"/>
            <a:r>
              <a:rPr lang="en-US" sz="4000" b="1" dirty="0"/>
              <a:t>RESULT PROBLEM THREE:</a:t>
            </a:r>
            <a:br>
              <a:rPr lang="en-US" sz="4000" b="1" dirty="0"/>
            </a:br>
            <a:r>
              <a:rPr lang="en-US" sz="4000" b="1" dirty="0"/>
              <a:t>BERNOULLI’S ODE</a:t>
            </a:r>
            <a:endParaRPr lang="en-US" sz="4000" dirty="0"/>
          </a:p>
        </p:txBody>
      </p:sp>
    </p:spTree>
    <p:extLst>
      <p:ext uri="{BB962C8B-B14F-4D97-AF65-F5344CB8AC3E}">
        <p14:creationId xmlns:p14="http://schemas.microsoft.com/office/powerpoint/2010/main" val="2206766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C38AC3BD-FCC2-431A-80C8-0C3D86FC1772}"/>
              </a:ext>
            </a:extLst>
          </p:cNvPr>
          <p:cNvGraphicFramePr/>
          <p:nvPr>
            <p:extLst>
              <p:ext uri="{D42A27DB-BD31-4B8C-83A1-F6EECF244321}">
                <p14:modId xmlns:p14="http://schemas.microsoft.com/office/powerpoint/2010/main" val="2183170135"/>
              </p:ext>
            </p:extLst>
          </p:nvPr>
        </p:nvGraphicFramePr>
        <p:xfrm>
          <a:off x="1325217" y="2067339"/>
          <a:ext cx="4996069" cy="3140766"/>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2">
            <a:extLst>
              <a:ext uri="{FF2B5EF4-FFF2-40B4-BE49-F238E27FC236}">
                <a16:creationId xmlns:a16="http://schemas.microsoft.com/office/drawing/2014/main" id="{782BA398-F1CD-4F03-A9EA-D36159B54382}"/>
              </a:ext>
            </a:extLst>
          </p:cNvPr>
          <p:cNvSpPr>
            <a:spLocks noChangeArrowheads="1"/>
          </p:cNvSpPr>
          <p:nvPr/>
        </p:nvSpPr>
        <p:spPr bwMode="auto">
          <a:xfrm>
            <a:off x="1722783" y="5194853"/>
            <a:ext cx="376096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F</a:t>
            </a:r>
            <a:r>
              <a:rPr kumimoji="0" lang="en-US" altLang="en-US" sz="1200" b="1"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rPr>
              <a:t>igure 4.11(b):</a:t>
            </a:r>
            <a:r>
              <a:rPr kumimoji="0" lang="en-US" altLang="en-US" sz="1200" b="0" i="0" u="none" strike="noStrike" cap="none" normalizeH="0" baseline="0" dirty="0" bmk="_Toc45574912">
                <a:ln>
                  <a:noFill/>
                </a:ln>
                <a:solidFill>
                  <a:schemeClr val="tx1"/>
                </a:solidFill>
                <a:effectLst/>
                <a:latin typeface="Arial" panose="020B0604020202020204" pitchFamily="34" charset="0"/>
                <a:ea typeface="Times New Roman" panose="02020603050405020304" pitchFamily="18" charset="0"/>
              </a:rPr>
              <a:t> Relative error of Bernoulli’s ODE for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6" name="Object 5">
            <a:extLst>
              <a:ext uri="{FF2B5EF4-FFF2-40B4-BE49-F238E27FC236}">
                <a16:creationId xmlns:a16="http://schemas.microsoft.com/office/drawing/2014/main" id="{A7F8E860-6AB2-452D-B82C-73B7C361E1B2}"/>
              </a:ext>
            </a:extLst>
          </p:cNvPr>
          <p:cNvGraphicFramePr>
            <a:graphicFrameLocks noChangeAspect="1"/>
          </p:cNvGraphicFramePr>
          <p:nvPr>
            <p:extLst>
              <p:ext uri="{D42A27DB-BD31-4B8C-83A1-F6EECF244321}">
                <p14:modId xmlns:p14="http://schemas.microsoft.com/office/powerpoint/2010/main" val="3468345956"/>
              </p:ext>
            </p:extLst>
          </p:nvPr>
        </p:nvGraphicFramePr>
        <p:xfrm>
          <a:off x="5340626" y="5256116"/>
          <a:ext cx="638175" cy="180975"/>
        </p:xfrm>
        <a:graphic>
          <a:graphicData uri="http://schemas.openxmlformats.org/presentationml/2006/ole">
            <mc:AlternateContent xmlns:mc="http://schemas.openxmlformats.org/markup-compatibility/2006">
              <mc:Choice xmlns:v="urn:schemas-microsoft-com:vml" Requires="v">
                <p:oleObj spid="_x0000_s6184" name="Equation" r:id="rId4" imgW="609336" imgH="177723" progId="Equation.DSMT4">
                  <p:embed/>
                </p:oleObj>
              </mc:Choice>
              <mc:Fallback>
                <p:oleObj name="Equation" r:id="rId4" imgW="609336" imgH="177723" progId="Equation.DSMT4">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40626" y="5256116"/>
                        <a:ext cx="638175" cy="180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a:extLst>
              <a:ext uri="{FF2B5EF4-FFF2-40B4-BE49-F238E27FC236}">
                <a16:creationId xmlns:a16="http://schemas.microsoft.com/office/drawing/2014/main" id="{2DC815F0-145A-428F-888C-7B37DE100E42}"/>
              </a:ext>
            </a:extLst>
          </p:cNvPr>
          <p:cNvSpPr txBox="1"/>
          <p:nvPr/>
        </p:nvSpPr>
        <p:spPr>
          <a:xfrm>
            <a:off x="7076660" y="1934817"/>
            <a:ext cx="2199861" cy="369332"/>
          </a:xfrm>
          <a:prstGeom prst="rect">
            <a:avLst/>
          </a:prstGeom>
          <a:solidFill>
            <a:schemeClr val="accent2">
              <a:lumMod val="20000"/>
              <a:lumOff val="80000"/>
            </a:schemeClr>
          </a:solidFill>
        </p:spPr>
        <p:txBody>
          <a:bodyPr wrap="square" rtlCol="0">
            <a:spAutoFit/>
          </a:bodyPr>
          <a:lstStyle/>
          <a:p>
            <a:r>
              <a:rPr lang="en-US" dirty="0"/>
              <a:t>Discussion of result:</a:t>
            </a:r>
          </a:p>
        </p:txBody>
      </p:sp>
      <p:sp>
        <p:nvSpPr>
          <p:cNvPr id="8" name="TextBox 7">
            <a:extLst>
              <a:ext uri="{FF2B5EF4-FFF2-40B4-BE49-F238E27FC236}">
                <a16:creationId xmlns:a16="http://schemas.microsoft.com/office/drawing/2014/main" id="{0E035322-1B9E-474C-B5E3-88781D63A0CE}"/>
              </a:ext>
            </a:extLst>
          </p:cNvPr>
          <p:cNvSpPr txBox="1"/>
          <p:nvPr/>
        </p:nvSpPr>
        <p:spPr>
          <a:xfrm>
            <a:off x="6778486" y="2652374"/>
            <a:ext cx="4996069" cy="3416320"/>
          </a:xfrm>
          <a:prstGeom prst="rect">
            <a:avLst/>
          </a:prstGeom>
          <a:noFill/>
        </p:spPr>
        <p:txBody>
          <a:bodyPr wrap="square" rtlCol="0">
            <a:spAutoFit/>
          </a:bodyPr>
          <a:lstStyle/>
          <a:p>
            <a:pPr marL="285750" indent="-285750">
              <a:buFont typeface="Wingdings" panose="05000000000000000000" pitchFamily="2" charset="2"/>
              <a:buChar char="Ø"/>
            </a:pPr>
            <a:r>
              <a:rPr lang="en-US" dirty="0"/>
              <a:t>For the Bernoulli’s ODE (Problem Three), </a:t>
            </a:r>
            <a:r>
              <a:rPr lang="en-US" b="1" dirty="0"/>
              <a:t>the best numerical method to approximate the solution at x=2.0 is MIME method</a:t>
            </a:r>
            <a:r>
              <a:rPr lang="en-US" dirty="0"/>
              <a:t> with the step size, h=0.001.</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b="1" dirty="0"/>
              <a:t>MIME method has provided a more accurate performance </a:t>
            </a:r>
            <a:r>
              <a:rPr lang="en-US" dirty="0"/>
              <a:t>as this method gave the smallest error of </a:t>
            </a:r>
            <a:r>
              <a:rPr lang="en-US" b="1" dirty="0"/>
              <a:t>3.1667E-07</a:t>
            </a:r>
            <a:r>
              <a:rPr lang="en-US" dirty="0"/>
              <a:t> followed by ME, HP and IME method.</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endParaRPr lang="en-US" dirty="0"/>
          </a:p>
          <a:p>
            <a:endParaRPr lang="en-US" dirty="0"/>
          </a:p>
        </p:txBody>
      </p:sp>
    </p:spTree>
    <p:extLst>
      <p:ext uri="{BB962C8B-B14F-4D97-AF65-F5344CB8AC3E}">
        <p14:creationId xmlns:p14="http://schemas.microsoft.com/office/powerpoint/2010/main" val="38976033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251985D-2B9B-4219-9502-335188B82F20}"/>
              </a:ext>
            </a:extLst>
          </p:cNvPr>
          <p:cNvSpPr>
            <a:spLocks noGrp="1"/>
          </p:cNvSpPr>
          <p:nvPr>
            <p:ph type="title"/>
          </p:nvPr>
        </p:nvSpPr>
        <p:spPr>
          <a:xfrm>
            <a:off x="6705600" y="318615"/>
            <a:ext cx="3299791" cy="1018035"/>
          </a:xfrm>
        </p:spPr>
        <p:txBody>
          <a:bodyPr>
            <a:normAutofit/>
          </a:bodyPr>
          <a:lstStyle/>
          <a:p>
            <a:r>
              <a:rPr lang="en-US" sz="4000" dirty="0"/>
              <a:t>CONCLUSION</a:t>
            </a:r>
          </a:p>
        </p:txBody>
      </p:sp>
      <p:sp>
        <p:nvSpPr>
          <p:cNvPr id="5" name="TextBox 4">
            <a:extLst>
              <a:ext uri="{FF2B5EF4-FFF2-40B4-BE49-F238E27FC236}">
                <a16:creationId xmlns:a16="http://schemas.microsoft.com/office/drawing/2014/main" id="{F0552A6C-1B22-4FEB-B72D-0C6586D0A315}"/>
              </a:ext>
            </a:extLst>
          </p:cNvPr>
          <p:cNvSpPr txBox="1"/>
          <p:nvPr/>
        </p:nvSpPr>
        <p:spPr>
          <a:xfrm>
            <a:off x="728870" y="1974574"/>
            <a:ext cx="9501808" cy="3373359"/>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en-US" dirty="0">
                <a:ea typeface="Times New Roman" panose="02020603050405020304" pitchFamily="18" charset="0"/>
                <a:cs typeface="Arial" panose="020B0604020202020204" pitchFamily="34" charset="0"/>
              </a:rPr>
              <a:t>In this research, </a:t>
            </a:r>
            <a:r>
              <a:rPr lang="en-US" b="1" dirty="0">
                <a:ea typeface="Times New Roman" panose="02020603050405020304" pitchFamily="18" charset="0"/>
                <a:cs typeface="Arial" panose="020B0604020202020204" pitchFamily="34" charset="0"/>
              </a:rPr>
              <a:t>the best method in terms of accuracy is Modified Improved Modified Euler (MIME) method with step size of 0.001. </a:t>
            </a:r>
          </a:p>
          <a:p>
            <a:pPr marL="285750" indent="-285750" algn="just">
              <a:lnSpc>
                <a:spcPct val="150000"/>
              </a:lnSpc>
              <a:buFont typeface="Wingdings" panose="05000000000000000000" pitchFamily="2" charset="2"/>
              <a:buChar char="v"/>
            </a:pPr>
            <a:r>
              <a:rPr lang="en-US" dirty="0">
                <a:ea typeface="Times New Roman" panose="02020603050405020304" pitchFamily="18" charset="0"/>
                <a:cs typeface="Arial" panose="020B0604020202020204" pitchFamily="34" charset="0"/>
              </a:rPr>
              <a:t>This method also is </a:t>
            </a:r>
            <a:r>
              <a:rPr lang="en-US" b="1" dirty="0">
                <a:ea typeface="Times New Roman" panose="02020603050405020304" pitchFamily="18" charset="0"/>
                <a:cs typeface="Arial" panose="020B0604020202020204" pitchFamily="34" charset="0"/>
              </a:rPr>
              <a:t>the best modification of Euler method </a:t>
            </a:r>
            <a:r>
              <a:rPr lang="en-US" dirty="0">
                <a:ea typeface="Times New Roman" panose="02020603050405020304" pitchFamily="18" charset="0"/>
                <a:cs typeface="Arial" panose="020B0604020202020204" pitchFamily="34" charset="0"/>
              </a:rPr>
              <a:t>for solving the first order ODE </a:t>
            </a:r>
            <a:r>
              <a:rPr lang="en-US" b="1" dirty="0">
                <a:ea typeface="Times New Roman" panose="02020603050405020304" pitchFamily="18" charset="0"/>
                <a:cs typeface="Arial" panose="020B0604020202020204" pitchFamily="34" charset="0"/>
              </a:rPr>
              <a:t>for Linear ODE, Separable ODE and Bernoulli’s ODE. </a:t>
            </a:r>
          </a:p>
          <a:p>
            <a:pPr marL="285750" indent="-285750" algn="just">
              <a:lnSpc>
                <a:spcPct val="150000"/>
              </a:lnSpc>
              <a:buFont typeface="Wingdings" panose="05000000000000000000" pitchFamily="2" charset="2"/>
              <a:buChar char="v"/>
            </a:pPr>
            <a:r>
              <a:rPr lang="en-US" dirty="0">
                <a:ea typeface="Times New Roman" panose="02020603050405020304" pitchFamily="18" charset="0"/>
                <a:cs typeface="Arial" panose="020B0604020202020204" pitchFamily="34" charset="0"/>
              </a:rPr>
              <a:t>However, Modified Euler possesses good CPU time based on step size of 0.05. </a:t>
            </a:r>
          </a:p>
          <a:p>
            <a:pPr marL="285750" indent="-285750" algn="just">
              <a:lnSpc>
                <a:spcPct val="150000"/>
              </a:lnSpc>
              <a:buFont typeface="Wingdings" panose="05000000000000000000" pitchFamily="2" charset="2"/>
              <a:buChar char="v"/>
            </a:pPr>
            <a:r>
              <a:rPr lang="en-US" dirty="0">
                <a:ea typeface="Times New Roman" panose="02020603050405020304" pitchFamily="18" charset="0"/>
                <a:cs typeface="Arial" panose="020B0604020202020204" pitchFamily="34" charset="0"/>
              </a:rPr>
              <a:t>Conclusion: If </a:t>
            </a:r>
            <a:r>
              <a:rPr lang="en-US" b="1" dirty="0">
                <a:ea typeface="Times New Roman" panose="02020603050405020304" pitchFamily="18" charset="0"/>
                <a:cs typeface="Arial" panose="020B0604020202020204" pitchFamily="34" charset="0"/>
              </a:rPr>
              <a:t>an accurate result is required</a:t>
            </a:r>
            <a:r>
              <a:rPr lang="en-US" dirty="0">
                <a:ea typeface="Times New Roman" panose="02020603050405020304" pitchFamily="18" charset="0"/>
                <a:cs typeface="Arial" panose="020B0604020202020204" pitchFamily="34" charset="0"/>
              </a:rPr>
              <a:t>, then the </a:t>
            </a:r>
            <a:r>
              <a:rPr lang="en-US" b="1" dirty="0">
                <a:ea typeface="Times New Roman" panose="02020603050405020304" pitchFamily="18" charset="0"/>
                <a:cs typeface="Arial" panose="020B0604020202020204" pitchFamily="34" charset="0"/>
              </a:rPr>
              <a:t>use of smaller step size such as 0.001 or smaller is needed. </a:t>
            </a:r>
            <a:r>
              <a:rPr lang="en-US" dirty="0">
                <a:ea typeface="Times New Roman" panose="02020603050405020304" pitchFamily="18" charset="0"/>
                <a:cs typeface="Arial" panose="020B0604020202020204" pitchFamily="34" charset="0"/>
              </a:rPr>
              <a:t>This </a:t>
            </a:r>
            <a:r>
              <a:rPr lang="en-US" b="1" dirty="0">
                <a:ea typeface="Times New Roman" panose="02020603050405020304" pitchFamily="18" charset="0"/>
                <a:cs typeface="Arial" panose="020B0604020202020204" pitchFamily="34" charset="0"/>
              </a:rPr>
              <a:t>smaller step size will generate higher number of iterations </a:t>
            </a:r>
            <a:r>
              <a:rPr lang="en-US" dirty="0">
                <a:ea typeface="Times New Roman" panose="02020603050405020304" pitchFamily="18" charset="0"/>
                <a:cs typeface="Arial" panose="020B0604020202020204" pitchFamily="34" charset="0"/>
              </a:rPr>
              <a:t>to find the final solution which in terms contribute to </a:t>
            </a:r>
            <a:r>
              <a:rPr lang="en-US" b="1" dirty="0">
                <a:ea typeface="Times New Roman" panose="02020603050405020304" pitchFamily="18" charset="0"/>
                <a:cs typeface="Arial" panose="020B0604020202020204" pitchFamily="34" charset="0"/>
              </a:rPr>
              <a:t>the higher CPU time. </a:t>
            </a:r>
            <a:endParaRPr lang="en-US" b="1" dirty="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838291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A6680CE-17ED-41D6-9A1A-19BC17662250}"/>
              </a:ext>
            </a:extLst>
          </p:cNvPr>
          <p:cNvSpPr>
            <a:spLocks noGrp="1"/>
          </p:cNvSpPr>
          <p:nvPr>
            <p:ph type="title"/>
          </p:nvPr>
        </p:nvSpPr>
        <p:spPr>
          <a:xfrm>
            <a:off x="6202017" y="318615"/>
            <a:ext cx="5738191" cy="1018035"/>
          </a:xfrm>
        </p:spPr>
        <p:txBody>
          <a:bodyPr>
            <a:normAutofit fontScale="90000"/>
          </a:bodyPr>
          <a:lstStyle/>
          <a:p>
            <a:pPr algn="l"/>
            <a:r>
              <a:rPr lang="en-US" sz="4000" dirty="0"/>
              <a:t>CONCLUSION </a:t>
            </a:r>
            <a:br>
              <a:rPr lang="en-US" sz="4000" dirty="0"/>
            </a:br>
            <a:r>
              <a:rPr lang="en-US" sz="4000" dirty="0"/>
              <a:t>AND RECOMMENDATION</a:t>
            </a:r>
          </a:p>
        </p:txBody>
      </p:sp>
      <p:sp>
        <p:nvSpPr>
          <p:cNvPr id="5" name="TextBox 4">
            <a:extLst>
              <a:ext uri="{FF2B5EF4-FFF2-40B4-BE49-F238E27FC236}">
                <a16:creationId xmlns:a16="http://schemas.microsoft.com/office/drawing/2014/main" id="{4B1C7D2D-4DB6-415C-B9D4-FE7441C9367F}"/>
              </a:ext>
            </a:extLst>
          </p:cNvPr>
          <p:cNvSpPr txBox="1"/>
          <p:nvPr/>
        </p:nvSpPr>
        <p:spPr>
          <a:xfrm>
            <a:off x="583096" y="2056686"/>
            <a:ext cx="5287617" cy="4801314"/>
          </a:xfrm>
          <a:prstGeom prst="rect">
            <a:avLst/>
          </a:prstGeom>
          <a:noFill/>
        </p:spPr>
        <p:txBody>
          <a:bodyPr wrap="square" rtlCol="0">
            <a:spAutoFit/>
          </a:bodyPr>
          <a:lstStyle/>
          <a:p>
            <a:pPr marL="285750" indent="-285750">
              <a:buFont typeface="Wingdings" panose="05000000000000000000" pitchFamily="2" charset="2"/>
              <a:buChar char="ü"/>
            </a:pPr>
            <a:r>
              <a:rPr lang="en-US" dirty="0"/>
              <a:t>All of the </a:t>
            </a:r>
            <a:r>
              <a:rPr lang="en-US" b="1" dirty="0"/>
              <a:t>ODE problems </a:t>
            </a:r>
            <a:r>
              <a:rPr lang="en-US" dirty="0"/>
              <a:t>had been </a:t>
            </a:r>
            <a:r>
              <a:rPr lang="en-US" b="1" dirty="0"/>
              <a:t>solved with the theoretical method successfully. </a:t>
            </a:r>
          </a:p>
          <a:p>
            <a:pPr marL="285750" indent="-285750">
              <a:buFont typeface="Wingdings" panose="05000000000000000000" pitchFamily="2" charset="2"/>
              <a:buChar char="ü"/>
            </a:pPr>
            <a:endParaRPr lang="en-US" dirty="0"/>
          </a:p>
          <a:p>
            <a:pPr marL="285750" indent="-285750">
              <a:buFont typeface="Wingdings" panose="05000000000000000000" pitchFamily="2" charset="2"/>
              <a:buChar char="ü"/>
            </a:pPr>
            <a:r>
              <a:rPr lang="en-US" dirty="0"/>
              <a:t>All the </a:t>
            </a:r>
            <a:r>
              <a:rPr lang="en-US" b="1" dirty="0"/>
              <a:t>coded problem has been run successfully</a:t>
            </a:r>
            <a:r>
              <a:rPr lang="en-US" dirty="0"/>
              <a:t>. All the numerical result based on approximate solution and CPU time are recorded. </a:t>
            </a:r>
          </a:p>
          <a:p>
            <a:endParaRPr lang="en-US" dirty="0"/>
          </a:p>
          <a:p>
            <a:pPr marL="285750" indent="-285750">
              <a:buFont typeface="Wingdings" panose="05000000000000000000" pitchFamily="2" charset="2"/>
              <a:buChar char="ü"/>
            </a:pPr>
            <a:r>
              <a:rPr lang="en-US" dirty="0"/>
              <a:t>All the results of Euler modified (ME, IME, MIME and HP method) </a:t>
            </a:r>
            <a:r>
              <a:rPr lang="en-US" b="1" dirty="0"/>
              <a:t>numerical methods has been analyzed based on its accuracy in terms of relative error. </a:t>
            </a:r>
          </a:p>
          <a:p>
            <a:pPr marL="285750" indent="-285750">
              <a:buFont typeface="Wingdings" panose="05000000000000000000" pitchFamily="2" charset="2"/>
              <a:buChar char="ü"/>
            </a:pPr>
            <a:endParaRPr lang="en-US" dirty="0"/>
          </a:p>
          <a:p>
            <a:pPr marL="285750" indent="-285750">
              <a:buFont typeface="Wingdings" panose="05000000000000000000" pitchFamily="2" charset="2"/>
              <a:buChar char="ü"/>
            </a:pPr>
            <a:r>
              <a:rPr lang="en-US" dirty="0"/>
              <a:t>Based on the results shown graphically, it showed that </a:t>
            </a:r>
            <a:r>
              <a:rPr lang="en-US" b="1" dirty="0"/>
              <a:t>the best modification of Euler method in terms of accuracy is Modified Improved Modified Euler (MIME) method with a step size of 0.001. </a:t>
            </a:r>
          </a:p>
          <a:p>
            <a:r>
              <a:rPr lang="en-US" dirty="0"/>
              <a:t> </a:t>
            </a:r>
          </a:p>
        </p:txBody>
      </p:sp>
      <p:sp>
        <p:nvSpPr>
          <p:cNvPr id="6" name="TextBox 5">
            <a:extLst>
              <a:ext uri="{FF2B5EF4-FFF2-40B4-BE49-F238E27FC236}">
                <a16:creationId xmlns:a16="http://schemas.microsoft.com/office/drawing/2014/main" id="{52E6DF51-4B4B-4061-B8C1-7A08033A5F66}"/>
              </a:ext>
            </a:extLst>
          </p:cNvPr>
          <p:cNvSpPr txBox="1"/>
          <p:nvPr/>
        </p:nvSpPr>
        <p:spPr>
          <a:xfrm>
            <a:off x="234016" y="1687354"/>
            <a:ext cx="1460970" cy="369332"/>
          </a:xfrm>
          <a:prstGeom prst="rect">
            <a:avLst/>
          </a:prstGeom>
          <a:solidFill>
            <a:schemeClr val="accent2">
              <a:lumMod val="20000"/>
              <a:lumOff val="80000"/>
            </a:schemeClr>
          </a:solidFill>
        </p:spPr>
        <p:txBody>
          <a:bodyPr wrap="square" rtlCol="0">
            <a:spAutoFit/>
          </a:bodyPr>
          <a:lstStyle/>
          <a:p>
            <a:r>
              <a:rPr lang="en-US" dirty="0"/>
              <a:t>Conclusion:</a:t>
            </a:r>
          </a:p>
        </p:txBody>
      </p:sp>
      <p:sp>
        <p:nvSpPr>
          <p:cNvPr id="7" name="TextBox 6">
            <a:extLst>
              <a:ext uri="{FF2B5EF4-FFF2-40B4-BE49-F238E27FC236}">
                <a16:creationId xmlns:a16="http://schemas.microsoft.com/office/drawing/2014/main" id="{93B04317-FB40-4715-A8A1-B06AA912AB08}"/>
              </a:ext>
            </a:extLst>
          </p:cNvPr>
          <p:cNvSpPr txBox="1"/>
          <p:nvPr/>
        </p:nvSpPr>
        <p:spPr>
          <a:xfrm>
            <a:off x="6463667" y="1687354"/>
            <a:ext cx="1938212" cy="369332"/>
          </a:xfrm>
          <a:prstGeom prst="rect">
            <a:avLst/>
          </a:prstGeom>
          <a:solidFill>
            <a:schemeClr val="accent2">
              <a:lumMod val="20000"/>
              <a:lumOff val="80000"/>
            </a:schemeClr>
          </a:solidFill>
        </p:spPr>
        <p:txBody>
          <a:bodyPr wrap="square" rtlCol="0">
            <a:spAutoFit/>
          </a:bodyPr>
          <a:lstStyle/>
          <a:p>
            <a:r>
              <a:rPr lang="en-US" dirty="0"/>
              <a:t>Recommendation:</a:t>
            </a:r>
          </a:p>
        </p:txBody>
      </p:sp>
      <p:sp>
        <p:nvSpPr>
          <p:cNvPr id="8" name="TextBox 7">
            <a:extLst>
              <a:ext uri="{FF2B5EF4-FFF2-40B4-BE49-F238E27FC236}">
                <a16:creationId xmlns:a16="http://schemas.microsoft.com/office/drawing/2014/main" id="{DFAF5037-0519-4DFF-8107-4F5A8B2EA1F5}"/>
              </a:ext>
            </a:extLst>
          </p:cNvPr>
          <p:cNvSpPr txBox="1"/>
          <p:nvPr/>
        </p:nvSpPr>
        <p:spPr>
          <a:xfrm>
            <a:off x="6624145" y="2056686"/>
            <a:ext cx="5287617" cy="3970318"/>
          </a:xfrm>
          <a:prstGeom prst="rect">
            <a:avLst/>
          </a:prstGeom>
          <a:noFill/>
        </p:spPr>
        <p:txBody>
          <a:bodyPr wrap="square" rtlCol="0">
            <a:spAutoFit/>
          </a:bodyPr>
          <a:lstStyle/>
          <a:p>
            <a:pPr marL="285750" indent="-285750">
              <a:buFont typeface="Courier New" panose="02070309020205020404" pitchFamily="49" charset="0"/>
              <a:buChar char="o"/>
            </a:pPr>
            <a:r>
              <a:rPr lang="en-US" dirty="0"/>
              <a:t>In this research, four version of Euler modified methods (ME, IME, MIME and HP method) has been tested to solve first order ODE. </a:t>
            </a:r>
          </a:p>
          <a:p>
            <a:pPr marL="285750" indent="-285750">
              <a:buFont typeface="Courier New" panose="02070309020205020404" pitchFamily="49" charset="0"/>
              <a:buChar char="o"/>
            </a:pPr>
            <a:endParaRPr lang="en-US" dirty="0"/>
          </a:p>
          <a:p>
            <a:pPr marL="285750" indent="-285750">
              <a:buFont typeface="Courier New" panose="02070309020205020404" pitchFamily="49" charset="0"/>
              <a:buChar char="o"/>
            </a:pPr>
            <a:r>
              <a:rPr lang="en-US" dirty="0"/>
              <a:t>For the future research, consider another version of Euler modified method which is </a:t>
            </a:r>
            <a:r>
              <a:rPr lang="en-US" b="1" dirty="0"/>
              <a:t>a third order Euler method</a:t>
            </a:r>
          </a:p>
          <a:p>
            <a:pPr marL="285750" indent="-285750">
              <a:buFont typeface="Courier New" panose="02070309020205020404" pitchFamily="49" charset="0"/>
              <a:buChar char="o"/>
            </a:pPr>
            <a:endParaRPr lang="en-US" dirty="0"/>
          </a:p>
          <a:p>
            <a:pPr marL="285750" indent="-285750">
              <a:buFont typeface="Courier New" panose="02070309020205020404" pitchFamily="49" charset="0"/>
              <a:buChar char="o"/>
            </a:pPr>
            <a:r>
              <a:rPr lang="en-US" b="1" dirty="0"/>
              <a:t>Could also be extended to solve second order ODE problems </a:t>
            </a:r>
          </a:p>
          <a:p>
            <a:pPr marL="285750" indent="-285750">
              <a:buFont typeface="Courier New" panose="02070309020205020404" pitchFamily="49" charset="0"/>
              <a:buChar char="o"/>
            </a:pPr>
            <a:endParaRPr lang="en-US" dirty="0"/>
          </a:p>
          <a:p>
            <a:pPr marL="285750" indent="-285750">
              <a:buFont typeface="Courier New" panose="02070309020205020404" pitchFamily="49" charset="0"/>
              <a:buChar char="o"/>
            </a:pPr>
            <a:r>
              <a:rPr lang="en-US" dirty="0"/>
              <a:t>The coded program using Maple 16 </a:t>
            </a:r>
            <a:r>
              <a:rPr lang="en-US" b="1" dirty="0"/>
              <a:t>could also be coded in MATLAB or Mathematica to see the behavior of CPU time.</a:t>
            </a:r>
          </a:p>
        </p:txBody>
      </p:sp>
    </p:spTree>
    <p:extLst>
      <p:ext uri="{BB962C8B-B14F-4D97-AF65-F5344CB8AC3E}">
        <p14:creationId xmlns:p14="http://schemas.microsoft.com/office/powerpoint/2010/main" val="748120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1D54A-FC37-4C29-844E-A8E415B3748A}"/>
              </a:ext>
            </a:extLst>
          </p:cNvPr>
          <p:cNvSpPr>
            <a:spLocks noGrp="1"/>
          </p:cNvSpPr>
          <p:nvPr>
            <p:ph type="title"/>
          </p:nvPr>
        </p:nvSpPr>
        <p:spPr>
          <a:xfrm>
            <a:off x="4646950" y="436764"/>
            <a:ext cx="4623437" cy="1018035"/>
          </a:xfrm>
        </p:spPr>
        <p:txBody>
          <a:bodyPr>
            <a:normAutofit/>
          </a:bodyPr>
          <a:lstStyle/>
          <a:p>
            <a:r>
              <a:rPr lang="en-US" sz="4400" b="1" dirty="0">
                <a:ea typeface="Calibri" panose="020F0502020204030204" pitchFamily="34" charset="0"/>
                <a:cs typeface="Arial" panose="020B0604020202020204" pitchFamily="34" charset="0"/>
              </a:rPr>
              <a:t>REFERENCES</a:t>
            </a:r>
            <a:endParaRPr lang="en-US" sz="4400" dirty="0"/>
          </a:p>
        </p:txBody>
      </p:sp>
      <p:sp>
        <p:nvSpPr>
          <p:cNvPr id="5" name="Rectangle 4">
            <a:extLst>
              <a:ext uri="{FF2B5EF4-FFF2-40B4-BE49-F238E27FC236}">
                <a16:creationId xmlns:a16="http://schemas.microsoft.com/office/drawing/2014/main" id="{738F5A81-F6A6-4BD7-9C19-3D324112238E}"/>
              </a:ext>
            </a:extLst>
          </p:cNvPr>
          <p:cNvSpPr/>
          <p:nvPr/>
        </p:nvSpPr>
        <p:spPr>
          <a:xfrm>
            <a:off x="1019330" y="1897772"/>
            <a:ext cx="10178322" cy="3985706"/>
          </a:xfrm>
          <a:prstGeom prst="rect">
            <a:avLst/>
          </a:prstGeom>
        </p:spPr>
        <p:txBody>
          <a:bodyPr wrap="square">
            <a:spAutoFit/>
          </a:bodyPr>
          <a:lstStyle/>
          <a:p>
            <a:endParaRPr lang="en-US" dirty="0"/>
          </a:p>
          <a:p>
            <a:pPr marL="285750" indent="-285750">
              <a:buFont typeface="Wingdings" panose="05000000000000000000" pitchFamily="2" charset="2"/>
              <a:buChar char="Ø"/>
            </a:pPr>
            <a:r>
              <a:rPr lang="en-US" dirty="0" err="1"/>
              <a:t>Ochoche</a:t>
            </a:r>
            <a:r>
              <a:rPr lang="en-US" dirty="0"/>
              <a:t>, A. (2008). Improving the improved modified Euler method for better performance on autonomous initial value problems. </a:t>
            </a:r>
            <a:r>
              <a:rPr lang="en-US" i="1" dirty="0"/>
              <a:t>Leonardo Journal of Sciences</a:t>
            </a:r>
            <a:r>
              <a:rPr lang="en-US" dirty="0"/>
              <a:t>, </a:t>
            </a:r>
            <a:r>
              <a:rPr lang="en-US" i="1" dirty="0"/>
              <a:t>12</a:t>
            </a:r>
            <a:r>
              <a:rPr lang="en-US" dirty="0"/>
              <a:t>, 57-66.</a:t>
            </a:r>
          </a:p>
          <a:p>
            <a:pPr marL="285750" lvl="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Ma, A. (2010). On Improving Euler Methods for Initial Value Problems. </a:t>
            </a:r>
            <a:r>
              <a:rPr lang="en-US" i="1" dirty="0"/>
              <a:t>Archives of Applied Science Research</a:t>
            </a:r>
            <a:r>
              <a:rPr lang="en-US" dirty="0"/>
              <a:t>, </a:t>
            </a:r>
            <a:r>
              <a:rPr lang="en-US" i="1" dirty="0"/>
              <a:t>2</a:t>
            </a:r>
            <a:r>
              <a:rPr lang="en-US" dirty="0"/>
              <a:t>(2), 369-379.</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err="1"/>
              <a:t>Yusop</a:t>
            </a:r>
            <a:r>
              <a:rPr lang="en-US" dirty="0"/>
              <a:t>, N. M. M., Hasan, M. K., </a:t>
            </a:r>
            <a:r>
              <a:rPr lang="en-US" dirty="0" err="1"/>
              <a:t>Wook</a:t>
            </a:r>
            <a:r>
              <a:rPr lang="en-US" dirty="0"/>
              <a:t>, M., </a:t>
            </a:r>
            <a:r>
              <a:rPr lang="en-US" dirty="0" err="1"/>
              <a:t>Amran</a:t>
            </a:r>
            <a:r>
              <a:rPr lang="en-US" dirty="0"/>
              <a:t>, M. F. M., &amp; Ahmad, S. R. (2017). Comparison New Algorithm Modified Euler Based on Harmonic-Polygon Approach for Solving Ordinary Differential Equation. </a:t>
            </a:r>
            <a:r>
              <a:rPr lang="en-US" i="1" dirty="0"/>
              <a:t>Journal of Telecommunication, Electronic and Computer Engineering (JTEC)</a:t>
            </a:r>
            <a:r>
              <a:rPr lang="en-US" dirty="0"/>
              <a:t>, </a:t>
            </a:r>
            <a:r>
              <a:rPr lang="en-US" i="1" dirty="0"/>
              <a:t>9</a:t>
            </a:r>
            <a:r>
              <a:rPr lang="en-US" dirty="0"/>
              <a:t>(2-11), 29-32.</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Hasan, A. (2018). Numerical computation of initial value problem by various techniques. </a:t>
            </a:r>
            <a:r>
              <a:rPr lang="en-US" i="1" dirty="0"/>
              <a:t>Journal of Science and Arts</a:t>
            </a:r>
            <a:r>
              <a:rPr lang="en-US" dirty="0"/>
              <a:t>, </a:t>
            </a:r>
            <a:r>
              <a:rPr lang="en-US" i="1" dirty="0"/>
              <a:t>18</a:t>
            </a:r>
            <a:r>
              <a:rPr lang="en-US" dirty="0"/>
              <a:t>(1), 19-32.</a:t>
            </a:r>
          </a:p>
          <a:p>
            <a:pPr marL="285750" indent="-285750">
              <a:buFont typeface="Wingdings" panose="05000000000000000000" pitchFamily="2" charset="2"/>
              <a:buChar char="Ø"/>
            </a:pPr>
            <a:endParaRPr lang="en-US" sz="1900" dirty="0"/>
          </a:p>
        </p:txBody>
      </p:sp>
    </p:spTree>
    <p:extLst>
      <p:ext uri="{BB962C8B-B14F-4D97-AF65-F5344CB8AC3E}">
        <p14:creationId xmlns:p14="http://schemas.microsoft.com/office/powerpoint/2010/main" val="9078394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4971" y="4345857"/>
            <a:ext cx="10938100" cy="1384680"/>
          </a:xfrm>
        </p:spPr>
        <p:txBody>
          <a:bodyPr>
            <a:normAutofit fontScale="90000"/>
          </a:bodyPr>
          <a:lstStyle/>
          <a:p>
            <a:br>
              <a:rPr lang="en-US" altLang="ko-KR" sz="6000" dirty="0">
                <a:solidFill>
                  <a:schemeClr val="accent4">
                    <a:lumMod val="75000"/>
                  </a:schemeClr>
                </a:solidFill>
                <a:cs typeface="Arial" pitchFamily="34" charset="0"/>
              </a:rPr>
            </a:br>
            <a:r>
              <a:rPr lang="en-US" altLang="ko-KR" sz="6000" dirty="0">
                <a:solidFill>
                  <a:schemeClr val="accent4">
                    <a:lumMod val="75000"/>
                  </a:schemeClr>
                </a:solidFill>
                <a:cs typeface="Arial" pitchFamily="34" charset="0"/>
              </a:rPr>
              <a:t>THANK YOU</a:t>
            </a:r>
            <a:br>
              <a:rPr lang="ko-KR" altLang="en-US" dirty="0">
                <a:solidFill>
                  <a:schemeClr val="accent4">
                    <a:lumMod val="75000"/>
                  </a:schemeClr>
                </a:solidFill>
                <a:cs typeface="Arial" pitchFamily="34" charset="0"/>
              </a:rPr>
            </a:br>
            <a:endParaRPr lang="en-US" dirty="0"/>
          </a:p>
        </p:txBody>
      </p:sp>
    </p:spTree>
    <p:extLst>
      <p:ext uri="{BB962C8B-B14F-4D97-AF65-F5344CB8AC3E}">
        <p14:creationId xmlns:p14="http://schemas.microsoft.com/office/powerpoint/2010/main" val="777859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58E14-9C37-449C-9B2D-8F0A5BD3753F}"/>
              </a:ext>
            </a:extLst>
          </p:cNvPr>
          <p:cNvSpPr>
            <a:spLocks noGrp="1"/>
          </p:cNvSpPr>
          <p:nvPr>
            <p:ph type="title"/>
          </p:nvPr>
        </p:nvSpPr>
        <p:spPr>
          <a:xfrm>
            <a:off x="3719867" y="323471"/>
            <a:ext cx="5229344" cy="1018035"/>
          </a:xfrm>
        </p:spPr>
        <p:txBody>
          <a:bodyPr/>
          <a:lstStyle/>
          <a:p>
            <a:r>
              <a:rPr lang="en-US" b="1" dirty="0">
                <a:solidFill>
                  <a:schemeClr val="accent1">
                    <a:lumMod val="20000"/>
                    <a:lumOff val="80000"/>
                  </a:schemeClr>
                </a:solidFill>
                <a:cs typeface="Times New Roman" panose="02020603050405020304" pitchFamily="18" charset="0"/>
              </a:rPr>
              <a:t>INTRODUCTION</a:t>
            </a:r>
            <a:endParaRPr lang="en-US" dirty="0"/>
          </a:p>
        </p:txBody>
      </p:sp>
      <p:sp>
        <p:nvSpPr>
          <p:cNvPr id="5" name="Rectangle 4">
            <a:extLst>
              <a:ext uri="{FF2B5EF4-FFF2-40B4-BE49-F238E27FC236}">
                <a16:creationId xmlns:a16="http://schemas.microsoft.com/office/drawing/2014/main" id="{9B5C8D7C-91E3-4885-8448-9F39E137DA51}"/>
              </a:ext>
            </a:extLst>
          </p:cNvPr>
          <p:cNvSpPr/>
          <p:nvPr/>
        </p:nvSpPr>
        <p:spPr>
          <a:xfrm>
            <a:off x="237796" y="2576380"/>
            <a:ext cx="7329195" cy="646331"/>
          </a:xfrm>
          <a:prstGeom prst="rect">
            <a:avLst/>
          </a:prstGeom>
        </p:spPr>
        <p:txBody>
          <a:bodyPr wrap="square">
            <a:spAutoFit/>
          </a:bodyPr>
          <a:lstStyle/>
          <a:p>
            <a:pPr marL="285750" indent="-285750">
              <a:buFont typeface="Wingdings" panose="05000000000000000000" pitchFamily="2" charset="2"/>
              <a:buChar char="v"/>
            </a:pPr>
            <a:r>
              <a:rPr lang="en-US" b="1" dirty="0"/>
              <a:t>ODE acts reflect real world problems </a:t>
            </a:r>
            <a:r>
              <a:rPr lang="en-US" dirty="0"/>
              <a:t>such as chemical reactions, weather forecasts, population, spread of the disease, physics, optics etc. </a:t>
            </a:r>
          </a:p>
        </p:txBody>
      </p:sp>
      <p:sp>
        <p:nvSpPr>
          <p:cNvPr id="7" name="Rectangle 6">
            <a:extLst>
              <a:ext uri="{FF2B5EF4-FFF2-40B4-BE49-F238E27FC236}">
                <a16:creationId xmlns:a16="http://schemas.microsoft.com/office/drawing/2014/main" id="{BFF57B7B-020F-4B7E-BCD0-251C0FA10A29}"/>
              </a:ext>
            </a:extLst>
          </p:cNvPr>
          <p:cNvSpPr/>
          <p:nvPr/>
        </p:nvSpPr>
        <p:spPr>
          <a:xfrm>
            <a:off x="211293" y="1595603"/>
            <a:ext cx="6898326" cy="923330"/>
          </a:xfrm>
          <a:prstGeom prst="rect">
            <a:avLst/>
          </a:prstGeom>
        </p:spPr>
        <p:txBody>
          <a:bodyPr wrap="square">
            <a:spAutoFit/>
          </a:bodyPr>
          <a:lstStyle/>
          <a:p>
            <a:pPr marL="285750" indent="-285750">
              <a:spcBef>
                <a:spcPts val="600"/>
              </a:spcBef>
              <a:buFont typeface="Wingdings" panose="05000000000000000000" pitchFamily="2" charset="2"/>
              <a:buChar char="v"/>
            </a:pPr>
            <a:r>
              <a:rPr lang="en-US" dirty="0"/>
              <a:t>In mathematical modelling, differential equations are generally used in the field of science and engineering where </a:t>
            </a:r>
            <a:r>
              <a:rPr lang="en-US" b="1" dirty="0"/>
              <a:t>ODE is one of the most important mathematical tools used in modelling problems. </a:t>
            </a:r>
            <a:endParaRPr lang="en-US" b="1" dirty="0">
              <a:cs typeface="Times New Roman" panose="02020603050405020304" pitchFamily="18" charset="0"/>
            </a:endParaRPr>
          </a:p>
        </p:txBody>
      </p:sp>
      <p:sp>
        <p:nvSpPr>
          <p:cNvPr id="8" name="Rectangle 7">
            <a:extLst>
              <a:ext uri="{FF2B5EF4-FFF2-40B4-BE49-F238E27FC236}">
                <a16:creationId xmlns:a16="http://schemas.microsoft.com/office/drawing/2014/main" id="{7CA75312-058F-4FFE-AFC6-157B0C36C615}"/>
              </a:ext>
            </a:extLst>
          </p:cNvPr>
          <p:cNvSpPr/>
          <p:nvPr/>
        </p:nvSpPr>
        <p:spPr>
          <a:xfrm>
            <a:off x="237795" y="3916342"/>
            <a:ext cx="6414795" cy="646331"/>
          </a:xfrm>
          <a:prstGeom prst="rect">
            <a:avLst/>
          </a:prstGeom>
        </p:spPr>
        <p:txBody>
          <a:bodyPr wrap="square">
            <a:spAutoFit/>
          </a:bodyPr>
          <a:lstStyle/>
          <a:p>
            <a:pPr marL="285750" indent="-285750">
              <a:spcBef>
                <a:spcPts val="600"/>
              </a:spcBef>
              <a:buFont typeface="Wingdings" panose="05000000000000000000" pitchFamily="2" charset="2"/>
              <a:buChar char="v"/>
            </a:pPr>
            <a:r>
              <a:rPr lang="en-US" dirty="0"/>
              <a:t>In this research, a numerical method has implemented to solve the ODE problem which is </a:t>
            </a:r>
            <a:r>
              <a:rPr lang="en-US" b="1" dirty="0"/>
              <a:t>modification of Euler method</a:t>
            </a:r>
            <a:r>
              <a:rPr lang="en-US" dirty="0"/>
              <a:t>. </a:t>
            </a:r>
            <a:endParaRPr lang="en-US" dirty="0">
              <a:cs typeface="Times New Roman" panose="02020603050405020304" pitchFamily="18" charset="0"/>
            </a:endParaRPr>
          </a:p>
        </p:txBody>
      </p:sp>
      <p:sp>
        <p:nvSpPr>
          <p:cNvPr id="10" name="Rectangle 9">
            <a:extLst>
              <a:ext uri="{FF2B5EF4-FFF2-40B4-BE49-F238E27FC236}">
                <a16:creationId xmlns:a16="http://schemas.microsoft.com/office/drawing/2014/main" id="{270D8623-64D8-40D5-901F-362305517A66}"/>
              </a:ext>
            </a:extLst>
          </p:cNvPr>
          <p:cNvSpPr/>
          <p:nvPr/>
        </p:nvSpPr>
        <p:spPr>
          <a:xfrm>
            <a:off x="237796" y="5191876"/>
            <a:ext cx="6221256" cy="923330"/>
          </a:xfrm>
          <a:prstGeom prst="rect">
            <a:avLst/>
          </a:prstGeom>
        </p:spPr>
        <p:txBody>
          <a:bodyPr wrap="square">
            <a:spAutoFit/>
          </a:bodyPr>
          <a:lstStyle/>
          <a:p>
            <a:pPr marL="285750" indent="-285750">
              <a:spcBef>
                <a:spcPts val="600"/>
              </a:spcBef>
              <a:buFont typeface="Wingdings" panose="05000000000000000000" pitchFamily="2" charset="2"/>
              <a:buChar char="v"/>
            </a:pPr>
            <a:r>
              <a:rPr lang="en-US" dirty="0"/>
              <a:t>This method was introduced by Leonhard Euler in 1768 and </a:t>
            </a:r>
            <a:r>
              <a:rPr lang="en-US" b="1" dirty="0"/>
              <a:t>it is suitable for quick programming, simple implementation and low cost computational </a:t>
            </a:r>
            <a:r>
              <a:rPr lang="en-US" dirty="0"/>
              <a:t>(S. </a:t>
            </a:r>
            <a:r>
              <a:rPr lang="en-US" dirty="0" err="1"/>
              <a:t>Fadugba</a:t>
            </a:r>
            <a:r>
              <a:rPr lang="en-US" dirty="0"/>
              <a:t>, et al, 2012)</a:t>
            </a:r>
            <a:endParaRPr lang="en-US" dirty="0">
              <a:cs typeface="Times New Roman" panose="02020603050405020304" pitchFamily="18" charset="0"/>
            </a:endParaRPr>
          </a:p>
        </p:txBody>
      </p:sp>
      <p:sp>
        <p:nvSpPr>
          <p:cNvPr id="6" name="Rectangle 5">
            <a:extLst>
              <a:ext uri="{FF2B5EF4-FFF2-40B4-BE49-F238E27FC236}">
                <a16:creationId xmlns:a16="http://schemas.microsoft.com/office/drawing/2014/main" id="{B669087C-E8C6-451D-AFD2-0AE25CCBEA2C}"/>
              </a:ext>
            </a:extLst>
          </p:cNvPr>
          <p:cNvSpPr/>
          <p:nvPr/>
        </p:nvSpPr>
        <p:spPr>
          <a:xfrm>
            <a:off x="237796" y="4545545"/>
            <a:ext cx="6096000" cy="646331"/>
          </a:xfrm>
          <a:prstGeom prst="rect">
            <a:avLst/>
          </a:prstGeom>
        </p:spPr>
        <p:txBody>
          <a:bodyPr>
            <a:spAutoFit/>
          </a:bodyPr>
          <a:lstStyle/>
          <a:p>
            <a:pPr marL="285750" indent="-285750">
              <a:buFont typeface="Wingdings" panose="05000000000000000000" pitchFamily="2" charset="2"/>
              <a:buChar char="v"/>
            </a:pPr>
            <a:r>
              <a:rPr lang="en-US" dirty="0"/>
              <a:t>Euler’s method is the simplest numerical method for solving ODE. </a:t>
            </a:r>
          </a:p>
        </p:txBody>
      </p:sp>
      <p:sp>
        <p:nvSpPr>
          <p:cNvPr id="13" name="TextBox 12">
            <a:extLst>
              <a:ext uri="{FF2B5EF4-FFF2-40B4-BE49-F238E27FC236}">
                <a16:creationId xmlns:a16="http://schemas.microsoft.com/office/drawing/2014/main" id="{630A3F94-D4AC-466A-996E-2C5B439E818D}"/>
              </a:ext>
            </a:extLst>
          </p:cNvPr>
          <p:cNvSpPr txBox="1"/>
          <p:nvPr/>
        </p:nvSpPr>
        <p:spPr>
          <a:xfrm>
            <a:off x="237796" y="6087644"/>
            <a:ext cx="6221257" cy="646331"/>
          </a:xfrm>
          <a:prstGeom prst="rect">
            <a:avLst/>
          </a:prstGeom>
          <a:noFill/>
        </p:spPr>
        <p:txBody>
          <a:bodyPr wrap="square" rtlCol="0">
            <a:spAutoFit/>
          </a:bodyPr>
          <a:lstStyle/>
          <a:p>
            <a:pPr marL="285750" indent="-285750">
              <a:buFont typeface="Wingdings" panose="05000000000000000000" pitchFamily="2" charset="2"/>
              <a:buChar char="v"/>
            </a:pPr>
            <a:r>
              <a:rPr lang="en-US" dirty="0"/>
              <a:t>Euler modified methods will be analyzed to determine which method is the best modification in terms of relative error.</a:t>
            </a:r>
          </a:p>
        </p:txBody>
      </p:sp>
      <p:sp>
        <p:nvSpPr>
          <p:cNvPr id="19" name="TextBox 18">
            <a:extLst>
              <a:ext uri="{FF2B5EF4-FFF2-40B4-BE49-F238E27FC236}">
                <a16:creationId xmlns:a16="http://schemas.microsoft.com/office/drawing/2014/main" id="{710F675A-968E-4882-8B97-4CDCDB4FA514}"/>
              </a:ext>
            </a:extLst>
          </p:cNvPr>
          <p:cNvSpPr txBox="1"/>
          <p:nvPr/>
        </p:nvSpPr>
        <p:spPr>
          <a:xfrm>
            <a:off x="237796" y="3246361"/>
            <a:ext cx="6898326" cy="646331"/>
          </a:xfrm>
          <a:prstGeom prst="rect">
            <a:avLst/>
          </a:prstGeom>
          <a:noFill/>
        </p:spPr>
        <p:txBody>
          <a:bodyPr wrap="square" rtlCol="0">
            <a:spAutoFit/>
          </a:bodyPr>
          <a:lstStyle/>
          <a:p>
            <a:pPr marL="285750" indent="-285750">
              <a:buFont typeface="Wingdings" panose="05000000000000000000" pitchFamily="2" charset="2"/>
              <a:buChar char="v"/>
            </a:pPr>
            <a:r>
              <a:rPr lang="en-US" dirty="0"/>
              <a:t>Numerical methods are usually used for solving mathematical problems that are exist in the field of science and engineering</a:t>
            </a:r>
          </a:p>
        </p:txBody>
      </p:sp>
      <p:sp>
        <p:nvSpPr>
          <p:cNvPr id="22" name="Scroll: Horizontal 21">
            <a:extLst>
              <a:ext uri="{FF2B5EF4-FFF2-40B4-BE49-F238E27FC236}">
                <a16:creationId xmlns:a16="http://schemas.microsoft.com/office/drawing/2014/main" id="{EAC70F48-D647-41A9-AA73-29EE114C28C9}"/>
              </a:ext>
            </a:extLst>
          </p:cNvPr>
          <p:cNvSpPr/>
          <p:nvPr/>
        </p:nvSpPr>
        <p:spPr>
          <a:xfrm>
            <a:off x="7345699" y="3456169"/>
            <a:ext cx="3978855" cy="1406240"/>
          </a:xfrm>
          <a:prstGeom prst="horizontalScroll">
            <a:avLst/>
          </a:prstGeom>
          <a:solidFill>
            <a:schemeClr val="tx2">
              <a:lumMod val="40000"/>
              <a:lumOff val="60000"/>
            </a:schemeClr>
          </a:solidFill>
          <a:ln>
            <a:solidFill>
              <a:schemeClr val="accent5">
                <a:lumMod val="50000"/>
              </a:schemeClr>
            </a:solidFill>
          </a:ln>
          <a:effectLst>
            <a:outerShdw blurRad="50800" dist="38100" dir="13500000" algn="br"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ln>
                <a:solidFill>
                  <a:schemeClr val="tx2"/>
                </a:solidFill>
              </a:ln>
            </a:endParaRPr>
          </a:p>
          <a:p>
            <a:pPr algn="ctr"/>
            <a:r>
              <a:rPr lang="en-US" dirty="0"/>
              <a:t>The less error will define as the great techniques in solving ODE equations (Ochoche,2008).</a:t>
            </a:r>
          </a:p>
          <a:p>
            <a:pPr algn="ctr"/>
            <a:endParaRPr lang="en-US" dirty="0"/>
          </a:p>
        </p:txBody>
      </p:sp>
    </p:spTree>
    <p:extLst>
      <p:ext uri="{BB962C8B-B14F-4D97-AF65-F5344CB8AC3E}">
        <p14:creationId xmlns:p14="http://schemas.microsoft.com/office/powerpoint/2010/main" val="1287518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B142D-98E5-474B-B6B3-E219D4393EF7}"/>
              </a:ext>
            </a:extLst>
          </p:cNvPr>
          <p:cNvSpPr>
            <a:spLocks noGrp="1"/>
          </p:cNvSpPr>
          <p:nvPr>
            <p:ph type="title"/>
          </p:nvPr>
        </p:nvSpPr>
        <p:spPr>
          <a:xfrm>
            <a:off x="264323" y="807524"/>
            <a:ext cx="10994760" cy="755932"/>
          </a:xfrm>
        </p:spPr>
        <p:txBody>
          <a:bodyPr>
            <a:normAutofit fontScale="90000"/>
          </a:bodyPr>
          <a:lstStyle/>
          <a:p>
            <a:r>
              <a:rPr lang="en-US" b="1" dirty="0">
                <a:cs typeface="Times New Roman" panose="02020603050405020304" pitchFamily="18" charset="0"/>
              </a:rPr>
              <a:t>PROBLEM STATEMENT</a:t>
            </a:r>
            <a:br>
              <a:rPr lang="en-US" b="1" dirty="0">
                <a:cs typeface="Times New Roman" panose="02020603050405020304" pitchFamily="18" charset="0"/>
              </a:rPr>
            </a:br>
            <a:endParaRPr lang="en-US" dirty="0"/>
          </a:p>
        </p:txBody>
      </p:sp>
      <p:sp>
        <p:nvSpPr>
          <p:cNvPr id="8" name="Rectangle 2">
            <a:extLst>
              <a:ext uri="{FF2B5EF4-FFF2-40B4-BE49-F238E27FC236}">
                <a16:creationId xmlns:a16="http://schemas.microsoft.com/office/drawing/2014/main" id="{3ADD2EDB-D88C-4E9B-8840-300C5DD8228F}"/>
              </a:ext>
            </a:extLst>
          </p:cNvPr>
          <p:cNvSpPr/>
          <p:nvPr/>
        </p:nvSpPr>
        <p:spPr>
          <a:xfrm>
            <a:off x="2465082" y="1951797"/>
            <a:ext cx="8729037" cy="1027443"/>
          </a:xfrm>
          <a:custGeom>
            <a:avLst/>
            <a:gdLst/>
            <a:ahLst/>
            <a:cxnLst/>
            <a:rect l="l" t="t" r="r" b="b"/>
            <a:pathLst>
              <a:path w="6460280" h="792000">
                <a:moveTo>
                  <a:pt x="0" y="0"/>
                </a:moveTo>
                <a:lnTo>
                  <a:pt x="6460280" y="0"/>
                </a:lnTo>
                <a:lnTo>
                  <a:pt x="6460280" y="792000"/>
                </a:lnTo>
                <a:lnTo>
                  <a:pt x="0" y="792000"/>
                </a:lnTo>
                <a:lnTo>
                  <a:pt x="396000" y="396000"/>
                </a:lnTo>
                <a:close/>
              </a:path>
            </a:pathLst>
          </a:custGeom>
          <a:solidFill>
            <a:sysClr val="window" lastClr="FFFFFF"/>
          </a:solidFill>
          <a:ln w="38100" cap="flat" cmpd="sng" algn="ctr">
            <a:solidFill>
              <a:srgbClr val="E62949"/>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1" algn="ctr">
              <a:spcBef>
                <a:spcPts val="600"/>
              </a:spcBef>
              <a:spcAft>
                <a:spcPts val="600"/>
              </a:spcAft>
            </a:pPr>
            <a:r>
              <a:rPr lang="en-US" dirty="0"/>
              <a:t> A theoretical method is rarely used by mathematicians to solve ODE problems since the </a:t>
            </a:r>
            <a:r>
              <a:rPr lang="en-US" b="1" dirty="0"/>
              <a:t>equations are relatively complex and complicated</a:t>
            </a:r>
            <a:r>
              <a:rPr lang="en-US" dirty="0"/>
              <a:t> for which </a:t>
            </a:r>
            <a:r>
              <a:rPr lang="en-US" b="1" dirty="0"/>
              <a:t>the exact solution cannot be found and has a longer calculation compared to numerical method</a:t>
            </a:r>
            <a:endParaRPr lang="en-US" b="1" dirty="0">
              <a:cs typeface="Times New Roman" panose="02020603050405020304" pitchFamily="18" charset="0"/>
            </a:endParaRPr>
          </a:p>
        </p:txBody>
      </p:sp>
      <p:sp>
        <p:nvSpPr>
          <p:cNvPr id="9" name="Pentagon 48">
            <a:extLst>
              <a:ext uri="{FF2B5EF4-FFF2-40B4-BE49-F238E27FC236}">
                <a16:creationId xmlns:a16="http://schemas.microsoft.com/office/drawing/2014/main" id="{E20CFC0D-32DA-453D-812F-6055B4B131C6}"/>
              </a:ext>
            </a:extLst>
          </p:cNvPr>
          <p:cNvSpPr/>
          <p:nvPr/>
        </p:nvSpPr>
        <p:spPr>
          <a:xfrm>
            <a:off x="1418708" y="2008584"/>
            <a:ext cx="1353996" cy="872250"/>
          </a:xfrm>
          <a:prstGeom prst="homePlate">
            <a:avLst>
              <a:gd name="adj" fmla="val 42189"/>
            </a:avLst>
          </a:prstGeom>
          <a:solidFill>
            <a:srgbClr val="E62949"/>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1"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prstClr val="white"/>
              </a:solidFill>
              <a:effectLst/>
              <a:uLnTx/>
              <a:uFillTx/>
              <a:latin typeface="Arial"/>
              <a:cs typeface="+mn-cs"/>
            </a:endParaRPr>
          </a:p>
        </p:txBody>
      </p:sp>
      <p:sp>
        <p:nvSpPr>
          <p:cNvPr id="10" name="TextBox 9">
            <a:extLst>
              <a:ext uri="{FF2B5EF4-FFF2-40B4-BE49-F238E27FC236}">
                <a16:creationId xmlns:a16="http://schemas.microsoft.com/office/drawing/2014/main" id="{B61447B0-096E-488A-BEF1-36137AE2BC08}"/>
              </a:ext>
            </a:extLst>
          </p:cNvPr>
          <p:cNvSpPr txBox="1"/>
          <p:nvPr/>
        </p:nvSpPr>
        <p:spPr>
          <a:xfrm>
            <a:off x="1605450" y="2229264"/>
            <a:ext cx="742122" cy="430887"/>
          </a:xfrm>
          <a:prstGeom prst="rect">
            <a:avLst/>
          </a:prstGeom>
          <a:noFill/>
        </p:spPr>
        <p:txBody>
          <a:bodyPr wrap="square" tIns="0" bIns="0" rtlCol="0" anchor="ctr">
            <a:spAutoFit/>
          </a:bodyPr>
          <a:lstStyle/>
          <a:p>
            <a:pPr defTabSz="914400" latinLnBrk="1"/>
            <a:r>
              <a:rPr lang="en-US" altLang="ko-KR" sz="2800" b="1" dirty="0">
                <a:solidFill>
                  <a:prstClr val="white"/>
                </a:solidFill>
                <a:latin typeface="Arial"/>
                <a:cs typeface="Arial" pitchFamily="34" charset="0"/>
              </a:rPr>
              <a:t>01</a:t>
            </a:r>
          </a:p>
        </p:txBody>
      </p:sp>
      <p:sp>
        <p:nvSpPr>
          <p:cNvPr id="11" name="Pentagon 107">
            <a:extLst>
              <a:ext uri="{FF2B5EF4-FFF2-40B4-BE49-F238E27FC236}">
                <a16:creationId xmlns:a16="http://schemas.microsoft.com/office/drawing/2014/main" id="{5361C524-DA67-444C-A9ED-3904A80F723C}"/>
              </a:ext>
            </a:extLst>
          </p:cNvPr>
          <p:cNvSpPr/>
          <p:nvPr/>
        </p:nvSpPr>
        <p:spPr>
          <a:xfrm>
            <a:off x="1390025" y="3566571"/>
            <a:ext cx="1353996" cy="812946"/>
          </a:xfrm>
          <a:prstGeom prst="homePlate">
            <a:avLst>
              <a:gd name="adj" fmla="val 4901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2" name="Rectangle 2">
            <a:extLst>
              <a:ext uri="{FF2B5EF4-FFF2-40B4-BE49-F238E27FC236}">
                <a16:creationId xmlns:a16="http://schemas.microsoft.com/office/drawing/2014/main" id="{A8630C41-0445-4F92-8420-FFE90883DE73}"/>
              </a:ext>
            </a:extLst>
          </p:cNvPr>
          <p:cNvSpPr/>
          <p:nvPr/>
        </p:nvSpPr>
        <p:spPr>
          <a:xfrm>
            <a:off x="2331838" y="3457433"/>
            <a:ext cx="9175281" cy="1027444"/>
          </a:xfrm>
          <a:custGeom>
            <a:avLst/>
            <a:gdLst/>
            <a:ahLst/>
            <a:cxnLst/>
            <a:rect l="l" t="t" r="r" b="b"/>
            <a:pathLst>
              <a:path w="6460280" h="792000">
                <a:moveTo>
                  <a:pt x="0" y="0"/>
                </a:moveTo>
                <a:lnTo>
                  <a:pt x="6460280" y="0"/>
                </a:lnTo>
                <a:lnTo>
                  <a:pt x="6460280" y="792000"/>
                </a:lnTo>
                <a:lnTo>
                  <a:pt x="0" y="792000"/>
                </a:lnTo>
                <a:lnTo>
                  <a:pt x="396000" y="396000"/>
                </a:lnTo>
                <a:close/>
              </a:path>
            </a:pathLst>
          </a:custGeom>
          <a:solidFill>
            <a:sysClr val="window" lastClr="FFFFFF"/>
          </a:solidFill>
          <a:ln w="38100" cap="flat" cmpd="sng" algn="ctr">
            <a:solidFill>
              <a:srgbClr val="F07624"/>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1" algn="just" defTabSz="914400" latinLnBrk="1">
              <a:defRPr/>
            </a:pPr>
            <a:r>
              <a:rPr lang="en-US" dirty="0"/>
              <a:t>For this research, Euler method had been chosen since it is the simplest method for solving                                        ODE. The method of Euler is quite famous and commonly used as an object of theoretical </a:t>
            </a:r>
          </a:p>
          <a:p>
            <a:pPr lvl="1" algn="just" defTabSz="914400" latinLnBrk="1">
              <a:defRPr/>
            </a:pPr>
            <a:r>
              <a:rPr lang="en-US" dirty="0"/>
              <a:t>study  done by researchers </a:t>
            </a:r>
            <a:r>
              <a:rPr lang="en-US" b="1" dirty="0"/>
              <a:t>but unsatisfactory in obtaining accurate results. </a:t>
            </a:r>
            <a:endParaRPr kumimoji="0" lang="ko-KR" altLang="en-US" b="1" i="0" u="none" strike="noStrike" kern="0" cap="none" spc="0" normalizeH="0" baseline="0" noProof="0" dirty="0">
              <a:ln>
                <a:noFill/>
              </a:ln>
              <a:solidFill>
                <a:prstClr val="white"/>
              </a:solidFill>
              <a:effectLst/>
              <a:uLnTx/>
              <a:uFillTx/>
              <a:latin typeface="Arial"/>
              <a:cs typeface="+mn-cs"/>
            </a:endParaRPr>
          </a:p>
        </p:txBody>
      </p:sp>
      <p:sp>
        <p:nvSpPr>
          <p:cNvPr id="13" name="TextBox 12">
            <a:extLst>
              <a:ext uri="{FF2B5EF4-FFF2-40B4-BE49-F238E27FC236}">
                <a16:creationId xmlns:a16="http://schemas.microsoft.com/office/drawing/2014/main" id="{0AC2C069-21A7-4192-9218-AAE79FD42B43}"/>
              </a:ext>
            </a:extLst>
          </p:cNvPr>
          <p:cNvSpPr txBox="1"/>
          <p:nvPr/>
        </p:nvSpPr>
        <p:spPr>
          <a:xfrm>
            <a:off x="1674190" y="3741116"/>
            <a:ext cx="604639" cy="430887"/>
          </a:xfrm>
          <a:prstGeom prst="rect">
            <a:avLst/>
          </a:prstGeom>
          <a:noFill/>
        </p:spPr>
        <p:txBody>
          <a:bodyPr wrap="square" tIns="0" bIns="0" rtlCol="0" anchor="ctr">
            <a:spAutoFit/>
          </a:bodyPr>
          <a:lstStyle/>
          <a:p>
            <a:pPr defTabSz="914400" latinLnBrk="1"/>
            <a:r>
              <a:rPr lang="en-US" altLang="ko-KR" sz="2800" b="1" dirty="0">
                <a:solidFill>
                  <a:prstClr val="white"/>
                </a:solidFill>
                <a:latin typeface="Arial"/>
                <a:cs typeface="Arial" pitchFamily="34" charset="0"/>
              </a:rPr>
              <a:t>02</a:t>
            </a:r>
          </a:p>
        </p:txBody>
      </p:sp>
      <p:sp>
        <p:nvSpPr>
          <p:cNvPr id="14" name="Pentagon 114">
            <a:extLst>
              <a:ext uri="{FF2B5EF4-FFF2-40B4-BE49-F238E27FC236}">
                <a16:creationId xmlns:a16="http://schemas.microsoft.com/office/drawing/2014/main" id="{C538D543-9305-4ACF-9993-92D1C7AD9E9E}"/>
              </a:ext>
            </a:extLst>
          </p:cNvPr>
          <p:cNvSpPr/>
          <p:nvPr/>
        </p:nvSpPr>
        <p:spPr>
          <a:xfrm>
            <a:off x="1361342" y="4957455"/>
            <a:ext cx="1411362" cy="755932"/>
          </a:xfrm>
          <a:prstGeom prst="homePlate">
            <a:avLst>
              <a:gd name="adj" fmla="val 51412"/>
            </a:avLst>
          </a:prstGeom>
          <a:solidFill>
            <a:srgbClr val="F4BD2D"/>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1"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prstClr val="white"/>
              </a:solidFill>
              <a:effectLst/>
              <a:uLnTx/>
              <a:uFillTx/>
              <a:latin typeface="Arial"/>
              <a:cs typeface="+mn-cs"/>
            </a:endParaRPr>
          </a:p>
        </p:txBody>
      </p:sp>
      <p:sp>
        <p:nvSpPr>
          <p:cNvPr id="15" name="Rectangle 2">
            <a:extLst>
              <a:ext uri="{FF2B5EF4-FFF2-40B4-BE49-F238E27FC236}">
                <a16:creationId xmlns:a16="http://schemas.microsoft.com/office/drawing/2014/main" id="{CFF17033-AD24-4102-BDA6-C931D6247B27}"/>
              </a:ext>
            </a:extLst>
          </p:cNvPr>
          <p:cNvSpPr/>
          <p:nvPr/>
        </p:nvSpPr>
        <p:spPr>
          <a:xfrm>
            <a:off x="2347572" y="4868443"/>
            <a:ext cx="9289596" cy="933956"/>
          </a:xfrm>
          <a:custGeom>
            <a:avLst/>
            <a:gdLst/>
            <a:ahLst/>
            <a:cxnLst/>
            <a:rect l="l" t="t" r="r" b="b"/>
            <a:pathLst>
              <a:path w="6460280" h="792000">
                <a:moveTo>
                  <a:pt x="0" y="0"/>
                </a:moveTo>
                <a:lnTo>
                  <a:pt x="6460280" y="0"/>
                </a:lnTo>
                <a:lnTo>
                  <a:pt x="6460280" y="792000"/>
                </a:lnTo>
                <a:lnTo>
                  <a:pt x="0" y="792000"/>
                </a:lnTo>
                <a:lnTo>
                  <a:pt x="396000" y="396000"/>
                </a:lnTo>
                <a:close/>
              </a:path>
            </a:pathLst>
          </a:custGeom>
          <a:solidFill>
            <a:sysClr val="window" lastClr="FFFFFF"/>
          </a:solidFill>
          <a:ln w="38100" cap="flat" cmpd="sng" algn="ctr">
            <a:solidFill>
              <a:srgbClr val="F4BD2D"/>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1" algn="just" defTabSz="914400" latinLnBrk="1"/>
            <a:r>
              <a:rPr lang="en-US" dirty="0"/>
              <a:t> The </a:t>
            </a:r>
            <a:r>
              <a:rPr lang="en-US" b="1" dirty="0"/>
              <a:t>main problem is to find the correct formula</a:t>
            </a:r>
            <a:r>
              <a:rPr lang="en-US" dirty="0"/>
              <a:t> to be used. It is still unknown which version or modification of Euler method is the best method to approximate the solution of ODE </a:t>
            </a:r>
          </a:p>
          <a:p>
            <a:pPr lvl="1" algn="just" defTabSz="914400" latinLnBrk="1"/>
            <a:r>
              <a:rPr lang="en-US" dirty="0"/>
              <a:t>numerically. </a:t>
            </a:r>
            <a:endParaRPr kumimoji="0" lang="ko-KR" altLang="en-US" b="0" i="0" u="none" strike="noStrike" kern="0" cap="none" spc="0" normalizeH="0" baseline="0" noProof="0" dirty="0">
              <a:ln>
                <a:noFill/>
              </a:ln>
              <a:solidFill>
                <a:prstClr val="white"/>
              </a:solidFill>
              <a:effectLst/>
              <a:uLnTx/>
              <a:uFillTx/>
              <a:latin typeface="Arial"/>
              <a:cs typeface="+mn-cs"/>
            </a:endParaRPr>
          </a:p>
        </p:txBody>
      </p:sp>
      <p:sp>
        <p:nvSpPr>
          <p:cNvPr id="16" name="TextBox 15">
            <a:extLst>
              <a:ext uri="{FF2B5EF4-FFF2-40B4-BE49-F238E27FC236}">
                <a16:creationId xmlns:a16="http://schemas.microsoft.com/office/drawing/2014/main" id="{574BF65A-6AD6-46BB-9D3A-7BAE029AE783}"/>
              </a:ext>
            </a:extLst>
          </p:cNvPr>
          <p:cNvSpPr txBox="1"/>
          <p:nvPr/>
        </p:nvSpPr>
        <p:spPr>
          <a:xfrm>
            <a:off x="1674190" y="5111563"/>
            <a:ext cx="604639" cy="430887"/>
          </a:xfrm>
          <a:prstGeom prst="rect">
            <a:avLst/>
          </a:prstGeom>
          <a:noFill/>
        </p:spPr>
        <p:txBody>
          <a:bodyPr wrap="square" tIns="0" bIns="0" rtlCol="0" anchor="ctr">
            <a:spAutoFit/>
          </a:bodyPr>
          <a:lstStyle/>
          <a:p>
            <a:pPr defTabSz="914400" latinLnBrk="1"/>
            <a:r>
              <a:rPr lang="en-US" altLang="ko-KR" sz="2800" b="1" dirty="0">
                <a:solidFill>
                  <a:prstClr val="white"/>
                </a:solidFill>
                <a:latin typeface="Arial"/>
                <a:cs typeface="Arial" pitchFamily="34" charset="0"/>
              </a:rPr>
              <a:t>03</a:t>
            </a:r>
          </a:p>
        </p:txBody>
      </p:sp>
    </p:spTree>
    <p:extLst>
      <p:ext uri="{BB962C8B-B14F-4D97-AF65-F5344CB8AC3E}">
        <p14:creationId xmlns:p14="http://schemas.microsoft.com/office/powerpoint/2010/main" val="3367296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AD8EF-83A3-4F85-B5CD-8592C3FA358B}"/>
              </a:ext>
            </a:extLst>
          </p:cNvPr>
          <p:cNvSpPr>
            <a:spLocks noGrp="1"/>
          </p:cNvSpPr>
          <p:nvPr>
            <p:ph type="title"/>
          </p:nvPr>
        </p:nvSpPr>
        <p:spPr>
          <a:xfrm>
            <a:off x="5181599" y="1133395"/>
            <a:ext cx="3962401" cy="140516"/>
          </a:xfrm>
        </p:spPr>
        <p:txBody>
          <a:bodyPr>
            <a:normAutofit fontScale="90000"/>
          </a:bodyPr>
          <a:lstStyle/>
          <a:p>
            <a:r>
              <a:rPr lang="en-US" sz="5600" b="1" dirty="0">
                <a:cs typeface="Times New Roman" panose="02020603050405020304" pitchFamily="18" charset="0"/>
              </a:rPr>
              <a:t>OBJECTIVES</a:t>
            </a:r>
            <a:br>
              <a:rPr lang="en-US" b="1" dirty="0">
                <a:cs typeface="Times New Roman" panose="02020603050405020304" pitchFamily="18" charset="0"/>
              </a:rPr>
            </a:br>
            <a:endParaRPr lang="en-US" dirty="0"/>
          </a:p>
        </p:txBody>
      </p:sp>
      <p:grpSp>
        <p:nvGrpSpPr>
          <p:cNvPr id="4" name="Group 3">
            <a:extLst>
              <a:ext uri="{FF2B5EF4-FFF2-40B4-BE49-F238E27FC236}">
                <a16:creationId xmlns:a16="http://schemas.microsoft.com/office/drawing/2014/main" id="{CC3D326C-04B5-46AF-9012-D532AE8187C0}"/>
              </a:ext>
            </a:extLst>
          </p:cNvPr>
          <p:cNvGrpSpPr/>
          <p:nvPr/>
        </p:nvGrpSpPr>
        <p:grpSpPr>
          <a:xfrm>
            <a:off x="1801590" y="2240496"/>
            <a:ext cx="2872195" cy="1119290"/>
            <a:chOff x="2051720" y="1635646"/>
            <a:chExt cx="2088000" cy="2952328"/>
          </a:xfrm>
        </p:grpSpPr>
        <p:sp>
          <p:nvSpPr>
            <p:cNvPr id="5" name="Rectangle 4">
              <a:extLst>
                <a:ext uri="{FF2B5EF4-FFF2-40B4-BE49-F238E27FC236}">
                  <a16:creationId xmlns:a16="http://schemas.microsoft.com/office/drawing/2014/main" id="{A714323D-E175-4F71-A935-066A73171DDF}"/>
                </a:ext>
              </a:extLst>
            </p:cNvPr>
            <p:cNvSpPr/>
            <p:nvPr/>
          </p:nvSpPr>
          <p:spPr>
            <a:xfrm>
              <a:off x="2051720" y="1635646"/>
              <a:ext cx="2088000" cy="72008"/>
            </a:xfrm>
            <a:prstGeom prst="rect">
              <a:avLst/>
            </a:prstGeom>
            <a:solidFill>
              <a:srgbClr val="F07624"/>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1"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prstClr val="black">
                    <a:lumMod val="75000"/>
                    <a:lumOff val="25000"/>
                  </a:prstClr>
                </a:solidFill>
                <a:effectLst/>
                <a:uLnTx/>
                <a:uFillTx/>
                <a:latin typeface="Arial"/>
                <a:cs typeface="+mn-cs"/>
              </a:endParaRPr>
            </a:p>
          </p:txBody>
        </p:sp>
        <p:sp>
          <p:nvSpPr>
            <p:cNvPr id="6" name="Rectangle 5">
              <a:extLst>
                <a:ext uri="{FF2B5EF4-FFF2-40B4-BE49-F238E27FC236}">
                  <a16:creationId xmlns:a16="http://schemas.microsoft.com/office/drawing/2014/main" id="{57B0CD08-7CCC-453F-B11E-503CE5CCF8FF}"/>
                </a:ext>
              </a:extLst>
            </p:cNvPr>
            <p:cNvSpPr/>
            <p:nvPr/>
          </p:nvSpPr>
          <p:spPr>
            <a:xfrm>
              <a:off x="2051720" y="4515966"/>
              <a:ext cx="2088000" cy="72008"/>
            </a:xfrm>
            <a:prstGeom prst="rect">
              <a:avLst/>
            </a:prstGeom>
            <a:solidFill>
              <a:srgbClr val="F07624"/>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1"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prstClr val="black">
                    <a:lumMod val="75000"/>
                    <a:lumOff val="25000"/>
                  </a:prstClr>
                </a:solidFill>
                <a:effectLst/>
                <a:uLnTx/>
                <a:uFillTx/>
                <a:latin typeface="Arial"/>
                <a:cs typeface="+mn-cs"/>
              </a:endParaRPr>
            </a:p>
          </p:txBody>
        </p:sp>
      </p:grpSp>
      <p:sp>
        <p:nvSpPr>
          <p:cNvPr id="10" name="Rectangle 9">
            <a:extLst>
              <a:ext uri="{FF2B5EF4-FFF2-40B4-BE49-F238E27FC236}">
                <a16:creationId xmlns:a16="http://schemas.microsoft.com/office/drawing/2014/main" id="{D8309C14-2215-415A-A141-960D5B5846E9}"/>
              </a:ext>
            </a:extLst>
          </p:cNvPr>
          <p:cNvSpPr/>
          <p:nvPr/>
        </p:nvSpPr>
        <p:spPr>
          <a:xfrm>
            <a:off x="1655656" y="2367014"/>
            <a:ext cx="3018129" cy="923330"/>
          </a:xfrm>
          <a:prstGeom prst="rect">
            <a:avLst/>
          </a:prstGeom>
        </p:spPr>
        <p:txBody>
          <a:bodyPr wrap="square">
            <a:spAutoFit/>
          </a:bodyPr>
          <a:lstStyle/>
          <a:p>
            <a:pPr marL="285750" lvl="0" indent="-285750">
              <a:buFont typeface="Wingdings" panose="05000000000000000000" pitchFamily="2" charset="2"/>
              <a:buChar char="Ø"/>
            </a:pPr>
            <a:r>
              <a:rPr lang="en-US" dirty="0"/>
              <a:t>a) To solve the first order ODE using theoretical methods.</a:t>
            </a:r>
          </a:p>
        </p:txBody>
      </p:sp>
      <p:grpSp>
        <p:nvGrpSpPr>
          <p:cNvPr id="11" name="Group 10">
            <a:extLst>
              <a:ext uri="{FF2B5EF4-FFF2-40B4-BE49-F238E27FC236}">
                <a16:creationId xmlns:a16="http://schemas.microsoft.com/office/drawing/2014/main" id="{8E310C7B-DFBF-4993-8702-4450C518F7D1}"/>
              </a:ext>
            </a:extLst>
          </p:cNvPr>
          <p:cNvGrpSpPr/>
          <p:nvPr/>
        </p:nvGrpSpPr>
        <p:grpSpPr>
          <a:xfrm>
            <a:off x="1704149" y="3988966"/>
            <a:ext cx="3018129" cy="1093884"/>
            <a:chOff x="2051720" y="1635646"/>
            <a:chExt cx="2088000" cy="2952328"/>
          </a:xfrm>
        </p:grpSpPr>
        <p:sp>
          <p:nvSpPr>
            <p:cNvPr id="12" name="Rectangle 11">
              <a:extLst>
                <a:ext uri="{FF2B5EF4-FFF2-40B4-BE49-F238E27FC236}">
                  <a16:creationId xmlns:a16="http://schemas.microsoft.com/office/drawing/2014/main" id="{732CC1CB-C356-4863-90A2-89F78623278F}"/>
                </a:ext>
              </a:extLst>
            </p:cNvPr>
            <p:cNvSpPr/>
            <p:nvPr/>
          </p:nvSpPr>
          <p:spPr>
            <a:xfrm>
              <a:off x="2051720" y="1635646"/>
              <a:ext cx="2088000" cy="72008"/>
            </a:xfrm>
            <a:prstGeom prst="rect">
              <a:avLst/>
            </a:prstGeom>
            <a:solidFill>
              <a:srgbClr val="F4BD2D"/>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1"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prstClr val="black">
                    <a:lumMod val="75000"/>
                    <a:lumOff val="25000"/>
                  </a:prstClr>
                </a:solidFill>
                <a:effectLst/>
                <a:uLnTx/>
                <a:uFillTx/>
                <a:latin typeface="Arial"/>
                <a:cs typeface="+mn-cs"/>
              </a:endParaRPr>
            </a:p>
          </p:txBody>
        </p:sp>
        <p:sp>
          <p:nvSpPr>
            <p:cNvPr id="13" name="Rectangle 12">
              <a:extLst>
                <a:ext uri="{FF2B5EF4-FFF2-40B4-BE49-F238E27FC236}">
                  <a16:creationId xmlns:a16="http://schemas.microsoft.com/office/drawing/2014/main" id="{5EDF00AD-F483-4766-AC2A-5275453BF2CF}"/>
                </a:ext>
              </a:extLst>
            </p:cNvPr>
            <p:cNvSpPr/>
            <p:nvPr/>
          </p:nvSpPr>
          <p:spPr>
            <a:xfrm>
              <a:off x="2051720" y="4515966"/>
              <a:ext cx="2088000" cy="72008"/>
            </a:xfrm>
            <a:prstGeom prst="rect">
              <a:avLst/>
            </a:prstGeom>
            <a:solidFill>
              <a:srgbClr val="F4BD2D"/>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1"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prstClr val="black">
                    <a:lumMod val="75000"/>
                    <a:lumOff val="25000"/>
                  </a:prstClr>
                </a:solidFill>
                <a:effectLst/>
                <a:uLnTx/>
                <a:uFillTx/>
                <a:latin typeface="Arial"/>
                <a:cs typeface="+mn-cs"/>
              </a:endParaRPr>
            </a:p>
          </p:txBody>
        </p:sp>
        <p:sp>
          <p:nvSpPr>
            <p:cNvPr id="15" name="TextBox 14">
              <a:extLst>
                <a:ext uri="{FF2B5EF4-FFF2-40B4-BE49-F238E27FC236}">
                  <a16:creationId xmlns:a16="http://schemas.microsoft.com/office/drawing/2014/main" id="{4FDE83EB-A6E3-4F92-8E03-B55CB46114DC}"/>
                </a:ext>
              </a:extLst>
            </p:cNvPr>
            <p:cNvSpPr txBox="1"/>
            <p:nvPr/>
          </p:nvSpPr>
          <p:spPr>
            <a:xfrm>
              <a:off x="2130854" y="2123898"/>
              <a:ext cx="2008866" cy="276999"/>
            </a:xfrm>
            <a:prstGeom prst="rect">
              <a:avLst/>
            </a:prstGeom>
            <a:noFill/>
          </p:spPr>
          <p:txBody>
            <a:bodyPr wrap="square" rtlCol="0">
              <a:spAutoFit/>
            </a:bodyPr>
            <a:lstStyle/>
            <a:p>
              <a:pPr marL="0" marR="0" lvl="0" indent="0" defTabSz="914400" eaLnBrk="1" fontAlgn="auto" latinLnBrk="1" hangingPunct="1">
                <a:lnSpc>
                  <a:spcPct val="100000"/>
                </a:lnSpc>
                <a:spcBef>
                  <a:spcPts val="0"/>
                </a:spcBef>
                <a:spcAft>
                  <a:spcPts val="0"/>
                </a:spcAft>
                <a:buClrTx/>
                <a:buSzTx/>
                <a:buFontTx/>
                <a:buNone/>
                <a:tabLst/>
                <a:defRPr/>
              </a:pPr>
              <a:endParaRPr kumimoji="0" lang="en-US" altLang="ko-KR" sz="1200" b="0" i="0" u="none" strike="noStrike" kern="0" cap="none" spc="0" normalizeH="0" baseline="0" noProof="0" dirty="0">
                <a:ln>
                  <a:noFill/>
                </a:ln>
                <a:solidFill>
                  <a:prstClr val="black">
                    <a:lumMod val="75000"/>
                    <a:lumOff val="25000"/>
                  </a:prstClr>
                </a:solidFill>
                <a:effectLst/>
                <a:uLnTx/>
                <a:uFillTx/>
                <a:latin typeface="Arial"/>
                <a:cs typeface="Arial" pitchFamily="34" charset="0"/>
              </a:endParaRPr>
            </a:p>
          </p:txBody>
        </p:sp>
      </p:grpSp>
      <p:sp>
        <p:nvSpPr>
          <p:cNvPr id="19" name="Rectangle 18">
            <a:extLst>
              <a:ext uri="{FF2B5EF4-FFF2-40B4-BE49-F238E27FC236}">
                <a16:creationId xmlns:a16="http://schemas.microsoft.com/office/drawing/2014/main" id="{397D3DBC-16F8-45CE-9D87-B50776307A6B}"/>
              </a:ext>
            </a:extLst>
          </p:cNvPr>
          <p:cNvSpPr/>
          <p:nvPr/>
        </p:nvSpPr>
        <p:spPr>
          <a:xfrm>
            <a:off x="1728622" y="4074011"/>
            <a:ext cx="3018129" cy="923330"/>
          </a:xfrm>
          <a:prstGeom prst="rect">
            <a:avLst/>
          </a:prstGeom>
        </p:spPr>
        <p:txBody>
          <a:bodyPr wrap="square">
            <a:spAutoFit/>
          </a:bodyPr>
          <a:lstStyle/>
          <a:p>
            <a:pPr marL="285750" lvl="0" indent="-285750">
              <a:buFont typeface="Wingdings" panose="05000000000000000000" pitchFamily="2" charset="2"/>
              <a:buChar char="Ø"/>
            </a:pPr>
            <a:r>
              <a:rPr lang="en-US" dirty="0"/>
              <a:t>b) To solve the first order ODE numerically using the Euler modified methods.</a:t>
            </a:r>
          </a:p>
        </p:txBody>
      </p:sp>
      <p:grpSp>
        <p:nvGrpSpPr>
          <p:cNvPr id="20" name="Group 19">
            <a:extLst>
              <a:ext uri="{FF2B5EF4-FFF2-40B4-BE49-F238E27FC236}">
                <a16:creationId xmlns:a16="http://schemas.microsoft.com/office/drawing/2014/main" id="{8260B090-712F-4A04-B249-52FD1B7F3518}"/>
              </a:ext>
            </a:extLst>
          </p:cNvPr>
          <p:cNvGrpSpPr/>
          <p:nvPr/>
        </p:nvGrpSpPr>
        <p:grpSpPr>
          <a:xfrm>
            <a:off x="5646350" y="2126210"/>
            <a:ext cx="3407990" cy="1474232"/>
            <a:chOff x="2051720" y="1635646"/>
            <a:chExt cx="2088000" cy="2952328"/>
          </a:xfrm>
        </p:grpSpPr>
        <p:sp>
          <p:nvSpPr>
            <p:cNvPr id="21" name="Rectangle 20">
              <a:extLst>
                <a:ext uri="{FF2B5EF4-FFF2-40B4-BE49-F238E27FC236}">
                  <a16:creationId xmlns:a16="http://schemas.microsoft.com/office/drawing/2014/main" id="{501854C9-9C98-4FBD-914C-6424498B28F7}"/>
                </a:ext>
              </a:extLst>
            </p:cNvPr>
            <p:cNvSpPr/>
            <p:nvPr/>
          </p:nvSpPr>
          <p:spPr>
            <a:xfrm>
              <a:off x="2051720" y="1635646"/>
              <a:ext cx="208800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22" name="Rectangle 21">
              <a:extLst>
                <a:ext uri="{FF2B5EF4-FFF2-40B4-BE49-F238E27FC236}">
                  <a16:creationId xmlns:a16="http://schemas.microsoft.com/office/drawing/2014/main" id="{1131166D-4EB6-4DC4-B2EC-F5B111CC7E0C}"/>
                </a:ext>
              </a:extLst>
            </p:cNvPr>
            <p:cNvSpPr/>
            <p:nvPr/>
          </p:nvSpPr>
          <p:spPr>
            <a:xfrm>
              <a:off x="2051720" y="4515966"/>
              <a:ext cx="208800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grpSp>
      <p:sp>
        <p:nvSpPr>
          <p:cNvPr id="26" name="Rectangle 25">
            <a:extLst>
              <a:ext uri="{FF2B5EF4-FFF2-40B4-BE49-F238E27FC236}">
                <a16:creationId xmlns:a16="http://schemas.microsoft.com/office/drawing/2014/main" id="{20EC1771-C82B-4157-B576-F7EA97C5BCD9}"/>
              </a:ext>
            </a:extLst>
          </p:cNvPr>
          <p:cNvSpPr/>
          <p:nvPr/>
        </p:nvSpPr>
        <p:spPr>
          <a:xfrm>
            <a:off x="5537016" y="2014783"/>
            <a:ext cx="3962401" cy="1477328"/>
          </a:xfrm>
          <a:prstGeom prst="rect">
            <a:avLst/>
          </a:prstGeom>
        </p:spPr>
        <p:txBody>
          <a:bodyPr wrap="square">
            <a:spAutoFit/>
          </a:bodyPr>
          <a:lstStyle/>
          <a:p>
            <a:pPr lvl="0"/>
            <a:endParaRPr lang="en-US" dirty="0"/>
          </a:p>
          <a:p>
            <a:pPr marL="285750" lvl="0" indent="-285750">
              <a:buFont typeface="Wingdings" panose="05000000000000000000" pitchFamily="2" charset="2"/>
              <a:buChar char="Ø"/>
            </a:pPr>
            <a:r>
              <a:rPr lang="en-US" dirty="0"/>
              <a:t>c) To analyze the efficiency of the Euler modified methods that is accurate as possible to the exact solution in terms of relative error.</a:t>
            </a:r>
          </a:p>
        </p:txBody>
      </p:sp>
      <p:grpSp>
        <p:nvGrpSpPr>
          <p:cNvPr id="16" name="Group 15">
            <a:extLst>
              <a:ext uri="{FF2B5EF4-FFF2-40B4-BE49-F238E27FC236}">
                <a16:creationId xmlns:a16="http://schemas.microsoft.com/office/drawing/2014/main" id="{33E7F1A4-FCF9-403F-AA79-8B8AB3EC8B93}"/>
              </a:ext>
            </a:extLst>
          </p:cNvPr>
          <p:cNvGrpSpPr/>
          <p:nvPr/>
        </p:nvGrpSpPr>
        <p:grpSpPr>
          <a:xfrm>
            <a:off x="5646350" y="4088576"/>
            <a:ext cx="4297666" cy="1212146"/>
            <a:chOff x="2051720" y="1635646"/>
            <a:chExt cx="2088000" cy="2952328"/>
          </a:xfrm>
        </p:grpSpPr>
        <p:sp>
          <p:nvSpPr>
            <p:cNvPr id="17" name="Rectangle 16">
              <a:extLst>
                <a:ext uri="{FF2B5EF4-FFF2-40B4-BE49-F238E27FC236}">
                  <a16:creationId xmlns:a16="http://schemas.microsoft.com/office/drawing/2014/main" id="{FD0E7181-CD7F-4159-A696-2699064CDEF9}"/>
                </a:ext>
              </a:extLst>
            </p:cNvPr>
            <p:cNvSpPr/>
            <p:nvPr/>
          </p:nvSpPr>
          <p:spPr>
            <a:xfrm>
              <a:off x="2051720" y="1635646"/>
              <a:ext cx="2088000" cy="72008"/>
            </a:xfrm>
            <a:prstGeom prst="rect">
              <a:avLst/>
            </a:prstGeom>
            <a:solidFill>
              <a:srgbClr val="F4BD2D"/>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1"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prstClr val="black">
                    <a:lumMod val="75000"/>
                    <a:lumOff val="25000"/>
                  </a:prstClr>
                </a:solidFill>
                <a:effectLst/>
                <a:uLnTx/>
                <a:uFillTx/>
                <a:latin typeface="Arial"/>
                <a:cs typeface="+mn-cs"/>
              </a:endParaRPr>
            </a:p>
          </p:txBody>
        </p:sp>
        <p:sp>
          <p:nvSpPr>
            <p:cNvPr id="18" name="Rectangle 17">
              <a:extLst>
                <a:ext uri="{FF2B5EF4-FFF2-40B4-BE49-F238E27FC236}">
                  <a16:creationId xmlns:a16="http://schemas.microsoft.com/office/drawing/2014/main" id="{78F31714-B31D-4DBD-BD87-572AB1911421}"/>
                </a:ext>
              </a:extLst>
            </p:cNvPr>
            <p:cNvSpPr/>
            <p:nvPr/>
          </p:nvSpPr>
          <p:spPr>
            <a:xfrm>
              <a:off x="2051720" y="4515966"/>
              <a:ext cx="2088000" cy="72008"/>
            </a:xfrm>
            <a:prstGeom prst="rect">
              <a:avLst/>
            </a:prstGeom>
            <a:solidFill>
              <a:srgbClr val="F4BD2D"/>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1"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prstClr val="black">
                    <a:lumMod val="75000"/>
                    <a:lumOff val="25000"/>
                  </a:prstClr>
                </a:solidFill>
                <a:effectLst/>
                <a:uLnTx/>
                <a:uFillTx/>
                <a:latin typeface="Arial"/>
                <a:cs typeface="+mn-cs"/>
              </a:endParaRPr>
            </a:p>
          </p:txBody>
        </p:sp>
        <p:sp>
          <p:nvSpPr>
            <p:cNvPr id="23" name="TextBox 22">
              <a:extLst>
                <a:ext uri="{FF2B5EF4-FFF2-40B4-BE49-F238E27FC236}">
                  <a16:creationId xmlns:a16="http://schemas.microsoft.com/office/drawing/2014/main" id="{6D177958-0280-4489-8754-0927EE0DF9E9}"/>
                </a:ext>
              </a:extLst>
            </p:cNvPr>
            <p:cNvSpPr txBox="1"/>
            <p:nvPr/>
          </p:nvSpPr>
          <p:spPr>
            <a:xfrm>
              <a:off x="2130854" y="2123898"/>
              <a:ext cx="2008866" cy="276999"/>
            </a:xfrm>
            <a:prstGeom prst="rect">
              <a:avLst/>
            </a:prstGeom>
            <a:noFill/>
          </p:spPr>
          <p:txBody>
            <a:bodyPr wrap="square" rtlCol="0">
              <a:spAutoFit/>
            </a:bodyPr>
            <a:lstStyle/>
            <a:p>
              <a:pPr marL="0" marR="0" lvl="0" indent="0" defTabSz="914400" eaLnBrk="1" fontAlgn="auto" latinLnBrk="1" hangingPunct="1">
                <a:lnSpc>
                  <a:spcPct val="100000"/>
                </a:lnSpc>
                <a:spcBef>
                  <a:spcPts val="0"/>
                </a:spcBef>
                <a:spcAft>
                  <a:spcPts val="0"/>
                </a:spcAft>
                <a:buClrTx/>
                <a:buSzTx/>
                <a:buFontTx/>
                <a:buNone/>
                <a:tabLst/>
                <a:defRPr/>
              </a:pPr>
              <a:endParaRPr kumimoji="0" lang="en-US" altLang="ko-KR" sz="1200" b="0" i="0" u="none" strike="noStrike" kern="0" cap="none" spc="0" normalizeH="0" baseline="0" noProof="0" dirty="0">
                <a:ln>
                  <a:noFill/>
                </a:ln>
                <a:solidFill>
                  <a:prstClr val="black">
                    <a:lumMod val="75000"/>
                    <a:lumOff val="25000"/>
                  </a:prstClr>
                </a:solidFill>
                <a:effectLst/>
                <a:uLnTx/>
                <a:uFillTx/>
                <a:latin typeface="Arial"/>
                <a:cs typeface="Arial" pitchFamily="34" charset="0"/>
              </a:endParaRPr>
            </a:p>
          </p:txBody>
        </p:sp>
      </p:grpSp>
      <p:sp>
        <p:nvSpPr>
          <p:cNvPr id="3" name="Rectangle 2">
            <a:extLst>
              <a:ext uri="{FF2B5EF4-FFF2-40B4-BE49-F238E27FC236}">
                <a16:creationId xmlns:a16="http://schemas.microsoft.com/office/drawing/2014/main" id="{C2700D2C-66E5-4FD1-B703-A7C02FF1C6E7}"/>
              </a:ext>
            </a:extLst>
          </p:cNvPr>
          <p:cNvSpPr/>
          <p:nvPr/>
        </p:nvSpPr>
        <p:spPr>
          <a:xfrm>
            <a:off x="5597857" y="4232984"/>
            <a:ext cx="4297666" cy="923330"/>
          </a:xfrm>
          <a:prstGeom prst="rect">
            <a:avLst/>
          </a:prstGeom>
        </p:spPr>
        <p:txBody>
          <a:bodyPr wrap="square">
            <a:spAutoFit/>
          </a:bodyPr>
          <a:lstStyle/>
          <a:p>
            <a:pPr marL="285750" lvl="0" indent="-285750" algn="just">
              <a:buFont typeface="Wingdings" panose="05000000000000000000" pitchFamily="2" charset="2"/>
              <a:buChar char="Ø"/>
            </a:pPr>
            <a:r>
              <a:rPr lang="en-US" dirty="0">
                <a:latin typeface="Times New Roman" panose="02020603050405020304" pitchFamily="18" charset="0"/>
                <a:ea typeface="Calibri" panose="020F0502020204030204" pitchFamily="34" charset="0"/>
                <a:cs typeface="Arial" panose="020B0604020202020204" pitchFamily="34" charset="0"/>
              </a:rPr>
              <a:t>d) To determine the best modification of Euler method for solving the first order ODE.</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61419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018B04A-EBF9-4C1F-84D6-2B1BC14E575E}"/>
              </a:ext>
            </a:extLst>
          </p:cNvPr>
          <p:cNvPicPr>
            <a:picLocks noChangeAspect="1"/>
          </p:cNvPicPr>
          <p:nvPr/>
        </p:nvPicPr>
        <p:blipFill rotWithShape="1">
          <a:blip r:embed="rId2"/>
          <a:srcRect l="54353" t="9643" r="13991" b="8117"/>
          <a:stretch/>
        </p:blipFill>
        <p:spPr>
          <a:xfrm>
            <a:off x="5261004" y="182217"/>
            <a:ext cx="5022574" cy="6493565"/>
          </a:xfrm>
          <a:prstGeom prst="rect">
            <a:avLst/>
          </a:prstGeom>
        </p:spPr>
      </p:pic>
      <p:sp>
        <p:nvSpPr>
          <p:cNvPr id="9" name="Rectangle 8">
            <a:extLst>
              <a:ext uri="{FF2B5EF4-FFF2-40B4-BE49-F238E27FC236}">
                <a16:creationId xmlns:a16="http://schemas.microsoft.com/office/drawing/2014/main" id="{C29CA6F1-4C20-4893-9CDA-9B61D020624F}"/>
              </a:ext>
            </a:extLst>
          </p:cNvPr>
          <p:cNvSpPr/>
          <p:nvPr/>
        </p:nvSpPr>
        <p:spPr>
          <a:xfrm>
            <a:off x="885879" y="3428999"/>
            <a:ext cx="4820680"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dirty="0">
                <a:ln/>
                <a:solidFill>
                  <a:schemeClr val="accent4"/>
                </a:solidFill>
                <a:ea typeface="+mj-ea"/>
                <a:cs typeface="Times New Roman" panose="02020603050405020304" pitchFamily="18" charset="0"/>
              </a:rPr>
              <a:t>METHODOLOGY</a:t>
            </a:r>
            <a:endParaRPr lang="en-US" sz="5400" b="1" dirty="0">
              <a:ln/>
              <a:solidFill>
                <a:schemeClr val="accent4"/>
              </a:solidFill>
            </a:endParaRPr>
          </a:p>
        </p:txBody>
      </p:sp>
    </p:spTree>
    <p:extLst>
      <p:ext uri="{BB962C8B-B14F-4D97-AF65-F5344CB8AC3E}">
        <p14:creationId xmlns:p14="http://schemas.microsoft.com/office/powerpoint/2010/main" val="419697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F21DF1E-7F0C-48E1-87DA-580187B8602A}"/>
              </a:ext>
            </a:extLst>
          </p:cNvPr>
          <p:cNvSpPr txBox="1"/>
          <p:nvPr/>
        </p:nvSpPr>
        <p:spPr>
          <a:xfrm>
            <a:off x="2526130" y="2218385"/>
            <a:ext cx="2659795" cy="584775"/>
          </a:xfrm>
          <a:prstGeom prst="rect">
            <a:avLst/>
          </a:prstGeom>
          <a:solidFill>
            <a:schemeClr val="bg1"/>
          </a:solidFill>
        </p:spPr>
        <p:txBody>
          <a:bodyPr wrap="square" rtlCol="0">
            <a:spAutoFit/>
          </a:bodyPr>
          <a:lstStyle/>
          <a:p>
            <a:r>
              <a:rPr lang="en-US" sz="3200" dirty="0"/>
              <a:t>LINEAR ODE: </a:t>
            </a:r>
          </a:p>
        </p:txBody>
      </p:sp>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0DCF4E68-05DB-4BA4-956A-42D47F1EDA91}"/>
                  </a:ext>
                </a:extLst>
              </p:cNvPr>
              <p:cNvSpPr/>
              <p:nvPr/>
            </p:nvSpPr>
            <p:spPr>
              <a:xfrm>
                <a:off x="6096000" y="2249162"/>
                <a:ext cx="2585451" cy="523220"/>
              </a:xfrm>
              <a:prstGeom prst="rect">
                <a:avLst/>
              </a:prstGeom>
              <a:solidFill>
                <a:schemeClr val="bg2">
                  <a:lumMod val="90000"/>
                </a:schemeClr>
              </a:solidFill>
              <a:ln>
                <a:noFill/>
              </a:ln>
            </p:spPr>
            <p:style>
              <a:lnRef idx="0">
                <a:scrgbClr r="0" g="0" b="0"/>
              </a:lnRef>
              <a:fillRef idx="0">
                <a:scrgbClr r="0" g="0" b="0"/>
              </a:fillRef>
              <a:effectRef idx="0">
                <a:scrgbClr r="0" g="0" b="0"/>
              </a:effectRef>
              <a:fontRef idx="minor">
                <a:schemeClr val="accent3"/>
              </a:fontRef>
            </p:style>
            <p:txBody>
              <a:bodyPr wrap="none">
                <a:spAutoFit/>
              </a:bodyPr>
              <a:lstStyle/>
              <a:p>
                <a:pPr/>
                <a14:m>
                  <m:oMathPara xmlns:m="http://schemas.openxmlformats.org/officeDocument/2006/math">
                    <m:oMathParaPr>
                      <m:jc m:val="centerGroup"/>
                    </m:oMathParaPr>
                    <m:oMath xmlns:m="http://schemas.openxmlformats.org/officeDocument/2006/math">
                      <m:sSup>
                        <m:sSupPr>
                          <m:ctrlPr>
                            <a:rPr lang="en-US" sz="2800" i="1" smtClean="0">
                              <a:solidFill>
                                <a:schemeClr val="tx1"/>
                              </a:solidFill>
                              <a:latin typeface="Cambria Math" panose="02040503050406030204" pitchFamily="18" charset="0"/>
                            </a:rPr>
                          </m:ctrlPr>
                        </m:sSupPr>
                        <m:e>
                          <m:r>
                            <a:rPr lang="en-US" sz="2800" i="1">
                              <a:solidFill>
                                <a:schemeClr val="tx1"/>
                              </a:solidFill>
                              <a:latin typeface="Cambria Math" panose="02040503050406030204" pitchFamily="18" charset="0"/>
                            </a:rPr>
                            <m:t>𝑦</m:t>
                          </m:r>
                        </m:e>
                        <m:sup>
                          <m:r>
                            <a:rPr lang="en-US" sz="2800">
                              <a:solidFill>
                                <a:schemeClr val="tx1"/>
                              </a:solidFill>
                              <a:latin typeface="Cambria Math" panose="02040503050406030204" pitchFamily="18" charset="0"/>
                            </a:rPr>
                            <m:t>′</m:t>
                          </m:r>
                        </m:sup>
                      </m:sSup>
                      <m:r>
                        <a:rPr lang="en-US" sz="2800">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𝑥</m:t>
                      </m:r>
                      <m:r>
                        <a:rPr lang="en-US" sz="2800">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𝑥</m:t>
                      </m:r>
                      <m:r>
                        <a:rPr lang="en-US" sz="2800">
                          <a:solidFill>
                            <a:schemeClr val="tx1"/>
                          </a:solidFill>
                          <a:latin typeface="Cambria Math" panose="02040503050406030204" pitchFamily="18" charset="0"/>
                        </a:rPr>
                        <m:t>+</m:t>
                      </m:r>
                      <m:r>
                        <a:rPr lang="en-US" sz="2800" i="1">
                          <a:solidFill>
                            <a:schemeClr val="tx1"/>
                          </a:solidFill>
                          <a:latin typeface="Cambria Math" panose="02040503050406030204" pitchFamily="18" charset="0"/>
                        </a:rPr>
                        <m:t>𝑥𝑦</m:t>
                      </m:r>
                    </m:oMath>
                  </m:oMathPara>
                </a14:m>
                <a:endParaRPr lang="en-US" sz="2800" dirty="0"/>
              </a:p>
            </p:txBody>
          </p:sp>
        </mc:Choice>
        <mc:Fallback xmlns="">
          <p:sp>
            <p:nvSpPr>
              <p:cNvPr id="12" name="Rectangle 11">
                <a:extLst>
                  <a:ext uri="{FF2B5EF4-FFF2-40B4-BE49-F238E27FC236}">
                    <a16:creationId xmlns:a16="http://schemas.microsoft.com/office/drawing/2014/main" id="{0DCF4E68-05DB-4BA4-956A-42D47F1EDA91}"/>
                  </a:ext>
                </a:extLst>
              </p:cNvPr>
              <p:cNvSpPr>
                <a:spLocks noRot="1" noChangeAspect="1" noMove="1" noResize="1" noEditPoints="1" noAdjustHandles="1" noChangeArrowheads="1" noChangeShapeType="1" noTextEdit="1"/>
              </p:cNvSpPr>
              <p:nvPr/>
            </p:nvSpPr>
            <p:spPr>
              <a:xfrm>
                <a:off x="6096000" y="2249162"/>
                <a:ext cx="2585451" cy="523220"/>
              </a:xfrm>
              <a:prstGeom prst="rect">
                <a:avLst/>
              </a:prstGeom>
              <a:blipFill>
                <a:blip r:embed="rId4"/>
                <a:stretch>
                  <a:fillRect/>
                </a:stretch>
              </a:blipFill>
              <a:ln>
                <a:noFill/>
              </a:ln>
            </p:spPr>
            <p:txBody>
              <a:bodyPr/>
              <a:lstStyle/>
              <a:p>
                <a:r>
                  <a:rPr lang="en-US">
                    <a:noFill/>
                  </a:rPr>
                  <a:t> </a:t>
                </a:r>
              </a:p>
            </p:txBody>
          </p:sp>
        </mc:Fallback>
      </mc:AlternateContent>
      <p:sp>
        <p:nvSpPr>
          <p:cNvPr id="13" name="TextBox 12">
            <a:extLst>
              <a:ext uri="{FF2B5EF4-FFF2-40B4-BE49-F238E27FC236}">
                <a16:creationId xmlns:a16="http://schemas.microsoft.com/office/drawing/2014/main" id="{CDBE8427-A427-4ECD-9E39-C4FF0BCAB208}"/>
              </a:ext>
            </a:extLst>
          </p:cNvPr>
          <p:cNvSpPr txBox="1"/>
          <p:nvPr/>
        </p:nvSpPr>
        <p:spPr>
          <a:xfrm>
            <a:off x="2250269" y="3483492"/>
            <a:ext cx="3113889" cy="584775"/>
          </a:xfrm>
          <a:prstGeom prst="rect">
            <a:avLst/>
          </a:prstGeom>
          <a:noFill/>
        </p:spPr>
        <p:txBody>
          <a:bodyPr wrap="square" rtlCol="0">
            <a:spAutoFit/>
          </a:bodyPr>
          <a:lstStyle/>
          <a:p>
            <a:r>
              <a:rPr lang="en-US" sz="3200" dirty="0"/>
              <a:t>SEPARABLE ODE:</a:t>
            </a:r>
          </a:p>
        </p:txBody>
      </p:sp>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id="{5BAA80B3-D164-4DA8-A62D-D64BE3ADEB1C}"/>
                  </a:ext>
                </a:extLst>
              </p:cNvPr>
              <p:cNvSpPr/>
              <p:nvPr/>
            </p:nvSpPr>
            <p:spPr>
              <a:xfrm>
                <a:off x="6096000" y="3556049"/>
                <a:ext cx="2344809" cy="523220"/>
              </a:xfrm>
              <a:prstGeom prst="rect">
                <a:avLst/>
              </a:prstGeom>
              <a:solidFill>
                <a:schemeClr val="bg2">
                  <a:lumMod val="90000"/>
                </a:schemeClr>
              </a:solidFill>
              <a:ln>
                <a:noFill/>
              </a:ln>
            </p:spPr>
            <p:style>
              <a:lnRef idx="2">
                <a:schemeClr val="accent3"/>
              </a:lnRef>
              <a:fillRef idx="1">
                <a:schemeClr val="lt1"/>
              </a:fillRef>
              <a:effectRef idx="0">
                <a:schemeClr val="accent3"/>
              </a:effectRef>
              <a:fontRef idx="minor">
                <a:schemeClr val="dk1"/>
              </a:fontRef>
            </p:style>
            <p:txBody>
              <a:bodyPr wrap="none">
                <a:spAutoFit/>
              </a:bodyPr>
              <a:lstStyle/>
              <a:p>
                <a:pPr/>
                <a14:m>
                  <m:oMathPara xmlns:m="http://schemas.openxmlformats.org/officeDocument/2006/math">
                    <m:oMathParaPr>
                      <m:jc m:val="centerGroup"/>
                    </m:oMathParaPr>
                    <m:oMath xmlns:m="http://schemas.openxmlformats.org/officeDocument/2006/math">
                      <m:sSup>
                        <m:sSupPr>
                          <m:ctrlPr>
                            <a:rPr lang="en-US" sz="2800" i="1">
                              <a:latin typeface="Cambria Math" panose="02040503050406030204" pitchFamily="18" charset="0"/>
                            </a:rPr>
                          </m:ctrlPr>
                        </m:sSupPr>
                        <m:e>
                          <m:r>
                            <a:rPr lang="en-US" sz="2800" i="1">
                              <a:latin typeface="Cambria Math" panose="02040503050406030204" pitchFamily="18" charset="0"/>
                            </a:rPr>
                            <m:t>𝑦</m:t>
                          </m:r>
                        </m:e>
                        <m:sup>
                          <m:r>
                            <a:rPr lang="en-US" sz="2800">
                              <a:latin typeface="Cambria Math" panose="02040503050406030204" pitchFamily="18" charset="0"/>
                            </a:rPr>
                            <m:t>′</m:t>
                          </m:r>
                        </m:sup>
                      </m:sSup>
                      <m:r>
                        <a:rPr lang="en-US" sz="2800">
                          <a:latin typeface="Cambria Math" panose="02040503050406030204" pitchFamily="18" charset="0"/>
                        </a:rPr>
                        <m:t>(</m:t>
                      </m:r>
                      <m:r>
                        <a:rPr lang="en-US" sz="2800" i="1">
                          <a:latin typeface="Cambria Math" panose="02040503050406030204" pitchFamily="18" charset="0"/>
                        </a:rPr>
                        <m:t>𝑥</m:t>
                      </m:r>
                      <m:r>
                        <a:rPr lang="en-US" sz="2800">
                          <a:latin typeface="Cambria Math" panose="02040503050406030204" pitchFamily="18" charset="0"/>
                        </a:rPr>
                        <m:t>)=6</m:t>
                      </m:r>
                      <m:sSup>
                        <m:sSupPr>
                          <m:ctrlPr>
                            <a:rPr lang="en-US" sz="2800" i="1">
                              <a:latin typeface="Cambria Math" panose="02040503050406030204" pitchFamily="18" charset="0"/>
                            </a:rPr>
                          </m:ctrlPr>
                        </m:sSupPr>
                        <m:e>
                          <m:r>
                            <a:rPr lang="en-US" sz="2800" i="1">
                              <a:latin typeface="Cambria Math" panose="02040503050406030204" pitchFamily="18" charset="0"/>
                            </a:rPr>
                            <m:t>𝑦</m:t>
                          </m:r>
                        </m:e>
                        <m:sup>
                          <m:r>
                            <a:rPr lang="en-US" sz="2800">
                              <a:latin typeface="Cambria Math" panose="02040503050406030204" pitchFamily="18" charset="0"/>
                            </a:rPr>
                            <m:t>2</m:t>
                          </m:r>
                        </m:sup>
                      </m:sSup>
                      <m:r>
                        <a:rPr lang="en-US" sz="2800" i="1">
                          <a:latin typeface="Cambria Math" panose="02040503050406030204" pitchFamily="18" charset="0"/>
                        </a:rPr>
                        <m:t>𝑥</m:t>
                      </m:r>
                    </m:oMath>
                  </m:oMathPara>
                </a14:m>
                <a:endParaRPr lang="en-US" sz="2800" dirty="0"/>
              </a:p>
            </p:txBody>
          </p:sp>
        </mc:Choice>
        <mc:Fallback xmlns="">
          <p:sp>
            <p:nvSpPr>
              <p:cNvPr id="14" name="Rectangle 13">
                <a:extLst>
                  <a:ext uri="{FF2B5EF4-FFF2-40B4-BE49-F238E27FC236}">
                    <a16:creationId xmlns:a16="http://schemas.microsoft.com/office/drawing/2014/main" id="{5BAA80B3-D164-4DA8-A62D-D64BE3ADEB1C}"/>
                  </a:ext>
                </a:extLst>
              </p:cNvPr>
              <p:cNvSpPr>
                <a:spLocks noRot="1" noChangeAspect="1" noMove="1" noResize="1" noEditPoints="1" noAdjustHandles="1" noChangeArrowheads="1" noChangeShapeType="1" noTextEdit="1"/>
              </p:cNvSpPr>
              <p:nvPr/>
            </p:nvSpPr>
            <p:spPr>
              <a:xfrm>
                <a:off x="6096000" y="3556049"/>
                <a:ext cx="2344809" cy="523220"/>
              </a:xfrm>
              <a:prstGeom prst="rect">
                <a:avLst/>
              </a:prstGeom>
              <a:blipFill>
                <a:blip r:embed="rId5"/>
                <a:stretch>
                  <a:fillRect/>
                </a:stretch>
              </a:blipFill>
              <a:ln>
                <a:noFill/>
              </a:ln>
            </p:spPr>
            <p:txBody>
              <a:bodyPr/>
              <a:lstStyle/>
              <a:p>
                <a:r>
                  <a:rPr lang="en-US">
                    <a:noFill/>
                  </a:rPr>
                  <a:t> </a:t>
                </a:r>
              </a:p>
            </p:txBody>
          </p:sp>
        </mc:Fallback>
      </mc:AlternateContent>
      <p:sp>
        <p:nvSpPr>
          <p:cNvPr id="15" name="TextBox 14">
            <a:extLst>
              <a:ext uri="{FF2B5EF4-FFF2-40B4-BE49-F238E27FC236}">
                <a16:creationId xmlns:a16="http://schemas.microsoft.com/office/drawing/2014/main" id="{885CE061-48FB-4685-99E5-F926457D56B8}"/>
              </a:ext>
            </a:extLst>
          </p:cNvPr>
          <p:cNvSpPr txBox="1"/>
          <p:nvPr/>
        </p:nvSpPr>
        <p:spPr>
          <a:xfrm>
            <a:off x="2250269" y="4820832"/>
            <a:ext cx="3338162" cy="584775"/>
          </a:xfrm>
          <a:prstGeom prst="rect">
            <a:avLst/>
          </a:prstGeom>
          <a:noFill/>
        </p:spPr>
        <p:txBody>
          <a:bodyPr wrap="square" rtlCol="0">
            <a:spAutoFit/>
          </a:bodyPr>
          <a:lstStyle/>
          <a:p>
            <a:r>
              <a:rPr lang="en-US" sz="3200" dirty="0"/>
              <a:t>BERNOULLI’S ODE:</a:t>
            </a:r>
          </a:p>
        </p:txBody>
      </p:sp>
      <p:sp>
        <p:nvSpPr>
          <p:cNvPr id="22" name="Rectangle 21">
            <a:extLst>
              <a:ext uri="{FF2B5EF4-FFF2-40B4-BE49-F238E27FC236}">
                <a16:creationId xmlns:a16="http://schemas.microsoft.com/office/drawing/2014/main" id="{E1A8C89F-73E6-494A-8E32-4B3AB08F6BB8}"/>
              </a:ext>
            </a:extLst>
          </p:cNvPr>
          <p:cNvSpPr/>
          <p:nvPr/>
        </p:nvSpPr>
        <p:spPr>
          <a:xfrm>
            <a:off x="3219041" y="678226"/>
            <a:ext cx="6201762" cy="646331"/>
          </a:xfrm>
          <a:prstGeom prst="rect">
            <a:avLst/>
          </a:prstGeom>
          <a:solidFill>
            <a:schemeClr val="accent5">
              <a:lumMod val="75000"/>
            </a:schemeClr>
          </a:solidFill>
        </p:spPr>
        <p:txBody>
          <a:bodyPr wrap="none" lIns="91440" tIns="45720" rIns="91440" bIns="45720">
            <a:spAutoFit/>
          </a:bodyPr>
          <a:lstStyle/>
          <a:p>
            <a:pPr algn="ctr"/>
            <a:r>
              <a:rPr lang="en-US" sz="3600" b="1" dirty="0">
                <a:solidFill>
                  <a:schemeClr val="accent5">
                    <a:lumMod val="20000"/>
                    <a:lumOff val="80000"/>
                  </a:schemeClr>
                </a:solidFill>
                <a:cs typeface="Times New Roman" panose="02020603050405020304" pitchFamily="18" charset="0"/>
              </a:rPr>
              <a:t>EQUATIONS OF TEST FUNCTION</a:t>
            </a:r>
            <a:endParaRPr lang="en-US" sz="36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mc:AlternateContent xmlns:mc="http://schemas.openxmlformats.org/markup-compatibility/2006" xmlns:a14="http://schemas.microsoft.com/office/drawing/2010/main">
        <mc:Choice Requires="a14">
          <p:sp>
            <p:nvSpPr>
              <p:cNvPr id="23" name="Rectangle 22">
                <a:extLst>
                  <a:ext uri="{FF2B5EF4-FFF2-40B4-BE49-F238E27FC236}">
                    <a16:creationId xmlns:a16="http://schemas.microsoft.com/office/drawing/2014/main" id="{04C77C83-659A-4E36-A693-EC2DF416FD9E}"/>
                  </a:ext>
                </a:extLst>
              </p:cNvPr>
              <p:cNvSpPr/>
              <p:nvPr/>
            </p:nvSpPr>
            <p:spPr>
              <a:xfrm>
                <a:off x="6096000" y="4832158"/>
                <a:ext cx="2078326" cy="830035"/>
              </a:xfrm>
              <a:prstGeom prst="rect">
                <a:avLst/>
              </a:prstGeom>
              <a:solidFill>
                <a:schemeClr val="bg2">
                  <a:lumMod val="90000"/>
                </a:schemeClr>
              </a:solidFill>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en-US" sz="2800" i="1">
                              <a:latin typeface="Cambria Math" panose="02040503050406030204" pitchFamily="18" charset="0"/>
                            </a:rPr>
                          </m:ctrlPr>
                        </m:sSupPr>
                        <m:e>
                          <m:r>
                            <a:rPr lang="en-US" sz="2800" i="1">
                              <a:latin typeface="Cambria Math" panose="02040503050406030204" pitchFamily="18" charset="0"/>
                            </a:rPr>
                            <m:t>𝑦</m:t>
                          </m:r>
                        </m:e>
                        <m:sup>
                          <m:r>
                            <a:rPr lang="en-US" sz="2800">
                              <a:latin typeface="Cambria Math" panose="02040503050406030204" pitchFamily="18" charset="0"/>
                            </a:rPr>
                            <m:t>′</m:t>
                          </m:r>
                        </m:sup>
                      </m:sSup>
                      <m:r>
                        <a:rPr lang="en-US" sz="2800">
                          <a:latin typeface="Cambria Math" panose="02040503050406030204" pitchFamily="18" charset="0"/>
                        </a:rPr>
                        <m:t>=</m:t>
                      </m:r>
                      <m:sSup>
                        <m:sSupPr>
                          <m:ctrlPr>
                            <a:rPr lang="en-US" sz="2800" i="1">
                              <a:latin typeface="Cambria Math" panose="02040503050406030204" pitchFamily="18" charset="0"/>
                            </a:rPr>
                          </m:ctrlPr>
                        </m:sSupPr>
                        <m:e>
                          <m:r>
                            <a:rPr lang="en-US" sz="2800" i="1">
                              <a:latin typeface="Cambria Math" panose="02040503050406030204" pitchFamily="18" charset="0"/>
                            </a:rPr>
                            <m:t>𝑦</m:t>
                          </m:r>
                        </m:e>
                        <m:sup>
                          <m:r>
                            <a:rPr lang="en-US" sz="2800">
                              <a:latin typeface="Cambria Math" panose="02040503050406030204" pitchFamily="18" charset="0"/>
                            </a:rPr>
                            <m:t>2</m:t>
                          </m:r>
                        </m:sup>
                      </m:sSup>
                      <m:r>
                        <a:rPr lang="en-US" sz="2800">
                          <a:latin typeface="Cambria Math" panose="02040503050406030204" pitchFamily="18" charset="0"/>
                        </a:rPr>
                        <m:t>−</m:t>
                      </m:r>
                      <m:f>
                        <m:fPr>
                          <m:ctrlPr>
                            <a:rPr lang="en-US" sz="2800" i="1">
                              <a:latin typeface="Cambria Math" panose="02040503050406030204" pitchFamily="18" charset="0"/>
                            </a:rPr>
                          </m:ctrlPr>
                        </m:fPr>
                        <m:num>
                          <m:r>
                            <a:rPr lang="en-US" sz="2800" i="1">
                              <a:latin typeface="Cambria Math" panose="02040503050406030204" pitchFamily="18" charset="0"/>
                            </a:rPr>
                            <m:t>𝑦</m:t>
                          </m:r>
                        </m:num>
                        <m:den>
                          <m:r>
                            <a:rPr lang="en-US" sz="2800" i="1">
                              <a:latin typeface="Cambria Math" panose="02040503050406030204" pitchFamily="18" charset="0"/>
                            </a:rPr>
                            <m:t>𝑥</m:t>
                          </m:r>
                        </m:den>
                      </m:f>
                    </m:oMath>
                  </m:oMathPara>
                </a14:m>
                <a:endParaRPr lang="en-US" sz="2800" dirty="0"/>
              </a:p>
            </p:txBody>
          </p:sp>
        </mc:Choice>
        <mc:Fallback xmlns="">
          <p:sp>
            <p:nvSpPr>
              <p:cNvPr id="23" name="Rectangle 22">
                <a:extLst>
                  <a:ext uri="{FF2B5EF4-FFF2-40B4-BE49-F238E27FC236}">
                    <a16:creationId xmlns:a16="http://schemas.microsoft.com/office/drawing/2014/main" id="{04C77C83-659A-4E36-A693-EC2DF416FD9E}"/>
                  </a:ext>
                </a:extLst>
              </p:cNvPr>
              <p:cNvSpPr>
                <a:spLocks noRot="1" noChangeAspect="1" noMove="1" noResize="1" noEditPoints="1" noAdjustHandles="1" noChangeArrowheads="1" noChangeShapeType="1" noTextEdit="1"/>
              </p:cNvSpPr>
              <p:nvPr/>
            </p:nvSpPr>
            <p:spPr>
              <a:xfrm>
                <a:off x="6096000" y="4832158"/>
                <a:ext cx="2078326" cy="830035"/>
              </a:xfrm>
              <a:prstGeom prst="rect">
                <a:avLst/>
              </a:prstGeom>
              <a:blipFill>
                <a:blip r:embed="rId6"/>
                <a:stretch>
                  <a:fillRect/>
                </a:stretch>
              </a:blipFill>
            </p:spPr>
            <p:txBody>
              <a:bodyPr/>
              <a:lstStyle/>
              <a:p>
                <a:r>
                  <a:rPr lang="en-US">
                    <a:noFill/>
                  </a:rPr>
                  <a:t> </a:t>
                </a:r>
              </a:p>
            </p:txBody>
          </p:sp>
        </mc:Fallback>
      </mc:AlternateContent>
      <p:sp>
        <p:nvSpPr>
          <p:cNvPr id="9" name="Rectangle 8">
            <a:extLst>
              <a:ext uri="{FF2B5EF4-FFF2-40B4-BE49-F238E27FC236}">
                <a16:creationId xmlns:a16="http://schemas.microsoft.com/office/drawing/2014/main" id="{F6DA0D6F-5FB0-44AB-9606-9D50E146EDAE}"/>
              </a:ext>
            </a:extLst>
          </p:cNvPr>
          <p:cNvSpPr/>
          <p:nvPr/>
        </p:nvSpPr>
        <p:spPr>
          <a:xfrm>
            <a:off x="111401" y="186542"/>
            <a:ext cx="2659796" cy="1265851"/>
          </a:xfrm>
          <a:prstGeom prst="rect">
            <a:avLst/>
          </a:prstGeom>
          <a:solidFill>
            <a:schemeClr val="bg1">
              <a:lumMod val="95000"/>
            </a:schemeClr>
          </a:solidFill>
          <a:ln w="12700" cap="flat" cmpd="sng" algn="ctr">
            <a:noFill/>
            <a:prstDash val="solid"/>
            <a:miter lim="800000"/>
          </a:ln>
          <a:effectLst/>
        </p:spPr>
        <p:txBody>
          <a:bodyPr rtlCol="0" anchor="ctr"/>
          <a:lstStyle/>
          <a:p>
            <a:pPr marL="342900" indent="-342900" algn="ctr" defTabSz="914400">
              <a:buFont typeface="Wingdings" panose="05000000000000000000" pitchFamily="2" charset="2"/>
              <a:buChar char="ü"/>
            </a:pPr>
            <a:r>
              <a:rPr lang="en-US" sz="1600" dirty="0">
                <a:solidFill>
                  <a:schemeClr val="accent2">
                    <a:lumMod val="75000"/>
                  </a:schemeClr>
                </a:solidFill>
              </a:rPr>
              <a:t>For this research,  Linear ODE, Separable ODE and Bernoulli’s ODE are involved in solving first order ODE problems</a:t>
            </a:r>
            <a:endParaRPr kumimoji="0" lang="ko-KR" altLang="en-US" sz="1600" b="0" i="0" u="none" strike="noStrike" kern="0" cap="none" spc="0" normalizeH="0" baseline="0" noProof="0" dirty="0">
              <a:ln>
                <a:noFill/>
              </a:ln>
              <a:solidFill>
                <a:prstClr val="white"/>
              </a:solidFill>
              <a:effectLst/>
              <a:uLnTx/>
              <a:uFillTx/>
              <a:latin typeface="Arial"/>
              <a:cs typeface="+mn-cs"/>
            </a:endParaRPr>
          </a:p>
        </p:txBody>
      </p:sp>
    </p:spTree>
    <p:extLst>
      <p:ext uri="{BB962C8B-B14F-4D97-AF65-F5344CB8AC3E}">
        <p14:creationId xmlns:p14="http://schemas.microsoft.com/office/powerpoint/2010/main" val="3702123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CCE17408-937D-47DB-80FB-F531565E737B}"/>
              </a:ext>
            </a:extLst>
          </p:cNvPr>
          <p:cNvSpPr txBox="1"/>
          <p:nvPr/>
        </p:nvSpPr>
        <p:spPr>
          <a:xfrm>
            <a:off x="1042181" y="1913758"/>
            <a:ext cx="2800868" cy="461665"/>
          </a:xfrm>
          <a:prstGeom prst="rect">
            <a:avLst/>
          </a:prstGeom>
          <a:noFill/>
        </p:spPr>
        <p:txBody>
          <a:bodyPr wrap="square" rtlCol="0">
            <a:spAutoFit/>
          </a:bodyPr>
          <a:lstStyle/>
          <a:p>
            <a:r>
              <a:rPr lang="en-US" sz="2400" dirty="0"/>
              <a:t>MODIFIED EULER:</a:t>
            </a:r>
          </a:p>
        </p:txBody>
      </p:sp>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id="{0561EB99-EF74-4B59-941D-C1D85BD1D4E7}"/>
                  </a:ext>
                </a:extLst>
              </p:cNvPr>
              <p:cNvSpPr/>
              <p:nvPr/>
            </p:nvSpPr>
            <p:spPr>
              <a:xfrm>
                <a:off x="4836944" y="1609689"/>
                <a:ext cx="4704749" cy="848053"/>
              </a:xfrm>
              <a:prstGeom prst="rect">
                <a:avLst/>
              </a:prstGeom>
              <a:solidFill>
                <a:schemeClr val="bg2">
                  <a:lumMod val="90000"/>
                </a:schemeClr>
              </a:solidFill>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𝑦</m:t>
                          </m:r>
                        </m:e>
                        <m:sub>
                          <m:r>
                            <a:rPr lang="en-US" sz="1900" i="1">
                              <a:latin typeface="Cambria Math" panose="02040503050406030204" pitchFamily="18" charset="0"/>
                            </a:rPr>
                            <m:t>𝑛</m:t>
                          </m:r>
                          <m:r>
                            <a:rPr lang="en-US" sz="1900">
                              <a:latin typeface="Cambria Math" panose="02040503050406030204" pitchFamily="18" charset="0"/>
                            </a:rPr>
                            <m:t>+1</m:t>
                          </m:r>
                        </m:sub>
                      </m:sSub>
                      <m:r>
                        <a:rPr lang="en-US" sz="1900">
                          <a:latin typeface="Cambria Math" panose="02040503050406030204" pitchFamily="18" charset="0"/>
                        </a:rPr>
                        <m:t>=</m:t>
                      </m:r>
                      <m:sSub>
                        <m:sSubPr>
                          <m:ctrlPr>
                            <a:rPr lang="en-US" sz="1900" i="1">
                              <a:latin typeface="Cambria Math" panose="02040503050406030204" pitchFamily="18" charset="0"/>
                            </a:rPr>
                          </m:ctrlPr>
                        </m:sSubPr>
                        <m:e>
                          <m:r>
                            <a:rPr lang="en-US" sz="1900" i="1">
                              <a:latin typeface="Cambria Math" panose="02040503050406030204" pitchFamily="18" charset="0"/>
                            </a:rPr>
                            <m:t>𝑦</m:t>
                          </m:r>
                        </m:e>
                        <m:sub>
                          <m:r>
                            <a:rPr lang="en-US" sz="1900" i="1">
                              <a:latin typeface="Cambria Math" panose="02040503050406030204" pitchFamily="18" charset="0"/>
                            </a:rPr>
                            <m:t>𝑛</m:t>
                          </m:r>
                        </m:sub>
                      </m:sSub>
                      <m:r>
                        <a:rPr lang="en-US" sz="1900">
                          <a:latin typeface="Cambria Math" panose="02040503050406030204" pitchFamily="18" charset="0"/>
                        </a:rPr>
                        <m:t>+</m:t>
                      </m:r>
                      <m:r>
                        <a:rPr lang="en-US" sz="1900" i="1">
                          <a:latin typeface="Cambria Math" panose="02040503050406030204" pitchFamily="18" charset="0"/>
                        </a:rPr>
                        <m:t>h𝑓</m:t>
                      </m:r>
                      <m:d>
                        <m:dPr>
                          <m:ctrlPr>
                            <a:rPr lang="en-US" sz="1900" i="1">
                              <a:latin typeface="Cambria Math" panose="02040503050406030204" pitchFamily="18" charset="0"/>
                            </a:rPr>
                          </m:ctrlPr>
                        </m:dPr>
                        <m:e>
                          <m:d>
                            <m:dPr>
                              <m:begChr m:val=""/>
                              <m:ctrlPr>
                                <a:rPr lang="en-US" sz="1900" i="1">
                                  <a:latin typeface="Cambria Math" panose="02040503050406030204" pitchFamily="18" charset="0"/>
                                </a:rPr>
                              </m:ctrlPr>
                            </m:dPr>
                            <m:e>
                              <m:sSub>
                                <m:sSubPr>
                                  <m:ctrlPr>
                                    <a:rPr lang="en-US" sz="1900" i="1">
                                      <a:latin typeface="Cambria Math" panose="02040503050406030204" pitchFamily="18" charset="0"/>
                                    </a:rPr>
                                  </m:ctrlPr>
                                </m:sSubPr>
                                <m:e>
                                  <m:r>
                                    <a:rPr lang="en-US" sz="1900" i="1">
                                      <a:latin typeface="Cambria Math" panose="02040503050406030204" pitchFamily="18" charset="0"/>
                                    </a:rPr>
                                    <m:t>𝑥</m:t>
                                  </m:r>
                                </m:e>
                                <m:sub>
                                  <m:r>
                                    <a:rPr lang="en-US" sz="1900" i="1">
                                      <a:latin typeface="Cambria Math" panose="02040503050406030204" pitchFamily="18" charset="0"/>
                                    </a:rPr>
                                    <m:t>𝑛</m:t>
                                  </m:r>
                                </m:sub>
                              </m:sSub>
                              <m:r>
                                <a:rPr lang="en-US" sz="1900">
                                  <a:latin typeface="Cambria Math" panose="02040503050406030204" pitchFamily="18" charset="0"/>
                                </a:rPr>
                                <m:t>+</m:t>
                              </m:r>
                              <m:f>
                                <m:fPr>
                                  <m:ctrlPr>
                                    <a:rPr lang="en-US" sz="1900" i="1">
                                      <a:latin typeface="Cambria Math" panose="02040503050406030204" pitchFamily="18" charset="0"/>
                                    </a:rPr>
                                  </m:ctrlPr>
                                </m:fPr>
                                <m:num>
                                  <m:r>
                                    <a:rPr lang="en-US" sz="1900" i="1">
                                      <a:latin typeface="Cambria Math" panose="02040503050406030204" pitchFamily="18" charset="0"/>
                                    </a:rPr>
                                    <m:t>h</m:t>
                                  </m:r>
                                </m:num>
                                <m:den>
                                  <m:r>
                                    <a:rPr lang="en-US" sz="1900">
                                      <a:latin typeface="Cambria Math" panose="02040503050406030204" pitchFamily="18" charset="0"/>
                                    </a:rPr>
                                    <m:t>2</m:t>
                                  </m:r>
                                </m:den>
                              </m:f>
                              <m:r>
                                <a:rPr lang="en-US" sz="1900">
                                  <a:latin typeface="Cambria Math" panose="02040503050406030204" pitchFamily="18" charset="0"/>
                                </a:rPr>
                                <m:t>,</m:t>
                              </m:r>
                              <m:sSub>
                                <m:sSubPr>
                                  <m:ctrlPr>
                                    <a:rPr lang="en-US" sz="1900" i="1">
                                      <a:latin typeface="Cambria Math" panose="02040503050406030204" pitchFamily="18" charset="0"/>
                                    </a:rPr>
                                  </m:ctrlPr>
                                </m:sSubPr>
                                <m:e>
                                  <m:r>
                                    <a:rPr lang="en-US" sz="1900" i="1">
                                      <a:latin typeface="Cambria Math" panose="02040503050406030204" pitchFamily="18" charset="0"/>
                                    </a:rPr>
                                    <m:t>𝑦</m:t>
                                  </m:r>
                                </m:e>
                                <m:sub>
                                  <m:r>
                                    <a:rPr lang="en-US" sz="1900" i="1">
                                      <a:latin typeface="Cambria Math" panose="02040503050406030204" pitchFamily="18" charset="0"/>
                                    </a:rPr>
                                    <m:t>𝑛</m:t>
                                  </m:r>
                                </m:sub>
                              </m:sSub>
                              <m:r>
                                <a:rPr lang="en-US" sz="1900">
                                  <a:latin typeface="Cambria Math" panose="02040503050406030204" pitchFamily="18" charset="0"/>
                                </a:rPr>
                                <m:t>+</m:t>
                              </m:r>
                              <m:f>
                                <m:fPr>
                                  <m:ctrlPr>
                                    <a:rPr lang="en-US" sz="1900" i="1">
                                      <a:latin typeface="Cambria Math" panose="02040503050406030204" pitchFamily="18" charset="0"/>
                                    </a:rPr>
                                  </m:ctrlPr>
                                </m:fPr>
                                <m:num>
                                  <m:r>
                                    <a:rPr lang="en-US" sz="1900" i="1">
                                      <a:latin typeface="Cambria Math" panose="02040503050406030204" pitchFamily="18" charset="0"/>
                                    </a:rPr>
                                    <m:t>h</m:t>
                                  </m:r>
                                </m:num>
                                <m:den>
                                  <m:r>
                                    <a:rPr lang="en-US" sz="1900">
                                      <a:latin typeface="Cambria Math" panose="02040503050406030204" pitchFamily="18" charset="0"/>
                                    </a:rPr>
                                    <m:t>2</m:t>
                                  </m:r>
                                </m:den>
                              </m:f>
                              <m:r>
                                <a:rPr lang="en-US" sz="1900" i="1">
                                  <a:latin typeface="Cambria Math" panose="02040503050406030204" pitchFamily="18" charset="0"/>
                                </a:rPr>
                                <m:t>𝑓</m:t>
                              </m:r>
                              <m:r>
                                <a:rPr lang="en-US" sz="1900">
                                  <a:latin typeface="Cambria Math" panose="02040503050406030204" pitchFamily="18" charset="0"/>
                                </a:rPr>
                                <m:t>(</m:t>
                              </m:r>
                              <m:sSub>
                                <m:sSubPr>
                                  <m:ctrlPr>
                                    <a:rPr lang="en-US" sz="1900" i="1">
                                      <a:latin typeface="Cambria Math" panose="02040503050406030204" pitchFamily="18" charset="0"/>
                                    </a:rPr>
                                  </m:ctrlPr>
                                </m:sSubPr>
                                <m:e>
                                  <m:r>
                                    <a:rPr lang="en-US" sz="1900" i="1">
                                      <a:latin typeface="Cambria Math" panose="02040503050406030204" pitchFamily="18" charset="0"/>
                                    </a:rPr>
                                    <m:t>𝑥</m:t>
                                  </m:r>
                                </m:e>
                                <m:sub>
                                  <m:r>
                                    <a:rPr lang="en-US" sz="1900" i="1">
                                      <a:latin typeface="Cambria Math" panose="02040503050406030204" pitchFamily="18" charset="0"/>
                                    </a:rPr>
                                    <m:t>𝑛</m:t>
                                  </m:r>
                                </m:sub>
                              </m:sSub>
                              <m:r>
                                <a:rPr lang="en-US" sz="1900">
                                  <a:latin typeface="Cambria Math" panose="02040503050406030204" pitchFamily="18" charset="0"/>
                                </a:rPr>
                                <m:t>,</m:t>
                              </m:r>
                              <m:sSub>
                                <m:sSubPr>
                                  <m:ctrlPr>
                                    <a:rPr lang="en-US" sz="1900" i="1">
                                      <a:latin typeface="Cambria Math" panose="02040503050406030204" pitchFamily="18" charset="0"/>
                                    </a:rPr>
                                  </m:ctrlPr>
                                </m:sSubPr>
                                <m:e>
                                  <m:r>
                                    <a:rPr lang="en-US" sz="1900" i="1">
                                      <a:latin typeface="Cambria Math" panose="02040503050406030204" pitchFamily="18" charset="0"/>
                                    </a:rPr>
                                    <m:t>𝑦</m:t>
                                  </m:r>
                                </m:e>
                                <m:sub>
                                  <m:r>
                                    <a:rPr lang="en-US" sz="1900" i="1">
                                      <a:latin typeface="Cambria Math" panose="02040503050406030204" pitchFamily="18" charset="0"/>
                                    </a:rPr>
                                    <m:t>𝑛</m:t>
                                  </m:r>
                                </m:sub>
                              </m:sSub>
                            </m:e>
                          </m:d>
                        </m:e>
                      </m:d>
                    </m:oMath>
                  </m:oMathPara>
                </a14:m>
                <a:endParaRPr lang="en-US" sz="1900" dirty="0">
                  <a:latin typeface="Times New Roman" panose="02020603050405020304" pitchFamily="18" charset="0"/>
                  <a:cs typeface="Times New Roman" panose="02020603050405020304" pitchFamily="18" charset="0"/>
                </a:endParaRPr>
              </a:p>
            </p:txBody>
          </p:sp>
        </mc:Choice>
        <mc:Fallback xmlns="">
          <p:sp>
            <p:nvSpPr>
              <p:cNvPr id="18" name="Rectangle 17">
                <a:extLst>
                  <a:ext uri="{FF2B5EF4-FFF2-40B4-BE49-F238E27FC236}">
                    <a16:creationId xmlns:a16="http://schemas.microsoft.com/office/drawing/2014/main" id="{0561EB99-EF74-4B59-941D-C1D85BD1D4E7}"/>
                  </a:ext>
                </a:extLst>
              </p:cNvPr>
              <p:cNvSpPr>
                <a:spLocks noRot="1" noChangeAspect="1" noMove="1" noResize="1" noEditPoints="1" noAdjustHandles="1" noChangeArrowheads="1" noChangeShapeType="1" noTextEdit="1"/>
              </p:cNvSpPr>
              <p:nvPr/>
            </p:nvSpPr>
            <p:spPr>
              <a:xfrm>
                <a:off x="4836944" y="1609689"/>
                <a:ext cx="4704749" cy="848053"/>
              </a:xfrm>
              <a:prstGeom prst="rect">
                <a:avLst/>
              </a:prstGeom>
              <a:blipFill>
                <a:blip r:embed="rId4"/>
                <a:stretch>
                  <a:fillRect/>
                </a:stretch>
              </a:blipFill>
            </p:spPr>
            <p:txBody>
              <a:bodyPr/>
              <a:lstStyle/>
              <a:p>
                <a:r>
                  <a:rPr lang="en-US">
                    <a:noFill/>
                  </a:rPr>
                  <a:t> </a:t>
                </a:r>
              </a:p>
            </p:txBody>
          </p:sp>
        </mc:Fallback>
      </mc:AlternateContent>
      <p:sp>
        <p:nvSpPr>
          <p:cNvPr id="20" name="TextBox 19">
            <a:extLst>
              <a:ext uri="{FF2B5EF4-FFF2-40B4-BE49-F238E27FC236}">
                <a16:creationId xmlns:a16="http://schemas.microsoft.com/office/drawing/2014/main" id="{2DC6B82E-2DAF-4C56-A90A-1A17B40C0BF2}"/>
              </a:ext>
            </a:extLst>
          </p:cNvPr>
          <p:cNvSpPr txBox="1"/>
          <p:nvPr/>
        </p:nvSpPr>
        <p:spPr>
          <a:xfrm>
            <a:off x="801191" y="2875001"/>
            <a:ext cx="4035753" cy="461665"/>
          </a:xfrm>
          <a:prstGeom prst="rect">
            <a:avLst/>
          </a:prstGeom>
          <a:noFill/>
        </p:spPr>
        <p:txBody>
          <a:bodyPr wrap="square" rtlCol="0">
            <a:spAutoFit/>
          </a:bodyPr>
          <a:lstStyle/>
          <a:p>
            <a:r>
              <a:rPr lang="en-US" sz="2400" dirty="0"/>
              <a:t>IMPROVED MODIFIED EULER:</a:t>
            </a:r>
          </a:p>
        </p:txBody>
      </p:sp>
      <mc:AlternateContent xmlns:mc="http://schemas.openxmlformats.org/markup-compatibility/2006" xmlns:a14="http://schemas.microsoft.com/office/drawing/2010/main">
        <mc:Choice Requires="a14">
          <p:sp>
            <p:nvSpPr>
              <p:cNvPr id="21" name="Rectangle 20">
                <a:extLst>
                  <a:ext uri="{FF2B5EF4-FFF2-40B4-BE49-F238E27FC236}">
                    <a16:creationId xmlns:a16="http://schemas.microsoft.com/office/drawing/2014/main" id="{65F540C3-9084-4213-95F5-F95BB71636DF}"/>
                  </a:ext>
                </a:extLst>
              </p:cNvPr>
              <p:cNvSpPr/>
              <p:nvPr/>
            </p:nvSpPr>
            <p:spPr>
              <a:xfrm>
                <a:off x="4836944" y="2753503"/>
                <a:ext cx="6487224" cy="848053"/>
              </a:xfrm>
              <a:prstGeom prst="rect">
                <a:avLst/>
              </a:prstGeom>
              <a:solidFill>
                <a:schemeClr val="bg2">
                  <a:lumMod val="90000"/>
                </a:schemeClr>
              </a:solidFill>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𝑦</m:t>
                          </m:r>
                        </m:e>
                        <m:sub>
                          <m:r>
                            <a:rPr lang="en-US" sz="1900" i="1">
                              <a:latin typeface="Cambria Math" panose="02040503050406030204" pitchFamily="18" charset="0"/>
                            </a:rPr>
                            <m:t>𝑛</m:t>
                          </m:r>
                          <m:r>
                            <a:rPr lang="en-US" sz="1900">
                              <a:latin typeface="Cambria Math" panose="02040503050406030204" pitchFamily="18" charset="0"/>
                            </a:rPr>
                            <m:t>+1</m:t>
                          </m:r>
                        </m:sub>
                      </m:sSub>
                      <m:r>
                        <a:rPr lang="en-US" sz="1900">
                          <a:latin typeface="Cambria Math" panose="02040503050406030204" pitchFamily="18" charset="0"/>
                        </a:rPr>
                        <m:t>=</m:t>
                      </m:r>
                      <m:sSub>
                        <m:sSubPr>
                          <m:ctrlPr>
                            <a:rPr lang="en-US" sz="1900" i="1">
                              <a:latin typeface="Cambria Math" panose="02040503050406030204" pitchFamily="18" charset="0"/>
                            </a:rPr>
                          </m:ctrlPr>
                        </m:sSubPr>
                        <m:e>
                          <m:r>
                            <a:rPr lang="en-US" sz="1900" i="1">
                              <a:latin typeface="Cambria Math" panose="02040503050406030204" pitchFamily="18" charset="0"/>
                            </a:rPr>
                            <m:t>𝑦</m:t>
                          </m:r>
                        </m:e>
                        <m:sub>
                          <m:r>
                            <a:rPr lang="en-US" sz="1900" i="1">
                              <a:latin typeface="Cambria Math" panose="02040503050406030204" pitchFamily="18" charset="0"/>
                            </a:rPr>
                            <m:t>𝑛</m:t>
                          </m:r>
                        </m:sub>
                      </m:sSub>
                      <m:r>
                        <a:rPr lang="en-US" sz="1900">
                          <a:latin typeface="Cambria Math" panose="02040503050406030204" pitchFamily="18" charset="0"/>
                        </a:rPr>
                        <m:t>+</m:t>
                      </m:r>
                      <m:r>
                        <a:rPr lang="en-US" sz="1900" i="1">
                          <a:latin typeface="Cambria Math" panose="02040503050406030204" pitchFamily="18" charset="0"/>
                        </a:rPr>
                        <m:t>h𝑓</m:t>
                      </m:r>
                      <m:d>
                        <m:dPr>
                          <m:ctrlPr>
                            <a:rPr lang="en-US" sz="1900" i="1">
                              <a:latin typeface="Cambria Math" panose="02040503050406030204" pitchFamily="18" charset="0"/>
                            </a:rPr>
                          </m:ctrlPr>
                        </m:dPr>
                        <m:e>
                          <m:d>
                            <m:dPr>
                              <m:begChr m:val=""/>
                              <m:ctrlPr>
                                <a:rPr lang="en-US" sz="1900" i="1">
                                  <a:latin typeface="Cambria Math" panose="02040503050406030204" pitchFamily="18" charset="0"/>
                                </a:rPr>
                              </m:ctrlPr>
                            </m:dPr>
                            <m:e>
                              <m:sSub>
                                <m:sSubPr>
                                  <m:ctrlPr>
                                    <a:rPr lang="en-US" sz="1900" i="1">
                                      <a:latin typeface="Cambria Math" panose="02040503050406030204" pitchFamily="18" charset="0"/>
                                    </a:rPr>
                                  </m:ctrlPr>
                                </m:sSubPr>
                                <m:e>
                                  <m:r>
                                    <a:rPr lang="en-US" sz="1900" i="1">
                                      <a:latin typeface="Cambria Math" panose="02040503050406030204" pitchFamily="18" charset="0"/>
                                    </a:rPr>
                                    <m:t>𝑥</m:t>
                                  </m:r>
                                </m:e>
                                <m:sub>
                                  <m:r>
                                    <a:rPr lang="en-US" sz="1900" i="1">
                                      <a:latin typeface="Cambria Math" panose="02040503050406030204" pitchFamily="18" charset="0"/>
                                    </a:rPr>
                                    <m:t>𝑛</m:t>
                                  </m:r>
                                </m:sub>
                              </m:sSub>
                              <m:r>
                                <a:rPr lang="en-US" sz="1900">
                                  <a:latin typeface="Cambria Math" panose="02040503050406030204" pitchFamily="18" charset="0"/>
                                </a:rPr>
                                <m:t>+</m:t>
                              </m:r>
                              <m:f>
                                <m:fPr>
                                  <m:ctrlPr>
                                    <a:rPr lang="en-US" sz="1900" i="1">
                                      <a:latin typeface="Cambria Math" panose="02040503050406030204" pitchFamily="18" charset="0"/>
                                    </a:rPr>
                                  </m:ctrlPr>
                                </m:fPr>
                                <m:num>
                                  <m:r>
                                    <a:rPr lang="en-US" sz="1900" i="1">
                                      <a:latin typeface="Cambria Math" panose="02040503050406030204" pitchFamily="18" charset="0"/>
                                    </a:rPr>
                                    <m:t>h</m:t>
                                  </m:r>
                                </m:num>
                                <m:den>
                                  <m:r>
                                    <a:rPr lang="en-US" sz="1900">
                                      <a:latin typeface="Cambria Math" panose="02040503050406030204" pitchFamily="18" charset="0"/>
                                    </a:rPr>
                                    <m:t>2</m:t>
                                  </m:r>
                                </m:den>
                              </m:f>
                              <m:r>
                                <a:rPr lang="en-US" sz="1900">
                                  <a:latin typeface="Cambria Math" panose="02040503050406030204" pitchFamily="18" charset="0"/>
                                </a:rPr>
                                <m:t>,</m:t>
                              </m:r>
                              <m:sSub>
                                <m:sSubPr>
                                  <m:ctrlPr>
                                    <a:rPr lang="en-US" sz="1900" i="1">
                                      <a:latin typeface="Cambria Math" panose="02040503050406030204" pitchFamily="18" charset="0"/>
                                    </a:rPr>
                                  </m:ctrlPr>
                                </m:sSubPr>
                                <m:e>
                                  <m:r>
                                    <a:rPr lang="en-US" sz="1900" i="1">
                                      <a:latin typeface="Cambria Math" panose="02040503050406030204" pitchFamily="18" charset="0"/>
                                    </a:rPr>
                                    <m:t>𝑦</m:t>
                                  </m:r>
                                </m:e>
                                <m:sub>
                                  <m:r>
                                    <a:rPr lang="en-US" sz="1900" i="1">
                                      <a:latin typeface="Cambria Math" panose="02040503050406030204" pitchFamily="18" charset="0"/>
                                    </a:rPr>
                                    <m:t>𝑛</m:t>
                                  </m:r>
                                </m:sub>
                              </m:sSub>
                              <m:r>
                                <a:rPr lang="en-US" sz="1900">
                                  <a:latin typeface="Cambria Math" panose="02040503050406030204" pitchFamily="18" charset="0"/>
                                </a:rPr>
                                <m:t>+</m:t>
                              </m:r>
                              <m:f>
                                <m:fPr>
                                  <m:ctrlPr>
                                    <a:rPr lang="en-US" sz="1900" i="1">
                                      <a:latin typeface="Cambria Math" panose="02040503050406030204" pitchFamily="18" charset="0"/>
                                    </a:rPr>
                                  </m:ctrlPr>
                                </m:fPr>
                                <m:num>
                                  <m:r>
                                    <a:rPr lang="en-US" sz="1900" i="1">
                                      <a:latin typeface="Cambria Math" panose="02040503050406030204" pitchFamily="18" charset="0"/>
                                    </a:rPr>
                                    <m:t>h</m:t>
                                  </m:r>
                                </m:num>
                                <m:den>
                                  <m:r>
                                    <a:rPr lang="en-US" sz="1900">
                                      <a:latin typeface="Cambria Math" panose="02040503050406030204" pitchFamily="18" charset="0"/>
                                    </a:rPr>
                                    <m:t>2</m:t>
                                  </m:r>
                                </m:den>
                              </m:f>
                              <m:r>
                                <a:rPr lang="en-US" sz="1900" i="1">
                                  <a:latin typeface="Cambria Math" panose="02040503050406030204" pitchFamily="18" charset="0"/>
                                </a:rPr>
                                <m:t>𝑓</m:t>
                              </m:r>
                              <m:r>
                                <a:rPr lang="en-US" sz="1900">
                                  <a:latin typeface="Cambria Math" panose="02040503050406030204" pitchFamily="18" charset="0"/>
                                </a:rPr>
                                <m:t>(</m:t>
                              </m:r>
                              <m:sSub>
                                <m:sSubPr>
                                  <m:ctrlPr>
                                    <a:rPr lang="en-US" sz="1900" i="1">
                                      <a:latin typeface="Cambria Math" panose="02040503050406030204" pitchFamily="18" charset="0"/>
                                    </a:rPr>
                                  </m:ctrlPr>
                                </m:sSubPr>
                                <m:e>
                                  <m:r>
                                    <a:rPr lang="en-US" sz="1900" i="1">
                                      <a:latin typeface="Cambria Math" panose="02040503050406030204" pitchFamily="18" charset="0"/>
                                    </a:rPr>
                                    <m:t>𝑥</m:t>
                                  </m:r>
                                </m:e>
                                <m:sub>
                                  <m:r>
                                    <a:rPr lang="en-US" sz="1900" i="1">
                                      <a:latin typeface="Cambria Math" panose="02040503050406030204" pitchFamily="18" charset="0"/>
                                    </a:rPr>
                                    <m:t>𝑛</m:t>
                                  </m:r>
                                </m:sub>
                              </m:sSub>
                              <m:r>
                                <a:rPr lang="en-US" sz="1900">
                                  <a:latin typeface="Cambria Math" panose="02040503050406030204" pitchFamily="18" charset="0"/>
                                </a:rPr>
                                <m:t>+</m:t>
                              </m:r>
                              <m:r>
                                <a:rPr lang="en-US" sz="1900" i="1">
                                  <a:latin typeface="Cambria Math" panose="02040503050406030204" pitchFamily="18" charset="0"/>
                                </a:rPr>
                                <m:t>h</m:t>
                              </m:r>
                              <m:r>
                                <a:rPr lang="en-US" sz="1900">
                                  <a:latin typeface="Cambria Math" panose="02040503050406030204" pitchFamily="18" charset="0"/>
                                </a:rPr>
                                <m:t>,</m:t>
                              </m:r>
                              <m:sSub>
                                <m:sSubPr>
                                  <m:ctrlPr>
                                    <a:rPr lang="en-US" sz="1900" i="1">
                                      <a:latin typeface="Cambria Math" panose="02040503050406030204" pitchFamily="18" charset="0"/>
                                    </a:rPr>
                                  </m:ctrlPr>
                                </m:sSubPr>
                                <m:e>
                                  <m:r>
                                    <a:rPr lang="en-US" sz="1900" i="1">
                                      <a:latin typeface="Cambria Math" panose="02040503050406030204" pitchFamily="18" charset="0"/>
                                    </a:rPr>
                                    <m:t>𝑦</m:t>
                                  </m:r>
                                </m:e>
                                <m:sub>
                                  <m:r>
                                    <a:rPr lang="en-US" sz="1900" i="1">
                                      <a:latin typeface="Cambria Math" panose="02040503050406030204" pitchFamily="18" charset="0"/>
                                    </a:rPr>
                                    <m:t>𝑛</m:t>
                                  </m:r>
                                </m:sub>
                              </m:sSub>
                              <m:r>
                                <a:rPr lang="en-US" sz="1900">
                                  <a:latin typeface="Cambria Math" panose="02040503050406030204" pitchFamily="18" charset="0"/>
                                </a:rPr>
                                <m:t>+</m:t>
                              </m:r>
                              <m:r>
                                <a:rPr lang="en-US" sz="1900" i="1">
                                  <a:latin typeface="Cambria Math" panose="02040503050406030204" pitchFamily="18" charset="0"/>
                                </a:rPr>
                                <m:t>h𝑓</m:t>
                              </m:r>
                              <m:r>
                                <a:rPr lang="en-US" sz="1900">
                                  <a:latin typeface="Cambria Math" panose="02040503050406030204" pitchFamily="18" charset="0"/>
                                </a:rPr>
                                <m:t>(</m:t>
                              </m:r>
                              <m:sSub>
                                <m:sSubPr>
                                  <m:ctrlPr>
                                    <a:rPr lang="en-US" sz="1900" i="1">
                                      <a:latin typeface="Cambria Math" panose="02040503050406030204" pitchFamily="18" charset="0"/>
                                    </a:rPr>
                                  </m:ctrlPr>
                                </m:sSubPr>
                                <m:e>
                                  <m:r>
                                    <a:rPr lang="en-US" sz="1900" i="1">
                                      <a:latin typeface="Cambria Math" panose="02040503050406030204" pitchFamily="18" charset="0"/>
                                    </a:rPr>
                                    <m:t>𝑥</m:t>
                                  </m:r>
                                </m:e>
                                <m:sub>
                                  <m:r>
                                    <a:rPr lang="en-US" sz="1900" i="1">
                                      <a:latin typeface="Cambria Math" panose="02040503050406030204" pitchFamily="18" charset="0"/>
                                    </a:rPr>
                                    <m:t>𝑛</m:t>
                                  </m:r>
                                </m:sub>
                              </m:sSub>
                              <m:r>
                                <a:rPr lang="en-US" sz="1900">
                                  <a:latin typeface="Cambria Math" panose="02040503050406030204" pitchFamily="18" charset="0"/>
                                </a:rPr>
                                <m:t>,</m:t>
                              </m:r>
                              <m:sSub>
                                <m:sSubPr>
                                  <m:ctrlPr>
                                    <a:rPr lang="en-US" sz="1900" i="1">
                                      <a:latin typeface="Cambria Math" panose="02040503050406030204" pitchFamily="18" charset="0"/>
                                    </a:rPr>
                                  </m:ctrlPr>
                                </m:sSubPr>
                                <m:e>
                                  <m:r>
                                    <a:rPr lang="en-US" sz="1900" i="1">
                                      <a:latin typeface="Cambria Math" panose="02040503050406030204" pitchFamily="18" charset="0"/>
                                    </a:rPr>
                                    <m:t>𝑦</m:t>
                                  </m:r>
                                </m:e>
                                <m:sub>
                                  <m:r>
                                    <a:rPr lang="en-US" sz="1900" i="1">
                                      <a:latin typeface="Cambria Math" panose="02040503050406030204" pitchFamily="18" charset="0"/>
                                    </a:rPr>
                                    <m:t>𝑛</m:t>
                                  </m:r>
                                </m:sub>
                              </m:sSub>
                              <m:r>
                                <a:rPr lang="en-US" sz="1900">
                                  <a:latin typeface="Cambria Math" panose="02040503050406030204" pitchFamily="18" charset="0"/>
                                </a:rPr>
                                <m:t>)</m:t>
                              </m:r>
                            </m:e>
                          </m:d>
                        </m:e>
                      </m:d>
                    </m:oMath>
                  </m:oMathPara>
                </a14:m>
                <a:endParaRPr lang="en-US" sz="1900" dirty="0"/>
              </a:p>
            </p:txBody>
          </p:sp>
        </mc:Choice>
        <mc:Fallback xmlns="">
          <p:sp>
            <p:nvSpPr>
              <p:cNvPr id="21" name="Rectangle 20">
                <a:extLst>
                  <a:ext uri="{FF2B5EF4-FFF2-40B4-BE49-F238E27FC236}">
                    <a16:creationId xmlns:a16="http://schemas.microsoft.com/office/drawing/2014/main" id="{65F540C3-9084-4213-95F5-F95BB71636DF}"/>
                  </a:ext>
                </a:extLst>
              </p:cNvPr>
              <p:cNvSpPr>
                <a:spLocks noRot="1" noChangeAspect="1" noMove="1" noResize="1" noEditPoints="1" noAdjustHandles="1" noChangeArrowheads="1" noChangeShapeType="1" noTextEdit="1"/>
              </p:cNvSpPr>
              <p:nvPr/>
            </p:nvSpPr>
            <p:spPr>
              <a:xfrm>
                <a:off x="4836944" y="2753503"/>
                <a:ext cx="6487224" cy="848053"/>
              </a:xfrm>
              <a:prstGeom prst="rect">
                <a:avLst/>
              </a:prstGeom>
              <a:blipFill>
                <a:blip r:embed="rId5"/>
                <a:stretch>
                  <a:fillRect/>
                </a:stretch>
              </a:blipFill>
            </p:spPr>
            <p:txBody>
              <a:bodyPr/>
              <a:lstStyle/>
              <a:p>
                <a:r>
                  <a:rPr lang="en-US">
                    <a:noFill/>
                  </a:rPr>
                  <a:t> </a:t>
                </a:r>
              </a:p>
            </p:txBody>
          </p:sp>
        </mc:Fallback>
      </mc:AlternateContent>
      <p:sp>
        <p:nvSpPr>
          <p:cNvPr id="19" name="Rectangle 18">
            <a:extLst>
              <a:ext uri="{FF2B5EF4-FFF2-40B4-BE49-F238E27FC236}">
                <a16:creationId xmlns:a16="http://schemas.microsoft.com/office/drawing/2014/main" id="{690842BA-CBED-40D0-B391-2ECDF59B68D1}"/>
              </a:ext>
            </a:extLst>
          </p:cNvPr>
          <p:cNvSpPr/>
          <p:nvPr/>
        </p:nvSpPr>
        <p:spPr>
          <a:xfrm>
            <a:off x="2572159" y="388723"/>
            <a:ext cx="7585474" cy="64633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lIns="91440" tIns="45720" rIns="91440" bIns="45720">
            <a:spAutoFit/>
          </a:bodyPr>
          <a:lstStyle/>
          <a:p>
            <a:pPr algn="ctr"/>
            <a:r>
              <a:rPr lang="en-US" sz="3600" b="1" dirty="0">
                <a:solidFill>
                  <a:schemeClr val="accent5">
                    <a:lumMod val="20000"/>
                    <a:lumOff val="80000"/>
                  </a:schemeClr>
                </a:solidFill>
                <a:cs typeface="Times New Roman" panose="02020603050405020304" pitchFamily="18" charset="0"/>
              </a:rPr>
              <a:t>EQUATIONS OF NUMERICAL METHOD</a:t>
            </a:r>
            <a:endParaRPr lang="en-US" sz="36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22" name="TextBox 21">
            <a:extLst>
              <a:ext uri="{FF2B5EF4-FFF2-40B4-BE49-F238E27FC236}">
                <a16:creationId xmlns:a16="http://schemas.microsoft.com/office/drawing/2014/main" id="{D31E88B4-B6C4-48BB-8514-179D3DCCE85C}"/>
              </a:ext>
            </a:extLst>
          </p:cNvPr>
          <p:cNvSpPr txBox="1"/>
          <p:nvPr/>
        </p:nvSpPr>
        <p:spPr>
          <a:xfrm>
            <a:off x="780406" y="3928188"/>
            <a:ext cx="4056538" cy="830997"/>
          </a:xfrm>
          <a:prstGeom prst="rect">
            <a:avLst/>
          </a:prstGeom>
          <a:noFill/>
        </p:spPr>
        <p:txBody>
          <a:bodyPr wrap="square" rtlCol="0">
            <a:spAutoFit/>
          </a:bodyPr>
          <a:lstStyle/>
          <a:p>
            <a:r>
              <a:rPr lang="en-US" sz="2400" dirty="0"/>
              <a:t>MODIFIED IMPROVED </a:t>
            </a:r>
          </a:p>
          <a:p>
            <a:r>
              <a:rPr lang="en-US" sz="2400" dirty="0"/>
              <a:t>MODIFIED EULER:</a:t>
            </a:r>
          </a:p>
        </p:txBody>
      </p:sp>
      <p:sp>
        <p:nvSpPr>
          <p:cNvPr id="23" name="TextBox 22">
            <a:extLst>
              <a:ext uri="{FF2B5EF4-FFF2-40B4-BE49-F238E27FC236}">
                <a16:creationId xmlns:a16="http://schemas.microsoft.com/office/drawing/2014/main" id="{C727919E-BC5F-4702-B74B-F9EE250FD231}"/>
              </a:ext>
            </a:extLst>
          </p:cNvPr>
          <p:cNvSpPr txBox="1"/>
          <p:nvPr/>
        </p:nvSpPr>
        <p:spPr>
          <a:xfrm>
            <a:off x="780406" y="5225667"/>
            <a:ext cx="3972850" cy="892552"/>
          </a:xfrm>
          <a:prstGeom prst="rect">
            <a:avLst/>
          </a:prstGeom>
          <a:noFill/>
        </p:spPr>
        <p:txBody>
          <a:bodyPr wrap="square" rtlCol="0">
            <a:spAutoFit/>
          </a:bodyPr>
          <a:lstStyle/>
          <a:p>
            <a:r>
              <a:rPr lang="en-US" sz="2400" dirty="0"/>
              <a:t>MODIFIED EULER BASED ON HARMONIC POLYGON</a:t>
            </a:r>
            <a:r>
              <a:rPr lang="en-US" sz="2800" dirty="0"/>
              <a:t>:</a:t>
            </a:r>
          </a:p>
        </p:txBody>
      </p:sp>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6B8A6A32-9994-4FE7-9D21-239890BA9A4E}"/>
                  </a:ext>
                </a:extLst>
              </p:cNvPr>
              <p:cNvSpPr/>
              <p:nvPr/>
            </p:nvSpPr>
            <p:spPr>
              <a:xfrm>
                <a:off x="4836944" y="3958745"/>
                <a:ext cx="6658338" cy="1033681"/>
              </a:xfrm>
              <a:prstGeom prst="rect">
                <a:avLst/>
              </a:prstGeom>
              <a:solidFill>
                <a:schemeClr val="bg2">
                  <a:lumMod val="90000"/>
                </a:schemeClr>
              </a:solid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𝑦</m:t>
                          </m:r>
                        </m:e>
                        <m:sub>
                          <m:r>
                            <a:rPr lang="en-US" sz="1900" i="1">
                              <a:latin typeface="Cambria Math" panose="02040503050406030204" pitchFamily="18" charset="0"/>
                            </a:rPr>
                            <m:t>𝑛</m:t>
                          </m:r>
                          <m:r>
                            <a:rPr lang="en-US" sz="1900">
                              <a:latin typeface="Cambria Math" panose="02040503050406030204" pitchFamily="18" charset="0"/>
                            </a:rPr>
                            <m:t>+1</m:t>
                          </m:r>
                        </m:sub>
                      </m:sSub>
                      <m:r>
                        <a:rPr lang="en-US" sz="1900">
                          <a:latin typeface="Cambria Math" panose="02040503050406030204" pitchFamily="18" charset="0"/>
                        </a:rPr>
                        <m:t>=</m:t>
                      </m:r>
                      <m:sSub>
                        <m:sSubPr>
                          <m:ctrlPr>
                            <a:rPr lang="en-US" sz="1900" i="1">
                              <a:latin typeface="Cambria Math" panose="02040503050406030204" pitchFamily="18" charset="0"/>
                            </a:rPr>
                          </m:ctrlPr>
                        </m:sSubPr>
                        <m:e>
                          <m:r>
                            <a:rPr lang="en-US" sz="1900" i="1">
                              <a:latin typeface="Cambria Math" panose="02040503050406030204" pitchFamily="18" charset="0"/>
                            </a:rPr>
                            <m:t>𝑦</m:t>
                          </m:r>
                        </m:e>
                        <m:sub>
                          <m:r>
                            <a:rPr lang="en-US" sz="1900" i="1">
                              <a:latin typeface="Cambria Math" panose="02040503050406030204" pitchFamily="18" charset="0"/>
                            </a:rPr>
                            <m:t>𝑛</m:t>
                          </m:r>
                        </m:sub>
                      </m:sSub>
                      <m:r>
                        <a:rPr lang="en-US" sz="1900">
                          <a:latin typeface="Cambria Math" panose="02040503050406030204" pitchFamily="18" charset="0"/>
                        </a:rPr>
                        <m:t>+</m:t>
                      </m:r>
                      <m:r>
                        <a:rPr lang="en-US" sz="1900" i="1">
                          <a:latin typeface="Cambria Math" panose="02040503050406030204" pitchFamily="18" charset="0"/>
                        </a:rPr>
                        <m:t>h𝑓</m:t>
                      </m:r>
                      <m:d>
                        <m:dPr>
                          <m:ctrlPr>
                            <a:rPr lang="en-US" sz="1900" i="1">
                              <a:latin typeface="Cambria Math" panose="02040503050406030204" pitchFamily="18" charset="0"/>
                            </a:rPr>
                          </m:ctrlPr>
                        </m:dPr>
                        <m:e>
                          <m:sSub>
                            <m:sSubPr>
                              <m:ctrlPr>
                                <a:rPr lang="en-US" sz="1900" i="1">
                                  <a:latin typeface="Cambria Math" panose="02040503050406030204" pitchFamily="18" charset="0"/>
                                </a:rPr>
                              </m:ctrlPr>
                            </m:sSubPr>
                            <m:e>
                              <m:r>
                                <a:rPr lang="en-US" sz="1900" i="1">
                                  <a:latin typeface="Cambria Math" panose="02040503050406030204" pitchFamily="18" charset="0"/>
                                </a:rPr>
                                <m:t>𝑥</m:t>
                              </m:r>
                            </m:e>
                            <m:sub>
                              <m:r>
                                <a:rPr lang="en-US" sz="1900" i="1">
                                  <a:latin typeface="Cambria Math" panose="02040503050406030204" pitchFamily="18" charset="0"/>
                                </a:rPr>
                                <m:t>𝑛</m:t>
                              </m:r>
                            </m:sub>
                          </m:sSub>
                          <m:r>
                            <a:rPr lang="en-US" sz="1900">
                              <a:latin typeface="Cambria Math" panose="02040503050406030204" pitchFamily="18" charset="0"/>
                            </a:rPr>
                            <m:t>+</m:t>
                          </m:r>
                          <m:f>
                            <m:fPr>
                              <m:ctrlPr>
                                <a:rPr lang="en-US" sz="1900" i="1">
                                  <a:latin typeface="Cambria Math" panose="02040503050406030204" pitchFamily="18" charset="0"/>
                                </a:rPr>
                              </m:ctrlPr>
                            </m:fPr>
                            <m:num>
                              <m:r>
                                <a:rPr lang="en-US" sz="1900" i="1">
                                  <a:latin typeface="Cambria Math" panose="02040503050406030204" pitchFamily="18" charset="0"/>
                                </a:rPr>
                                <m:t>h</m:t>
                              </m:r>
                            </m:num>
                            <m:den>
                              <m:r>
                                <a:rPr lang="en-US" sz="1900">
                                  <a:latin typeface="Cambria Math" panose="02040503050406030204" pitchFamily="18" charset="0"/>
                                </a:rPr>
                                <m:t>2</m:t>
                              </m:r>
                            </m:den>
                          </m:f>
                          <m:r>
                            <a:rPr lang="en-US" sz="1900">
                              <a:latin typeface="Cambria Math" panose="02040503050406030204" pitchFamily="18" charset="0"/>
                            </a:rPr>
                            <m:t>,</m:t>
                          </m:r>
                          <m:sSub>
                            <m:sSubPr>
                              <m:ctrlPr>
                                <a:rPr lang="en-US" sz="1900" i="1">
                                  <a:latin typeface="Cambria Math" panose="02040503050406030204" pitchFamily="18" charset="0"/>
                                </a:rPr>
                              </m:ctrlPr>
                            </m:sSubPr>
                            <m:e>
                              <m:r>
                                <a:rPr lang="en-US" sz="1900" i="1">
                                  <a:latin typeface="Cambria Math" panose="02040503050406030204" pitchFamily="18" charset="0"/>
                                </a:rPr>
                                <m:t>𝑦</m:t>
                              </m:r>
                            </m:e>
                            <m:sub>
                              <m:r>
                                <a:rPr lang="en-US" sz="1900" i="1">
                                  <a:latin typeface="Cambria Math" panose="02040503050406030204" pitchFamily="18" charset="0"/>
                                </a:rPr>
                                <m:t>𝑛</m:t>
                              </m:r>
                            </m:sub>
                          </m:sSub>
                          <m:r>
                            <a:rPr lang="en-US" sz="1900">
                              <a:latin typeface="Cambria Math" panose="02040503050406030204" pitchFamily="18" charset="0"/>
                            </a:rPr>
                            <m:t>+</m:t>
                          </m:r>
                          <m:f>
                            <m:fPr>
                              <m:ctrlPr>
                                <a:rPr lang="en-US" sz="1900" i="1">
                                  <a:latin typeface="Cambria Math" panose="02040503050406030204" pitchFamily="18" charset="0"/>
                                </a:rPr>
                              </m:ctrlPr>
                            </m:fPr>
                            <m:num>
                              <m:r>
                                <a:rPr lang="en-US" sz="1900" i="1">
                                  <a:latin typeface="Cambria Math" panose="02040503050406030204" pitchFamily="18" charset="0"/>
                                </a:rPr>
                                <m:t>h</m:t>
                              </m:r>
                            </m:num>
                            <m:den>
                              <m:r>
                                <a:rPr lang="en-US" sz="1900">
                                  <a:latin typeface="Cambria Math" panose="02040503050406030204" pitchFamily="18" charset="0"/>
                                </a:rPr>
                                <m:t>2</m:t>
                              </m:r>
                            </m:den>
                          </m:f>
                          <m:r>
                            <a:rPr lang="en-US" sz="1900" i="1">
                              <a:latin typeface="Cambria Math" panose="02040503050406030204" pitchFamily="18" charset="0"/>
                            </a:rPr>
                            <m:t>𝑓</m:t>
                          </m:r>
                          <m:d>
                            <m:dPr>
                              <m:ctrlPr>
                                <a:rPr lang="en-US" sz="1900" i="1">
                                  <a:latin typeface="Cambria Math" panose="02040503050406030204" pitchFamily="18" charset="0"/>
                                </a:rPr>
                              </m:ctrlPr>
                            </m:dPr>
                            <m:e>
                              <m:d>
                                <m:dPr>
                                  <m:begChr m:val=""/>
                                  <m:ctrlPr>
                                    <a:rPr lang="en-US" sz="1900" i="1">
                                      <a:latin typeface="Cambria Math" panose="02040503050406030204" pitchFamily="18" charset="0"/>
                                    </a:rPr>
                                  </m:ctrlPr>
                                </m:dPr>
                                <m:e>
                                  <m:sSub>
                                    <m:sSubPr>
                                      <m:ctrlPr>
                                        <a:rPr lang="en-US" sz="1900" i="1">
                                          <a:latin typeface="Cambria Math" panose="02040503050406030204" pitchFamily="18" charset="0"/>
                                        </a:rPr>
                                      </m:ctrlPr>
                                    </m:sSubPr>
                                    <m:e>
                                      <m:r>
                                        <a:rPr lang="en-US" sz="1900" i="1">
                                          <a:latin typeface="Cambria Math" panose="02040503050406030204" pitchFamily="18" charset="0"/>
                                        </a:rPr>
                                        <m:t>𝑥</m:t>
                                      </m:r>
                                    </m:e>
                                    <m:sub>
                                      <m:r>
                                        <a:rPr lang="en-US" sz="1900" i="1">
                                          <a:latin typeface="Cambria Math" panose="02040503050406030204" pitchFamily="18" charset="0"/>
                                        </a:rPr>
                                        <m:t>𝑛</m:t>
                                      </m:r>
                                    </m:sub>
                                  </m:sSub>
                                  <m:r>
                                    <a:rPr lang="en-US" sz="1900">
                                      <a:latin typeface="Cambria Math" panose="02040503050406030204" pitchFamily="18" charset="0"/>
                                    </a:rPr>
                                    <m:t>+</m:t>
                                  </m:r>
                                  <m:f>
                                    <m:fPr>
                                      <m:ctrlPr>
                                        <a:rPr lang="en-US" sz="1900" i="1">
                                          <a:latin typeface="Cambria Math" panose="02040503050406030204" pitchFamily="18" charset="0"/>
                                        </a:rPr>
                                      </m:ctrlPr>
                                    </m:fPr>
                                    <m:num>
                                      <m:r>
                                        <a:rPr lang="en-US" sz="1900" i="1">
                                          <a:latin typeface="Cambria Math" panose="02040503050406030204" pitchFamily="18" charset="0"/>
                                        </a:rPr>
                                        <m:t>h</m:t>
                                      </m:r>
                                    </m:num>
                                    <m:den>
                                      <m:r>
                                        <a:rPr lang="en-US" sz="1900">
                                          <a:latin typeface="Cambria Math" panose="02040503050406030204" pitchFamily="18" charset="0"/>
                                        </a:rPr>
                                        <m:t>2</m:t>
                                      </m:r>
                                    </m:den>
                                  </m:f>
                                  <m:r>
                                    <a:rPr lang="en-US" sz="1900">
                                      <a:latin typeface="Cambria Math" panose="02040503050406030204" pitchFamily="18" charset="0"/>
                                    </a:rPr>
                                    <m:t>,</m:t>
                                  </m:r>
                                  <m:sSub>
                                    <m:sSubPr>
                                      <m:ctrlPr>
                                        <a:rPr lang="en-US" sz="1900" i="1">
                                          <a:latin typeface="Cambria Math" panose="02040503050406030204" pitchFamily="18" charset="0"/>
                                        </a:rPr>
                                      </m:ctrlPr>
                                    </m:sSubPr>
                                    <m:e>
                                      <m:r>
                                        <a:rPr lang="en-US" sz="1900" i="1">
                                          <a:latin typeface="Cambria Math" panose="02040503050406030204" pitchFamily="18" charset="0"/>
                                        </a:rPr>
                                        <m:t>𝑦</m:t>
                                      </m:r>
                                    </m:e>
                                    <m:sub>
                                      <m:r>
                                        <a:rPr lang="en-US" sz="1900" i="1">
                                          <a:latin typeface="Cambria Math" panose="02040503050406030204" pitchFamily="18" charset="0"/>
                                        </a:rPr>
                                        <m:t>𝑛</m:t>
                                      </m:r>
                                    </m:sub>
                                  </m:sSub>
                                  <m:r>
                                    <a:rPr lang="en-US" sz="1900">
                                      <a:latin typeface="Cambria Math" panose="02040503050406030204" pitchFamily="18" charset="0"/>
                                    </a:rPr>
                                    <m:t>+</m:t>
                                  </m:r>
                                  <m:f>
                                    <m:fPr>
                                      <m:ctrlPr>
                                        <a:rPr lang="en-US" sz="1900" i="1">
                                          <a:latin typeface="Cambria Math" panose="02040503050406030204" pitchFamily="18" charset="0"/>
                                        </a:rPr>
                                      </m:ctrlPr>
                                    </m:fPr>
                                    <m:num>
                                      <m:r>
                                        <a:rPr lang="en-US" sz="1900" i="1">
                                          <a:latin typeface="Cambria Math" panose="02040503050406030204" pitchFamily="18" charset="0"/>
                                        </a:rPr>
                                        <m:t>h</m:t>
                                      </m:r>
                                    </m:num>
                                    <m:den>
                                      <m:r>
                                        <a:rPr lang="en-US" sz="1900">
                                          <a:latin typeface="Cambria Math" panose="02040503050406030204" pitchFamily="18" charset="0"/>
                                        </a:rPr>
                                        <m:t>2</m:t>
                                      </m:r>
                                    </m:den>
                                  </m:f>
                                  <m:r>
                                    <a:rPr lang="en-US" sz="1900" i="1">
                                      <a:latin typeface="Cambria Math" panose="02040503050406030204" pitchFamily="18" charset="0"/>
                                    </a:rPr>
                                    <m:t>𝑓</m:t>
                                  </m:r>
                                  <m:r>
                                    <a:rPr lang="en-US" sz="1900">
                                      <a:latin typeface="Cambria Math" panose="02040503050406030204" pitchFamily="18" charset="0"/>
                                    </a:rPr>
                                    <m:t>(</m:t>
                                  </m:r>
                                  <m:sSub>
                                    <m:sSubPr>
                                      <m:ctrlPr>
                                        <a:rPr lang="en-US" sz="1900" i="1">
                                          <a:latin typeface="Cambria Math" panose="02040503050406030204" pitchFamily="18" charset="0"/>
                                        </a:rPr>
                                      </m:ctrlPr>
                                    </m:sSubPr>
                                    <m:e>
                                      <m:r>
                                        <a:rPr lang="en-US" sz="1900" i="1">
                                          <a:latin typeface="Cambria Math" panose="02040503050406030204" pitchFamily="18" charset="0"/>
                                        </a:rPr>
                                        <m:t>𝑥</m:t>
                                      </m:r>
                                    </m:e>
                                    <m:sub>
                                      <m:r>
                                        <a:rPr lang="en-US" sz="1900" i="1">
                                          <a:latin typeface="Cambria Math" panose="02040503050406030204" pitchFamily="18" charset="0"/>
                                        </a:rPr>
                                        <m:t>𝑛</m:t>
                                      </m:r>
                                    </m:sub>
                                  </m:sSub>
                                  <m:r>
                                    <a:rPr lang="en-US" sz="1900">
                                      <a:latin typeface="Cambria Math" panose="02040503050406030204" pitchFamily="18" charset="0"/>
                                    </a:rPr>
                                    <m:t>,</m:t>
                                  </m:r>
                                  <m:sSub>
                                    <m:sSubPr>
                                      <m:ctrlPr>
                                        <a:rPr lang="en-US" sz="1900" i="1">
                                          <a:latin typeface="Cambria Math" panose="02040503050406030204" pitchFamily="18" charset="0"/>
                                        </a:rPr>
                                      </m:ctrlPr>
                                    </m:sSubPr>
                                    <m:e>
                                      <m:r>
                                        <a:rPr lang="en-US" sz="1900" i="1">
                                          <a:latin typeface="Cambria Math" panose="02040503050406030204" pitchFamily="18" charset="0"/>
                                        </a:rPr>
                                        <m:t>𝑦</m:t>
                                      </m:r>
                                    </m:e>
                                    <m:sub>
                                      <m:r>
                                        <a:rPr lang="en-US" sz="1900" i="1">
                                          <a:latin typeface="Cambria Math" panose="02040503050406030204" pitchFamily="18" charset="0"/>
                                        </a:rPr>
                                        <m:t>𝑛</m:t>
                                      </m:r>
                                    </m:sub>
                                  </m:sSub>
                                </m:e>
                              </m:d>
                            </m:e>
                          </m:d>
                        </m:e>
                      </m:d>
                    </m:oMath>
                  </m:oMathPara>
                </a14:m>
                <a:endParaRPr lang="en-US" sz="1900" dirty="0"/>
              </a:p>
            </p:txBody>
          </p:sp>
        </mc:Choice>
        <mc:Fallback xmlns="">
          <p:sp>
            <p:nvSpPr>
              <p:cNvPr id="2" name="Rectangle 1">
                <a:extLst>
                  <a:ext uri="{FF2B5EF4-FFF2-40B4-BE49-F238E27FC236}">
                    <a16:creationId xmlns:a16="http://schemas.microsoft.com/office/drawing/2014/main" id="{6B8A6A32-9994-4FE7-9D21-239890BA9A4E}"/>
                  </a:ext>
                </a:extLst>
              </p:cNvPr>
              <p:cNvSpPr>
                <a:spLocks noRot="1" noChangeAspect="1" noMove="1" noResize="1" noEditPoints="1" noAdjustHandles="1" noChangeArrowheads="1" noChangeShapeType="1" noTextEdit="1"/>
              </p:cNvSpPr>
              <p:nvPr/>
            </p:nvSpPr>
            <p:spPr>
              <a:xfrm>
                <a:off x="4836944" y="3958745"/>
                <a:ext cx="6658338" cy="1033681"/>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2CC32A0A-D8A5-4C84-BA38-1B1EDB7D62BC}"/>
                  </a:ext>
                </a:extLst>
              </p:cNvPr>
              <p:cNvSpPr/>
              <p:nvPr/>
            </p:nvSpPr>
            <p:spPr>
              <a:xfrm>
                <a:off x="5141626" y="5349615"/>
                <a:ext cx="5980403" cy="749308"/>
              </a:xfrm>
              <a:prstGeom prst="rect">
                <a:avLst/>
              </a:prstGeom>
              <a:solidFill>
                <a:schemeClr val="bg2">
                  <a:lumMod val="90000"/>
                </a:schemeClr>
              </a:solid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𝑦</m:t>
                          </m:r>
                        </m:e>
                        <m:sub>
                          <m:r>
                            <a:rPr lang="en-US" sz="1900" i="1">
                              <a:latin typeface="Cambria Math" panose="02040503050406030204" pitchFamily="18" charset="0"/>
                            </a:rPr>
                            <m:t>𝑛</m:t>
                          </m:r>
                          <m:r>
                            <a:rPr lang="en-US" sz="1900">
                              <a:latin typeface="Cambria Math" panose="02040503050406030204" pitchFamily="18" charset="0"/>
                            </a:rPr>
                            <m:t>+1</m:t>
                          </m:r>
                        </m:sub>
                      </m:sSub>
                      <m:r>
                        <a:rPr lang="en-US" sz="1900">
                          <a:latin typeface="Cambria Math" panose="02040503050406030204" pitchFamily="18" charset="0"/>
                        </a:rPr>
                        <m:t>=</m:t>
                      </m:r>
                      <m:sSub>
                        <m:sSubPr>
                          <m:ctrlPr>
                            <a:rPr lang="en-US" sz="1900" i="1">
                              <a:latin typeface="Cambria Math" panose="02040503050406030204" pitchFamily="18" charset="0"/>
                            </a:rPr>
                          </m:ctrlPr>
                        </m:sSubPr>
                        <m:e>
                          <m:r>
                            <a:rPr lang="en-US" sz="1900" i="1">
                              <a:latin typeface="Cambria Math" panose="02040503050406030204" pitchFamily="18" charset="0"/>
                            </a:rPr>
                            <m:t>𝑦</m:t>
                          </m:r>
                        </m:e>
                        <m:sub>
                          <m:r>
                            <a:rPr lang="en-US" sz="1900" i="1">
                              <a:latin typeface="Cambria Math" panose="02040503050406030204" pitchFamily="18" charset="0"/>
                            </a:rPr>
                            <m:t>𝑛</m:t>
                          </m:r>
                        </m:sub>
                      </m:sSub>
                      <m:r>
                        <a:rPr lang="en-US" sz="1900">
                          <a:latin typeface="Cambria Math" panose="02040503050406030204" pitchFamily="18" charset="0"/>
                        </a:rPr>
                        <m:t>+</m:t>
                      </m:r>
                      <m:r>
                        <a:rPr lang="en-US" sz="1900" i="1">
                          <a:latin typeface="Cambria Math" panose="02040503050406030204" pitchFamily="18" charset="0"/>
                        </a:rPr>
                        <m:t>h𝑓</m:t>
                      </m:r>
                      <m:d>
                        <m:dPr>
                          <m:ctrlPr>
                            <a:rPr lang="en-US" sz="1900" i="1">
                              <a:latin typeface="Cambria Math" panose="02040503050406030204" pitchFamily="18" charset="0"/>
                            </a:rPr>
                          </m:ctrlPr>
                        </m:dPr>
                        <m:e>
                          <m:f>
                            <m:fPr>
                              <m:ctrlPr>
                                <a:rPr lang="en-US" sz="1900" i="1">
                                  <a:latin typeface="Cambria Math" panose="02040503050406030204" pitchFamily="18" charset="0"/>
                                </a:rPr>
                              </m:ctrlPr>
                            </m:fPr>
                            <m:num>
                              <m:d>
                                <m:dPr>
                                  <m:begChr m:val=""/>
                                  <m:ctrlPr>
                                    <a:rPr lang="en-US" sz="1900" i="1">
                                      <a:latin typeface="Cambria Math" panose="02040503050406030204" pitchFamily="18" charset="0"/>
                                    </a:rPr>
                                  </m:ctrlPr>
                                </m:dPr>
                                <m:e>
                                  <m:r>
                                    <a:rPr lang="en-US" sz="1900">
                                      <a:latin typeface="Cambria Math" panose="02040503050406030204" pitchFamily="18" charset="0"/>
                                    </a:rPr>
                                    <m:t>2</m:t>
                                  </m:r>
                                  <m:sSub>
                                    <m:sSubPr>
                                      <m:ctrlPr>
                                        <a:rPr lang="en-US" sz="1900" i="1">
                                          <a:latin typeface="Cambria Math" panose="02040503050406030204" pitchFamily="18" charset="0"/>
                                        </a:rPr>
                                      </m:ctrlPr>
                                    </m:sSubPr>
                                    <m:e>
                                      <m:r>
                                        <a:rPr lang="en-US" sz="1900" i="1">
                                          <a:latin typeface="Cambria Math" panose="02040503050406030204" pitchFamily="18" charset="0"/>
                                        </a:rPr>
                                        <m:t>𝑥</m:t>
                                      </m:r>
                                    </m:e>
                                    <m:sub>
                                      <m:r>
                                        <a:rPr lang="en-US" sz="1900" i="1">
                                          <a:latin typeface="Cambria Math" panose="02040503050406030204" pitchFamily="18" charset="0"/>
                                        </a:rPr>
                                        <m:t>𝑛</m:t>
                                      </m:r>
                                    </m:sub>
                                  </m:sSub>
                                  <m:r>
                                    <a:rPr lang="en-US" sz="1900">
                                      <a:latin typeface="Cambria Math" panose="02040503050406030204" pitchFamily="18" charset="0"/>
                                    </a:rPr>
                                    <m:t>(</m:t>
                                  </m:r>
                                  <m:sSub>
                                    <m:sSubPr>
                                      <m:ctrlPr>
                                        <a:rPr lang="en-US" sz="1900" i="1">
                                          <a:latin typeface="Cambria Math" panose="02040503050406030204" pitchFamily="18" charset="0"/>
                                        </a:rPr>
                                      </m:ctrlPr>
                                    </m:sSubPr>
                                    <m:e>
                                      <m:r>
                                        <a:rPr lang="en-US" sz="1900" i="1">
                                          <a:latin typeface="Cambria Math" panose="02040503050406030204" pitchFamily="18" charset="0"/>
                                        </a:rPr>
                                        <m:t>𝑥</m:t>
                                      </m:r>
                                    </m:e>
                                    <m:sub>
                                      <m:r>
                                        <a:rPr lang="en-US" sz="1900" i="1">
                                          <a:latin typeface="Cambria Math" panose="02040503050406030204" pitchFamily="18" charset="0"/>
                                        </a:rPr>
                                        <m:t>𝑛</m:t>
                                      </m:r>
                                    </m:sub>
                                  </m:sSub>
                                  <m:r>
                                    <a:rPr lang="en-US" sz="1900">
                                      <a:latin typeface="Cambria Math" panose="02040503050406030204" pitchFamily="18" charset="0"/>
                                    </a:rPr>
                                    <m:t>+</m:t>
                                  </m:r>
                                  <m:r>
                                    <a:rPr lang="en-US" sz="1900" i="1">
                                      <a:latin typeface="Cambria Math" panose="02040503050406030204" pitchFamily="18" charset="0"/>
                                    </a:rPr>
                                    <m:t>h</m:t>
                                  </m:r>
                                </m:e>
                              </m:d>
                            </m:num>
                            <m:den>
                              <m:d>
                                <m:dPr>
                                  <m:begChr m:val=""/>
                                  <m:ctrlPr>
                                    <a:rPr lang="en-US" sz="1900" i="1">
                                      <a:latin typeface="Cambria Math" panose="02040503050406030204" pitchFamily="18" charset="0"/>
                                    </a:rPr>
                                  </m:ctrlPr>
                                </m:dPr>
                                <m:e>
                                  <m:sSub>
                                    <m:sSubPr>
                                      <m:ctrlPr>
                                        <a:rPr lang="en-US" sz="1900" i="1">
                                          <a:latin typeface="Cambria Math" panose="02040503050406030204" pitchFamily="18" charset="0"/>
                                        </a:rPr>
                                      </m:ctrlPr>
                                    </m:sSubPr>
                                    <m:e>
                                      <m:r>
                                        <a:rPr lang="en-US" sz="1900" i="1">
                                          <a:latin typeface="Cambria Math" panose="02040503050406030204" pitchFamily="18" charset="0"/>
                                        </a:rPr>
                                        <m:t>𝑥</m:t>
                                      </m:r>
                                    </m:e>
                                    <m:sub>
                                      <m:r>
                                        <a:rPr lang="en-US" sz="1900" i="1">
                                          <a:latin typeface="Cambria Math" panose="02040503050406030204" pitchFamily="18" charset="0"/>
                                        </a:rPr>
                                        <m:t>𝑛</m:t>
                                      </m:r>
                                    </m:sub>
                                  </m:sSub>
                                  <m:r>
                                    <a:rPr lang="en-US" sz="1900">
                                      <a:latin typeface="Cambria Math" panose="02040503050406030204" pitchFamily="18" charset="0"/>
                                    </a:rPr>
                                    <m:t>+(</m:t>
                                  </m:r>
                                  <m:sSub>
                                    <m:sSubPr>
                                      <m:ctrlPr>
                                        <a:rPr lang="en-US" sz="1900" i="1">
                                          <a:latin typeface="Cambria Math" panose="02040503050406030204" pitchFamily="18" charset="0"/>
                                        </a:rPr>
                                      </m:ctrlPr>
                                    </m:sSubPr>
                                    <m:e>
                                      <m:r>
                                        <a:rPr lang="en-US" sz="1900" i="1">
                                          <a:latin typeface="Cambria Math" panose="02040503050406030204" pitchFamily="18" charset="0"/>
                                        </a:rPr>
                                        <m:t>𝑥</m:t>
                                      </m:r>
                                    </m:e>
                                    <m:sub>
                                      <m:r>
                                        <a:rPr lang="en-US" sz="1900" i="1">
                                          <a:latin typeface="Cambria Math" panose="02040503050406030204" pitchFamily="18" charset="0"/>
                                        </a:rPr>
                                        <m:t>𝑛</m:t>
                                      </m:r>
                                    </m:sub>
                                  </m:sSub>
                                  <m:r>
                                    <a:rPr lang="en-US" sz="1900">
                                      <a:latin typeface="Cambria Math" panose="02040503050406030204" pitchFamily="18" charset="0"/>
                                    </a:rPr>
                                    <m:t>+</m:t>
                                  </m:r>
                                  <m:r>
                                    <a:rPr lang="en-US" sz="1900" i="1">
                                      <a:latin typeface="Cambria Math" panose="02040503050406030204" pitchFamily="18" charset="0"/>
                                    </a:rPr>
                                    <m:t>h</m:t>
                                  </m:r>
                                </m:e>
                              </m:d>
                            </m:den>
                          </m:f>
                          <m:r>
                            <a:rPr lang="en-US" sz="1900">
                              <a:latin typeface="Cambria Math" panose="02040503050406030204" pitchFamily="18" charset="0"/>
                            </a:rPr>
                            <m:t>,</m:t>
                          </m:r>
                          <m:f>
                            <m:fPr>
                              <m:ctrlPr>
                                <a:rPr lang="en-US" sz="1900" i="1">
                                  <a:latin typeface="Cambria Math" panose="02040503050406030204" pitchFamily="18" charset="0"/>
                                </a:rPr>
                              </m:ctrlPr>
                            </m:fPr>
                            <m:num>
                              <m:d>
                                <m:dPr>
                                  <m:begChr m:val=""/>
                                  <m:ctrlPr>
                                    <a:rPr lang="en-US" sz="1900" i="1">
                                      <a:latin typeface="Cambria Math" panose="02040503050406030204" pitchFamily="18" charset="0"/>
                                    </a:rPr>
                                  </m:ctrlPr>
                                </m:dPr>
                                <m:e>
                                  <m:r>
                                    <a:rPr lang="en-US" sz="1900">
                                      <a:latin typeface="Cambria Math" panose="02040503050406030204" pitchFamily="18" charset="0"/>
                                    </a:rPr>
                                    <m:t>2</m:t>
                                  </m:r>
                                  <m:sSub>
                                    <m:sSubPr>
                                      <m:ctrlPr>
                                        <a:rPr lang="en-US" sz="1900" i="1">
                                          <a:latin typeface="Cambria Math" panose="02040503050406030204" pitchFamily="18" charset="0"/>
                                        </a:rPr>
                                      </m:ctrlPr>
                                    </m:sSubPr>
                                    <m:e>
                                      <m:r>
                                        <a:rPr lang="en-US" sz="1900" i="1">
                                          <a:latin typeface="Cambria Math" panose="02040503050406030204" pitchFamily="18" charset="0"/>
                                        </a:rPr>
                                        <m:t>𝑦</m:t>
                                      </m:r>
                                    </m:e>
                                    <m:sub>
                                      <m:r>
                                        <a:rPr lang="en-US" sz="1900" i="1">
                                          <a:latin typeface="Cambria Math" panose="02040503050406030204" pitchFamily="18" charset="0"/>
                                        </a:rPr>
                                        <m:t>𝑛</m:t>
                                      </m:r>
                                    </m:sub>
                                  </m:sSub>
                                  <m:r>
                                    <a:rPr lang="en-US" sz="1900">
                                      <a:latin typeface="Cambria Math" panose="02040503050406030204" pitchFamily="18" charset="0"/>
                                    </a:rPr>
                                    <m:t>(</m:t>
                                  </m:r>
                                  <m:sSub>
                                    <m:sSubPr>
                                      <m:ctrlPr>
                                        <a:rPr lang="en-US" sz="1900" i="1">
                                          <a:latin typeface="Cambria Math" panose="02040503050406030204" pitchFamily="18" charset="0"/>
                                        </a:rPr>
                                      </m:ctrlPr>
                                    </m:sSubPr>
                                    <m:e>
                                      <m:r>
                                        <a:rPr lang="en-US" sz="1900" i="1">
                                          <a:latin typeface="Cambria Math" panose="02040503050406030204" pitchFamily="18" charset="0"/>
                                        </a:rPr>
                                        <m:t>𝑦</m:t>
                                      </m:r>
                                    </m:e>
                                    <m:sub>
                                      <m:r>
                                        <a:rPr lang="en-US" sz="1900" i="1">
                                          <a:latin typeface="Cambria Math" panose="02040503050406030204" pitchFamily="18" charset="0"/>
                                        </a:rPr>
                                        <m:t>𝑛</m:t>
                                      </m:r>
                                    </m:sub>
                                  </m:sSub>
                                  <m:r>
                                    <a:rPr lang="en-US" sz="1900">
                                      <a:latin typeface="Cambria Math" panose="02040503050406030204" pitchFamily="18" charset="0"/>
                                    </a:rPr>
                                    <m:t>+</m:t>
                                  </m:r>
                                  <m:r>
                                    <a:rPr lang="en-US" sz="1900" i="1">
                                      <a:latin typeface="Cambria Math" panose="02040503050406030204" pitchFamily="18" charset="0"/>
                                    </a:rPr>
                                    <m:t>h𝑓</m:t>
                                  </m:r>
                                  <m:r>
                                    <a:rPr lang="en-US" sz="1900">
                                      <a:latin typeface="Cambria Math" panose="02040503050406030204" pitchFamily="18" charset="0"/>
                                    </a:rPr>
                                    <m:t>(</m:t>
                                  </m:r>
                                  <m:sSub>
                                    <m:sSubPr>
                                      <m:ctrlPr>
                                        <a:rPr lang="en-US" sz="1900" i="1">
                                          <a:latin typeface="Cambria Math" panose="02040503050406030204" pitchFamily="18" charset="0"/>
                                        </a:rPr>
                                      </m:ctrlPr>
                                    </m:sSubPr>
                                    <m:e>
                                      <m:r>
                                        <a:rPr lang="en-US" sz="1900" i="1">
                                          <a:latin typeface="Cambria Math" panose="02040503050406030204" pitchFamily="18" charset="0"/>
                                        </a:rPr>
                                        <m:t>𝑥</m:t>
                                      </m:r>
                                    </m:e>
                                    <m:sub>
                                      <m:r>
                                        <a:rPr lang="en-US" sz="1900" i="1">
                                          <a:latin typeface="Cambria Math" panose="02040503050406030204" pitchFamily="18" charset="0"/>
                                        </a:rPr>
                                        <m:t>𝑛</m:t>
                                      </m:r>
                                    </m:sub>
                                  </m:sSub>
                                  <m:r>
                                    <a:rPr lang="en-US" sz="1900">
                                      <a:latin typeface="Cambria Math" panose="02040503050406030204" pitchFamily="18" charset="0"/>
                                    </a:rPr>
                                    <m:t>,</m:t>
                                  </m:r>
                                  <m:sSub>
                                    <m:sSubPr>
                                      <m:ctrlPr>
                                        <a:rPr lang="en-US" sz="1900" i="1">
                                          <a:latin typeface="Cambria Math" panose="02040503050406030204" pitchFamily="18" charset="0"/>
                                        </a:rPr>
                                      </m:ctrlPr>
                                    </m:sSubPr>
                                    <m:e>
                                      <m:r>
                                        <a:rPr lang="en-US" sz="1900" i="1">
                                          <a:latin typeface="Cambria Math" panose="02040503050406030204" pitchFamily="18" charset="0"/>
                                        </a:rPr>
                                        <m:t>𝑦</m:t>
                                      </m:r>
                                    </m:e>
                                    <m:sub>
                                      <m:r>
                                        <a:rPr lang="en-US" sz="1900" i="1">
                                          <a:latin typeface="Cambria Math" panose="02040503050406030204" pitchFamily="18" charset="0"/>
                                        </a:rPr>
                                        <m:t>𝑛</m:t>
                                      </m:r>
                                    </m:sub>
                                  </m:sSub>
                                  <m:r>
                                    <a:rPr lang="en-US" sz="1900">
                                      <a:latin typeface="Cambria Math" panose="02040503050406030204" pitchFamily="18" charset="0"/>
                                    </a:rPr>
                                    <m:t>)</m:t>
                                  </m:r>
                                </m:e>
                              </m:d>
                            </m:num>
                            <m:den>
                              <m:d>
                                <m:dPr>
                                  <m:begChr m:val=""/>
                                  <m:ctrlPr>
                                    <a:rPr lang="en-US" sz="1900" i="1">
                                      <a:latin typeface="Cambria Math" panose="02040503050406030204" pitchFamily="18" charset="0"/>
                                    </a:rPr>
                                  </m:ctrlPr>
                                </m:dPr>
                                <m:e>
                                  <m:sSub>
                                    <m:sSubPr>
                                      <m:ctrlPr>
                                        <a:rPr lang="en-US" sz="1900" i="1">
                                          <a:latin typeface="Cambria Math" panose="02040503050406030204" pitchFamily="18" charset="0"/>
                                        </a:rPr>
                                      </m:ctrlPr>
                                    </m:sSubPr>
                                    <m:e>
                                      <m:r>
                                        <a:rPr lang="en-US" sz="1900" i="1">
                                          <a:latin typeface="Cambria Math" panose="02040503050406030204" pitchFamily="18" charset="0"/>
                                        </a:rPr>
                                        <m:t>𝑦</m:t>
                                      </m:r>
                                    </m:e>
                                    <m:sub>
                                      <m:r>
                                        <a:rPr lang="en-US" sz="1900" i="1">
                                          <a:latin typeface="Cambria Math" panose="02040503050406030204" pitchFamily="18" charset="0"/>
                                        </a:rPr>
                                        <m:t>𝑛</m:t>
                                      </m:r>
                                    </m:sub>
                                  </m:sSub>
                                  <m:r>
                                    <a:rPr lang="en-US" sz="1900">
                                      <a:latin typeface="Cambria Math" panose="02040503050406030204" pitchFamily="18" charset="0"/>
                                    </a:rPr>
                                    <m:t>+(</m:t>
                                  </m:r>
                                  <m:sSub>
                                    <m:sSubPr>
                                      <m:ctrlPr>
                                        <a:rPr lang="en-US" sz="1900" i="1">
                                          <a:latin typeface="Cambria Math" panose="02040503050406030204" pitchFamily="18" charset="0"/>
                                        </a:rPr>
                                      </m:ctrlPr>
                                    </m:sSubPr>
                                    <m:e>
                                      <m:r>
                                        <a:rPr lang="en-US" sz="1900" i="1">
                                          <a:latin typeface="Cambria Math" panose="02040503050406030204" pitchFamily="18" charset="0"/>
                                        </a:rPr>
                                        <m:t>𝑦</m:t>
                                      </m:r>
                                    </m:e>
                                    <m:sub>
                                      <m:r>
                                        <a:rPr lang="en-US" sz="1900" i="1">
                                          <a:latin typeface="Cambria Math" panose="02040503050406030204" pitchFamily="18" charset="0"/>
                                        </a:rPr>
                                        <m:t>𝑛</m:t>
                                      </m:r>
                                    </m:sub>
                                  </m:sSub>
                                  <m:r>
                                    <a:rPr lang="en-US" sz="1900">
                                      <a:latin typeface="Cambria Math" panose="02040503050406030204" pitchFamily="18" charset="0"/>
                                    </a:rPr>
                                    <m:t>+</m:t>
                                  </m:r>
                                  <m:r>
                                    <a:rPr lang="en-US" sz="1900" i="1">
                                      <a:latin typeface="Cambria Math" panose="02040503050406030204" pitchFamily="18" charset="0"/>
                                    </a:rPr>
                                    <m:t>h𝑓</m:t>
                                  </m:r>
                                  <m:r>
                                    <a:rPr lang="en-US" sz="1900">
                                      <a:latin typeface="Cambria Math" panose="02040503050406030204" pitchFamily="18" charset="0"/>
                                    </a:rPr>
                                    <m:t>(</m:t>
                                  </m:r>
                                  <m:sSub>
                                    <m:sSubPr>
                                      <m:ctrlPr>
                                        <a:rPr lang="en-US" sz="1900" i="1">
                                          <a:latin typeface="Cambria Math" panose="02040503050406030204" pitchFamily="18" charset="0"/>
                                        </a:rPr>
                                      </m:ctrlPr>
                                    </m:sSubPr>
                                    <m:e>
                                      <m:r>
                                        <a:rPr lang="en-US" sz="1900" i="1">
                                          <a:latin typeface="Cambria Math" panose="02040503050406030204" pitchFamily="18" charset="0"/>
                                        </a:rPr>
                                        <m:t>𝑥</m:t>
                                      </m:r>
                                    </m:e>
                                    <m:sub>
                                      <m:r>
                                        <a:rPr lang="en-US" sz="1900" i="1">
                                          <a:latin typeface="Cambria Math" panose="02040503050406030204" pitchFamily="18" charset="0"/>
                                        </a:rPr>
                                        <m:t>𝑛</m:t>
                                      </m:r>
                                    </m:sub>
                                  </m:sSub>
                                  <m:r>
                                    <a:rPr lang="en-US" sz="1900">
                                      <a:latin typeface="Cambria Math" panose="02040503050406030204" pitchFamily="18" charset="0"/>
                                    </a:rPr>
                                    <m:t>,</m:t>
                                  </m:r>
                                  <m:sSub>
                                    <m:sSubPr>
                                      <m:ctrlPr>
                                        <a:rPr lang="en-US" sz="1900" i="1">
                                          <a:latin typeface="Cambria Math" panose="02040503050406030204" pitchFamily="18" charset="0"/>
                                        </a:rPr>
                                      </m:ctrlPr>
                                    </m:sSubPr>
                                    <m:e>
                                      <m:r>
                                        <a:rPr lang="en-US" sz="1900" i="1">
                                          <a:latin typeface="Cambria Math" panose="02040503050406030204" pitchFamily="18" charset="0"/>
                                        </a:rPr>
                                        <m:t>𝑦</m:t>
                                      </m:r>
                                    </m:e>
                                    <m:sub>
                                      <m:r>
                                        <a:rPr lang="en-US" sz="1900" i="1">
                                          <a:latin typeface="Cambria Math" panose="02040503050406030204" pitchFamily="18" charset="0"/>
                                        </a:rPr>
                                        <m:t>𝑛</m:t>
                                      </m:r>
                                    </m:sub>
                                  </m:sSub>
                                  <m:r>
                                    <a:rPr lang="en-US" sz="1900">
                                      <a:latin typeface="Cambria Math" panose="02040503050406030204" pitchFamily="18" charset="0"/>
                                    </a:rPr>
                                    <m:t>)</m:t>
                                  </m:r>
                                </m:e>
                              </m:d>
                            </m:den>
                          </m:f>
                        </m:e>
                      </m:d>
                    </m:oMath>
                  </m:oMathPara>
                </a14:m>
                <a:endParaRPr lang="en-US" sz="1900" dirty="0"/>
              </a:p>
            </p:txBody>
          </p:sp>
        </mc:Choice>
        <mc:Fallback xmlns="">
          <p:sp>
            <p:nvSpPr>
              <p:cNvPr id="3" name="Rectangle 2">
                <a:extLst>
                  <a:ext uri="{FF2B5EF4-FFF2-40B4-BE49-F238E27FC236}">
                    <a16:creationId xmlns:a16="http://schemas.microsoft.com/office/drawing/2014/main" id="{2CC32A0A-D8A5-4C84-BA38-1B1EDB7D62BC}"/>
                  </a:ext>
                </a:extLst>
              </p:cNvPr>
              <p:cNvSpPr>
                <a:spLocks noRot="1" noChangeAspect="1" noMove="1" noResize="1" noEditPoints="1" noAdjustHandles="1" noChangeArrowheads="1" noChangeShapeType="1" noTextEdit="1"/>
              </p:cNvSpPr>
              <p:nvPr/>
            </p:nvSpPr>
            <p:spPr>
              <a:xfrm>
                <a:off x="5141626" y="5349615"/>
                <a:ext cx="5980403" cy="749308"/>
              </a:xfrm>
              <a:prstGeom prst="rect">
                <a:avLst/>
              </a:prstGeom>
              <a:blipFill>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140211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362FA-0602-4877-AB11-71A7E530544E}"/>
              </a:ext>
            </a:extLst>
          </p:cNvPr>
          <p:cNvSpPr>
            <a:spLocks noGrp="1"/>
          </p:cNvSpPr>
          <p:nvPr>
            <p:ph type="title"/>
          </p:nvPr>
        </p:nvSpPr>
        <p:spPr>
          <a:xfrm>
            <a:off x="6096000" y="305363"/>
            <a:ext cx="4810539" cy="1018035"/>
          </a:xfrm>
        </p:spPr>
        <p:txBody>
          <a:bodyPr>
            <a:normAutofit fontScale="90000"/>
          </a:bodyPr>
          <a:lstStyle/>
          <a:p>
            <a:pPr algn="ctr"/>
            <a:r>
              <a:rPr lang="en-US" sz="4000" b="1" dirty="0"/>
              <a:t>RESULT PROBLEM ONE:</a:t>
            </a:r>
            <a:br>
              <a:rPr lang="en-US" sz="4000" b="1" dirty="0"/>
            </a:br>
            <a:r>
              <a:rPr lang="en-US" sz="4000" b="1" dirty="0"/>
              <a:t>LINEAR ODE</a:t>
            </a:r>
            <a:endParaRPr lang="en-US" sz="4000" dirty="0"/>
          </a:p>
        </p:txBody>
      </p:sp>
      <p:graphicFrame>
        <p:nvGraphicFramePr>
          <p:cNvPr id="16" name="Table 15">
            <a:extLst>
              <a:ext uri="{FF2B5EF4-FFF2-40B4-BE49-F238E27FC236}">
                <a16:creationId xmlns:a16="http://schemas.microsoft.com/office/drawing/2014/main" id="{278D2486-54F7-4488-BC9F-651632DB4DC6}"/>
              </a:ext>
            </a:extLst>
          </p:cNvPr>
          <p:cNvGraphicFramePr>
            <a:graphicFrameLocks noGrp="1"/>
          </p:cNvGraphicFramePr>
          <p:nvPr>
            <p:extLst>
              <p:ext uri="{D42A27DB-BD31-4B8C-83A1-F6EECF244321}">
                <p14:modId xmlns:p14="http://schemas.microsoft.com/office/powerpoint/2010/main" val="1522961061"/>
              </p:ext>
            </p:extLst>
          </p:nvPr>
        </p:nvGraphicFramePr>
        <p:xfrm>
          <a:off x="380379" y="2712160"/>
          <a:ext cx="5678014" cy="3686267"/>
        </p:xfrm>
        <a:graphic>
          <a:graphicData uri="http://schemas.openxmlformats.org/drawingml/2006/table">
            <a:tbl>
              <a:tblPr firstRow="1" firstCol="1" bandRow="1">
                <a:tableStyleId>{3B4B98B0-60AC-42C2-AFA5-B58CD77FA1E5}</a:tableStyleId>
              </a:tblPr>
              <a:tblGrid>
                <a:gridCol w="562493">
                  <a:extLst>
                    <a:ext uri="{9D8B030D-6E8A-4147-A177-3AD203B41FA5}">
                      <a16:colId xmlns:a16="http://schemas.microsoft.com/office/drawing/2014/main" val="1768826376"/>
                    </a:ext>
                  </a:extLst>
                </a:gridCol>
                <a:gridCol w="1045600">
                  <a:extLst>
                    <a:ext uri="{9D8B030D-6E8A-4147-A177-3AD203B41FA5}">
                      <a16:colId xmlns:a16="http://schemas.microsoft.com/office/drawing/2014/main" val="1664918228"/>
                    </a:ext>
                  </a:extLst>
                </a:gridCol>
                <a:gridCol w="1032896">
                  <a:extLst>
                    <a:ext uri="{9D8B030D-6E8A-4147-A177-3AD203B41FA5}">
                      <a16:colId xmlns:a16="http://schemas.microsoft.com/office/drawing/2014/main" val="1718047457"/>
                    </a:ext>
                  </a:extLst>
                </a:gridCol>
                <a:gridCol w="1079147">
                  <a:extLst>
                    <a:ext uri="{9D8B030D-6E8A-4147-A177-3AD203B41FA5}">
                      <a16:colId xmlns:a16="http://schemas.microsoft.com/office/drawing/2014/main" val="3347700408"/>
                    </a:ext>
                  </a:extLst>
                </a:gridCol>
                <a:gridCol w="1002064">
                  <a:extLst>
                    <a:ext uri="{9D8B030D-6E8A-4147-A177-3AD203B41FA5}">
                      <a16:colId xmlns:a16="http://schemas.microsoft.com/office/drawing/2014/main" val="2935791681"/>
                    </a:ext>
                  </a:extLst>
                </a:gridCol>
                <a:gridCol w="955814">
                  <a:extLst>
                    <a:ext uri="{9D8B030D-6E8A-4147-A177-3AD203B41FA5}">
                      <a16:colId xmlns:a16="http://schemas.microsoft.com/office/drawing/2014/main" val="1372327328"/>
                    </a:ext>
                  </a:extLst>
                </a:gridCol>
              </a:tblGrid>
              <a:tr h="283559">
                <a:tc>
                  <a:txBody>
                    <a:bodyPr/>
                    <a:lstStyle/>
                    <a:p>
                      <a:pPr marL="0" marR="0" algn="ctr">
                        <a:lnSpc>
                          <a:spcPct val="106000"/>
                        </a:lnSpc>
                        <a:spcBef>
                          <a:spcPts val="0"/>
                        </a:spcBef>
                        <a:spcAft>
                          <a:spcPts val="0"/>
                        </a:spcAft>
                      </a:pP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dirty="0">
                          <a:effectLst/>
                        </a:rPr>
                        <a:t>Analytical</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ME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IME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MIME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HP</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392000614"/>
                  </a:ext>
                </a:extLst>
              </a:tr>
              <a:tr h="283559">
                <a:tc>
                  <a:txBody>
                    <a:bodyPr/>
                    <a:lstStyle/>
                    <a:p>
                      <a:pPr marL="0" marR="0" algn="ctr">
                        <a:lnSpc>
                          <a:spcPct val="106000"/>
                        </a:lnSpc>
                        <a:spcBef>
                          <a:spcPts val="0"/>
                        </a:spcBef>
                        <a:spcAft>
                          <a:spcPts val="0"/>
                        </a:spcAft>
                      </a:pPr>
                      <a:r>
                        <a:rPr lang="en-US" sz="1200">
                          <a:effectLst/>
                        </a:rPr>
                        <a:t>0.2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13.7781122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6000"/>
                        </a:lnSpc>
                        <a:spcBef>
                          <a:spcPts val="0"/>
                        </a:spcBef>
                        <a:spcAft>
                          <a:spcPts val="0"/>
                        </a:spcAft>
                      </a:pPr>
                      <a:r>
                        <a:rPr lang="en-US" sz="1200">
                          <a:effectLst/>
                        </a:rPr>
                        <a:t>13.2489539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6000"/>
                        </a:lnSpc>
                        <a:spcBef>
                          <a:spcPts val="0"/>
                        </a:spcBef>
                        <a:spcAft>
                          <a:spcPts val="0"/>
                        </a:spcAft>
                      </a:pPr>
                      <a:r>
                        <a:rPr lang="en-US" sz="1200">
                          <a:effectLst/>
                        </a:rPr>
                        <a:t>14.5650548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6000"/>
                        </a:lnSpc>
                        <a:spcBef>
                          <a:spcPts val="0"/>
                        </a:spcBef>
                        <a:spcAft>
                          <a:spcPts val="0"/>
                        </a:spcAft>
                      </a:pPr>
                      <a:r>
                        <a:rPr lang="en-US" sz="1200">
                          <a:effectLst/>
                        </a:rPr>
                        <a:t>13.8678806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6000"/>
                        </a:lnSpc>
                        <a:spcBef>
                          <a:spcPts val="0"/>
                        </a:spcBef>
                        <a:spcAft>
                          <a:spcPts val="0"/>
                        </a:spcAft>
                      </a:pPr>
                      <a:r>
                        <a:rPr lang="en-US" sz="1200">
                          <a:effectLst/>
                        </a:rPr>
                        <a:t>12.3218901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036909987"/>
                  </a:ext>
                </a:extLst>
              </a:tr>
              <a:tr h="283559">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b="1" dirty="0">
                          <a:effectLst/>
                        </a:rPr>
                        <a:t>Iterations</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                10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447199501"/>
                  </a:ext>
                </a:extLst>
              </a:tr>
              <a:tr h="283559">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b="1" dirty="0">
                          <a:effectLst/>
                        </a:rPr>
                        <a:t>Error</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3.8406E-02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5.7115E-02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6.5153E-03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1.0569E-01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2834261621"/>
                  </a:ext>
                </a:extLst>
              </a:tr>
              <a:tr h="283559">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b="1" dirty="0">
                          <a:effectLst/>
                        </a:rPr>
                        <a:t>CPU time</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0.609375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0.984375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1.328125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1.734375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2138573464"/>
                  </a:ext>
                </a:extLst>
              </a:tr>
              <a:tr h="283559">
                <a:tc>
                  <a:txBody>
                    <a:bodyPr/>
                    <a:lstStyle/>
                    <a:p>
                      <a:pPr marL="0" marR="0" algn="ctr">
                        <a:lnSpc>
                          <a:spcPct val="106000"/>
                        </a:lnSpc>
                        <a:spcBef>
                          <a:spcPts val="0"/>
                        </a:spcBef>
                        <a:spcAft>
                          <a:spcPts val="0"/>
                        </a:spcAft>
                      </a:pPr>
                      <a:r>
                        <a:rPr lang="en-US" sz="1200">
                          <a:effectLst/>
                        </a:rPr>
                        <a:t>0.05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13.7781122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13.7376854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13.8405070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13.7884501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dirty="0">
                          <a:effectLst/>
                        </a:rPr>
                        <a:t>13.6487344</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936095037"/>
                  </a:ext>
                </a:extLst>
              </a:tr>
              <a:tr h="283559">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b="1" dirty="0">
                          <a:effectLst/>
                        </a:rPr>
                        <a:t>Iterations</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                40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473569415"/>
                  </a:ext>
                </a:extLst>
              </a:tr>
              <a:tr h="283559">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b="1" dirty="0">
                          <a:effectLst/>
                        </a:rPr>
                        <a:t>Error</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2.9341E-03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4.5285E-03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7.5031E-04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9.3901E-03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2553258991"/>
                  </a:ext>
                </a:extLst>
              </a:tr>
              <a:tr h="283559">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b="1" dirty="0">
                          <a:effectLst/>
                        </a:rPr>
                        <a:t>CPU time</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0.593750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1.000000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1.406250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1.859375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675509706"/>
                  </a:ext>
                </a:extLst>
              </a:tr>
              <a:tr h="283559">
                <a:tc>
                  <a:txBody>
                    <a:bodyPr/>
                    <a:lstStyle/>
                    <a:p>
                      <a:pPr marL="0" marR="0" algn="ctr">
                        <a:lnSpc>
                          <a:spcPct val="106000"/>
                        </a:lnSpc>
                        <a:spcBef>
                          <a:spcPts val="0"/>
                        </a:spcBef>
                        <a:spcAft>
                          <a:spcPts val="0"/>
                        </a:spcAft>
                      </a:pPr>
                      <a:r>
                        <a:rPr lang="en-US" sz="1200">
                          <a:effectLst/>
                        </a:rPr>
                        <a:t>0.001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dirty="0">
                          <a:effectLst/>
                        </a:rPr>
                        <a:t>13.7781122</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13.7780950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13.7781393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13.7781171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13.7780422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572217842"/>
                  </a:ext>
                </a:extLst>
              </a:tr>
              <a:tr h="283559">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b="1" dirty="0">
                          <a:effectLst/>
                        </a:rPr>
                        <a:t>Iterations</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            2000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334539281"/>
                  </a:ext>
                </a:extLst>
              </a:tr>
              <a:tr h="283559">
                <a:tc>
                  <a:txBody>
                    <a:bodyPr/>
                    <a:lstStyle/>
                    <a:p>
                      <a:pPr marL="0" marR="0" algn="ctr">
                        <a:lnSpc>
                          <a:spcPct val="106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b="1" dirty="0">
                          <a:effectLst/>
                        </a:rPr>
                        <a:t>Error</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1.2513E-06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1.9640E-06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3.5491E-07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5.0812E-06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152662271"/>
                  </a:ext>
                </a:extLst>
              </a:tr>
              <a:tr h="283559">
                <a:tc>
                  <a:txBody>
                    <a:bodyPr/>
                    <a:lstStyle/>
                    <a:p>
                      <a:pPr marL="0" marR="0" algn="ctr">
                        <a:lnSpc>
                          <a:spcPct val="106000"/>
                        </a:lnSpc>
                        <a:spcBef>
                          <a:spcPts val="0"/>
                        </a:spcBef>
                        <a:spcAft>
                          <a:spcPts val="0"/>
                        </a:spcAft>
                      </a:pPr>
                      <a:r>
                        <a:rPr lang="en-US" sz="12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b="1" dirty="0">
                          <a:effectLst/>
                        </a:rPr>
                        <a:t>CPU time</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0.906250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1.656250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a:effectLst/>
                        </a:rPr>
                        <a:t>2.515625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6000"/>
                        </a:lnSpc>
                        <a:spcBef>
                          <a:spcPts val="0"/>
                        </a:spcBef>
                        <a:spcAft>
                          <a:spcPts val="0"/>
                        </a:spcAft>
                      </a:pPr>
                      <a:r>
                        <a:rPr lang="en-US" sz="1200" dirty="0">
                          <a:effectLst/>
                        </a:rPr>
                        <a:t>3.328125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2067846420"/>
                  </a:ext>
                </a:extLst>
              </a:tr>
            </a:tbl>
          </a:graphicData>
        </a:graphic>
      </p:graphicFrame>
      <p:graphicFrame>
        <p:nvGraphicFramePr>
          <p:cNvPr id="18" name="Object 17">
            <a:extLst>
              <a:ext uri="{FF2B5EF4-FFF2-40B4-BE49-F238E27FC236}">
                <a16:creationId xmlns:a16="http://schemas.microsoft.com/office/drawing/2014/main" id="{41696236-2C7F-408E-8BCB-4E803CF5E393}"/>
              </a:ext>
            </a:extLst>
          </p:cNvPr>
          <p:cNvGraphicFramePr>
            <a:graphicFrameLocks noChangeAspect="1"/>
          </p:cNvGraphicFramePr>
          <p:nvPr>
            <p:extLst>
              <p:ext uri="{D42A27DB-BD31-4B8C-83A1-F6EECF244321}">
                <p14:modId xmlns:p14="http://schemas.microsoft.com/office/powerpoint/2010/main" val="1957314157"/>
              </p:ext>
            </p:extLst>
          </p:nvPr>
        </p:nvGraphicFramePr>
        <p:xfrm>
          <a:off x="3219386" y="2411355"/>
          <a:ext cx="631981" cy="250159"/>
        </p:xfrm>
        <a:graphic>
          <a:graphicData uri="http://schemas.openxmlformats.org/presentationml/2006/ole">
            <mc:AlternateContent xmlns:mc="http://schemas.openxmlformats.org/markup-compatibility/2006">
              <mc:Choice xmlns:v="urn:schemas-microsoft-com:vml" Requires="v">
                <p:oleObj spid="_x0000_s1121" name="Equation" r:id="rId3" imgW="469696" imgH="177723" progId="Equation.DSMT4">
                  <p:embed/>
                </p:oleObj>
              </mc:Choice>
              <mc:Fallback>
                <p:oleObj name="Equation" r:id="rId3" imgW="469696" imgH="177723" progId="Equation.DSMT4">
                  <p:embed/>
                  <p:pic>
                    <p:nvPicPr>
                      <p:cNvPr id="0" name="Object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9386" y="2411355"/>
                        <a:ext cx="631981" cy="250159"/>
                      </a:xfrm>
                      <a:prstGeom prst="rect">
                        <a:avLst/>
                      </a:prstGeom>
                      <a:noFill/>
                    </p:spPr>
                  </p:pic>
                </p:oleObj>
              </mc:Fallback>
            </mc:AlternateContent>
          </a:graphicData>
        </a:graphic>
      </p:graphicFrame>
      <p:graphicFrame>
        <p:nvGraphicFramePr>
          <p:cNvPr id="19" name="Object 18">
            <a:extLst>
              <a:ext uri="{FF2B5EF4-FFF2-40B4-BE49-F238E27FC236}">
                <a16:creationId xmlns:a16="http://schemas.microsoft.com/office/drawing/2014/main" id="{988DD8DA-B940-4CB4-AD18-2D2CF950BD39}"/>
              </a:ext>
            </a:extLst>
          </p:cNvPr>
          <p:cNvGraphicFramePr>
            <a:graphicFrameLocks noChangeAspect="1"/>
          </p:cNvGraphicFramePr>
          <p:nvPr>
            <p:extLst>
              <p:ext uri="{D42A27DB-BD31-4B8C-83A1-F6EECF244321}">
                <p14:modId xmlns:p14="http://schemas.microsoft.com/office/powerpoint/2010/main" val="3799204950"/>
              </p:ext>
            </p:extLst>
          </p:nvPr>
        </p:nvGraphicFramePr>
        <p:xfrm>
          <a:off x="571447" y="2740637"/>
          <a:ext cx="274714" cy="272573"/>
        </p:xfrm>
        <a:graphic>
          <a:graphicData uri="http://schemas.openxmlformats.org/presentationml/2006/ole">
            <mc:AlternateContent xmlns:mc="http://schemas.openxmlformats.org/markup-compatibility/2006">
              <mc:Choice xmlns:v="urn:schemas-microsoft-com:vml" Requires="v">
                <p:oleObj spid="_x0000_s1122" name="Equation" r:id="rId5" imgW="126725" imgH="177415" progId="Equation.DSMT4">
                  <p:embed/>
                </p:oleObj>
              </mc:Choice>
              <mc:Fallback>
                <p:oleObj name="Equation" r:id="rId5" imgW="126725" imgH="177415" progId="Equation.DSMT4">
                  <p:embed/>
                  <p:pic>
                    <p:nvPicPr>
                      <p:cNvPr id="0" name="Object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1447" y="2740637"/>
                        <a:ext cx="274714" cy="272573"/>
                      </a:xfrm>
                      <a:prstGeom prst="rect">
                        <a:avLst/>
                      </a:prstGeom>
                      <a:noFill/>
                    </p:spPr>
                  </p:pic>
                </p:oleObj>
              </mc:Fallback>
            </mc:AlternateContent>
          </a:graphicData>
        </a:graphic>
      </p:graphicFrame>
      <p:sp>
        <p:nvSpPr>
          <p:cNvPr id="20" name="Rectangle 12">
            <a:extLst>
              <a:ext uri="{FF2B5EF4-FFF2-40B4-BE49-F238E27FC236}">
                <a16:creationId xmlns:a16="http://schemas.microsoft.com/office/drawing/2014/main" id="{B083486D-4FF6-4F02-88C4-987BBFBED122}"/>
              </a:ext>
            </a:extLst>
          </p:cNvPr>
          <p:cNvSpPr>
            <a:spLocks noChangeArrowheads="1"/>
          </p:cNvSpPr>
          <p:nvPr/>
        </p:nvSpPr>
        <p:spPr bwMode="auto">
          <a:xfrm>
            <a:off x="380379" y="2116300"/>
            <a:ext cx="496887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ea typeface="Times New Roman" panose="02020603050405020304" pitchFamily="18" charset="0"/>
              </a:rPr>
              <a:t>T</a:t>
            </a:r>
            <a:r>
              <a:rPr kumimoji="0" lang="en-US" altLang="en-US" sz="1600" b="1" i="0" u="none" strike="noStrike" cap="none" normalizeH="0" baseline="0" dirty="0" bmk="">
                <a:ln>
                  <a:noFill/>
                </a:ln>
                <a:solidFill>
                  <a:schemeClr val="tx1"/>
                </a:solidFill>
                <a:effectLst/>
                <a:ea typeface="Times New Roman" panose="02020603050405020304" pitchFamily="18" charset="0"/>
              </a:rPr>
              <a:t>able 4.</a:t>
            </a:r>
            <a:r>
              <a:rPr kumimoji="0" lang="en-US" altLang="en-US" sz="1600" b="1" i="0" u="none" strike="noStrike" cap="none" normalizeH="0" baseline="0" dirty="0" bmk="_Toc45572637">
                <a:ln>
                  <a:noFill/>
                </a:ln>
                <a:solidFill>
                  <a:schemeClr val="tx1"/>
                </a:solidFill>
                <a:effectLst/>
                <a:ea typeface="Times New Roman" panose="02020603050405020304" pitchFamily="18" charset="0"/>
              </a:rPr>
              <a:t>4: </a:t>
            </a:r>
            <a:r>
              <a:rPr kumimoji="0" lang="en-US" altLang="en-US" sz="1600" b="0" i="0" u="none" strike="noStrike" cap="none" normalizeH="0" baseline="0" dirty="0" bmk="_Toc45572637">
                <a:ln>
                  <a:noFill/>
                </a:ln>
                <a:solidFill>
                  <a:schemeClr val="tx1"/>
                </a:solidFill>
                <a:effectLst/>
                <a:ea typeface="Times New Roman" panose="02020603050405020304" pitchFamily="18" charset="0"/>
              </a:rPr>
              <a:t>Analytical and Numerical solutions of Linear ODE at </a:t>
            </a:r>
            <a:r>
              <a:rPr kumimoji="0" lang="en-US" altLang="en-US" sz="1600" b="1" i="0" u="none" strike="noStrike" cap="none" normalizeH="0" baseline="0" dirty="0" bmk="_Toc45572637">
                <a:ln>
                  <a:noFill/>
                </a:ln>
                <a:solidFill>
                  <a:schemeClr val="tx1"/>
                </a:solidFill>
                <a:effectLst/>
                <a:ea typeface="Times New Roman" panose="02020603050405020304" pitchFamily="18" charset="0"/>
              </a:rPr>
              <a:t> </a:t>
            </a:r>
            <a:endParaRPr kumimoji="0" lang="en-US" altLang="en-US" sz="1600" b="0" i="0" u="none" strike="noStrike" cap="none" normalizeH="0" baseline="0" dirty="0">
              <a:ln>
                <a:noFill/>
              </a:ln>
              <a:solidFill>
                <a:schemeClr val="tx1"/>
              </a:solidFill>
              <a:effectLst/>
            </a:endParaRPr>
          </a:p>
        </p:txBody>
      </p:sp>
      <p:sp>
        <p:nvSpPr>
          <p:cNvPr id="22" name="TextBox 21">
            <a:extLst>
              <a:ext uri="{FF2B5EF4-FFF2-40B4-BE49-F238E27FC236}">
                <a16:creationId xmlns:a16="http://schemas.microsoft.com/office/drawing/2014/main" id="{F05CA341-FE50-493A-BA10-88ADC643F96F}"/>
              </a:ext>
            </a:extLst>
          </p:cNvPr>
          <p:cNvSpPr txBox="1"/>
          <p:nvPr/>
        </p:nvSpPr>
        <p:spPr>
          <a:xfrm>
            <a:off x="6441743" y="2305320"/>
            <a:ext cx="5178810" cy="3693319"/>
          </a:xfrm>
          <a:prstGeom prst="rect">
            <a:avLst/>
          </a:prstGeom>
          <a:noFill/>
        </p:spPr>
        <p:txBody>
          <a:bodyPr wrap="square" rtlCol="0">
            <a:spAutoFit/>
          </a:bodyPr>
          <a:lstStyle/>
          <a:p>
            <a:pPr marL="285750" indent="-285750">
              <a:buFont typeface="Wingdings" panose="05000000000000000000" pitchFamily="2" charset="2"/>
              <a:buChar char="§"/>
            </a:pPr>
            <a:r>
              <a:rPr lang="en-US" dirty="0"/>
              <a:t>Based on Table 4.4, the comparison between analytical solution and numerical approximation based on relative error show that, </a:t>
            </a:r>
            <a:r>
              <a:rPr lang="en-US" b="1" dirty="0"/>
              <a:t>the new Modified Euler Based on Harmonic Polygon(HP) method has the least accuracy for all step sizes. </a:t>
            </a:r>
          </a:p>
          <a:p>
            <a:endParaRPr lang="en-US" dirty="0"/>
          </a:p>
          <a:p>
            <a:pPr marL="285750" indent="-285750">
              <a:buFont typeface="Wingdings" panose="05000000000000000000" pitchFamily="2" charset="2"/>
              <a:buChar char="§"/>
            </a:pPr>
            <a:r>
              <a:rPr lang="en-US" b="1" dirty="0"/>
              <a:t>HP method has the largest error </a:t>
            </a:r>
            <a:r>
              <a:rPr lang="en-US" dirty="0"/>
              <a:t>compared to those of the existing methods. </a:t>
            </a:r>
          </a:p>
          <a:p>
            <a:endParaRPr lang="en-US" dirty="0"/>
          </a:p>
          <a:p>
            <a:pPr marL="285750" indent="-285750">
              <a:buFont typeface="Wingdings" panose="05000000000000000000" pitchFamily="2" charset="2"/>
              <a:buChar char="§"/>
            </a:pPr>
            <a:r>
              <a:rPr lang="en-US" dirty="0"/>
              <a:t>While, </a:t>
            </a:r>
            <a:r>
              <a:rPr lang="en-US" b="1" dirty="0"/>
              <a:t>Modified Improved Modified Euler (MIME) </a:t>
            </a:r>
            <a:r>
              <a:rPr lang="en-US" dirty="0"/>
              <a:t>method has the better approximation as this method </a:t>
            </a:r>
            <a:r>
              <a:rPr lang="en-US" b="1" dirty="0"/>
              <a:t>has the smallest error.</a:t>
            </a:r>
          </a:p>
          <a:p>
            <a:endParaRPr lang="en-US" dirty="0"/>
          </a:p>
        </p:txBody>
      </p:sp>
    </p:spTree>
    <p:extLst>
      <p:ext uri="{BB962C8B-B14F-4D97-AF65-F5344CB8AC3E}">
        <p14:creationId xmlns:p14="http://schemas.microsoft.com/office/powerpoint/2010/main" val="1655752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9487B616-7F7E-47B6-8467-9E7FBBA6DA6F}"/>
              </a:ext>
            </a:extLst>
          </p:cNvPr>
          <p:cNvGraphicFramePr/>
          <p:nvPr>
            <p:extLst>
              <p:ext uri="{D42A27DB-BD31-4B8C-83A1-F6EECF244321}">
                <p14:modId xmlns:p14="http://schemas.microsoft.com/office/powerpoint/2010/main" val="3608897199"/>
              </p:ext>
            </p:extLst>
          </p:nvPr>
        </p:nvGraphicFramePr>
        <p:xfrm>
          <a:off x="941696" y="1787858"/>
          <a:ext cx="5459459" cy="3256234"/>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4">
            <a:extLst>
              <a:ext uri="{FF2B5EF4-FFF2-40B4-BE49-F238E27FC236}">
                <a16:creationId xmlns:a16="http://schemas.microsoft.com/office/drawing/2014/main" id="{A66650EE-6429-4AB6-91DD-D1F734614EB7}"/>
              </a:ext>
            </a:extLst>
          </p:cNvPr>
          <p:cNvSpPr>
            <a:spLocks noChangeArrowheads="1"/>
          </p:cNvSpPr>
          <p:nvPr/>
        </p:nvSpPr>
        <p:spPr bwMode="auto">
          <a:xfrm>
            <a:off x="1683026" y="4964579"/>
            <a:ext cx="340670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F</a:t>
            </a:r>
            <a:r>
              <a:rPr kumimoji="0" lang="en-US" altLang="en-US" sz="1200" b="1"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rPr>
              <a:t>igure 4.3(b):</a:t>
            </a:r>
            <a:r>
              <a:rPr kumimoji="0" lang="en-US" altLang="en-US" sz="1200" b="0" i="0" u="none" strike="noStrike" cap="none" normalizeH="0" baseline="0" dirty="0" bmk="_Toc45574900">
                <a:ln>
                  <a:noFill/>
                </a:ln>
                <a:solidFill>
                  <a:schemeClr val="tx1"/>
                </a:solidFill>
                <a:effectLst/>
                <a:latin typeface="Arial" panose="020B0604020202020204" pitchFamily="34" charset="0"/>
                <a:ea typeface="Times New Roman" panose="02020603050405020304" pitchFamily="18" charset="0"/>
              </a:rPr>
              <a:t> Relative error of Linear ODE for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8" name="Object 7">
            <a:extLst>
              <a:ext uri="{FF2B5EF4-FFF2-40B4-BE49-F238E27FC236}">
                <a16:creationId xmlns:a16="http://schemas.microsoft.com/office/drawing/2014/main" id="{35173AD4-2FE2-4095-8D16-2100650D2279}"/>
              </a:ext>
            </a:extLst>
          </p:cNvPr>
          <p:cNvGraphicFramePr>
            <a:graphicFrameLocks noChangeAspect="1"/>
          </p:cNvGraphicFramePr>
          <p:nvPr>
            <p:extLst>
              <p:ext uri="{D42A27DB-BD31-4B8C-83A1-F6EECF244321}">
                <p14:modId xmlns:p14="http://schemas.microsoft.com/office/powerpoint/2010/main" val="2149779027"/>
              </p:ext>
            </p:extLst>
          </p:nvPr>
        </p:nvGraphicFramePr>
        <p:xfrm>
          <a:off x="4956313" y="5012590"/>
          <a:ext cx="638175" cy="180975"/>
        </p:xfrm>
        <a:graphic>
          <a:graphicData uri="http://schemas.openxmlformats.org/presentationml/2006/ole">
            <mc:AlternateContent xmlns:mc="http://schemas.openxmlformats.org/markup-compatibility/2006">
              <mc:Choice xmlns:v="urn:schemas-microsoft-com:vml" Requires="v">
                <p:oleObj spid="_x0000_s2109" name="Equation" r:id="rId4" imgW="609336" imgH="177723" progId="Equation.DSMT4">
                  <p:embed/>
                </p:oleObj>
              </mc:Choice>
              <mc:Fallback>
                <p:oleObj name="Equation" r:id="rId4" imgW="609336" imgH="177723" progId="Equation.DSMT4">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6313" y="5012590"/>
                        <a:ext cx="638175" cy="180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TextBox 8">
            <a:extLst>
              <a:ext uri="{FF2B5EF4-FFF2-40B4-BE49-F238E27FC236}">
                <a16:creationId xmlns:a16="http://schemas.microsoft.com/office/drawing/2014/main" id="{3407A4D7-EC83-4261-9C6B-D26116801ECB}"/>
              </a:ext>
            </a:extLst>
          </p:cNvPr>
          <p:cNvSpPr txBox="1"/>
          <p:nvPr/>
        </p:nvSpPr>
        <p:spPr>
          <a:xfrm>
            <a:off x="7076660" y="1934817"/>
            <a:ext cx="2199861" cy="369332"/>
          </a:xfrm>
          <a:prstGeom prst="rect">
            <a:avLst/>
          </a:prstGeom>
          <a:solidFill>
            <a:schemeClr val="accent2">
              <a:lumMod val="20000"/>
              <a:lumOff val="80000"/>
            </a:schemeClr>
          </a:solidFill>
        </p:spPr>
        <p:txBody>
          <a:bodyPr wrap="square" rtlCol="0">
            <a:spAutoFit/>
          </a:bodyPr>
          <a:lstStyle/>
          <a:p>
            <a:r>
              <a:rPr lang="en-US" dirty="0"/>
              <a:t>Discussion of result:</a:t>
            </a:r>
          </a:p>
        </p:txBody>
      </p:sp>
      <p:sp>
        <p:nvSpPr>
          <p:cNvPr id="20" name="TextBox 19">
            <a:extLst>
              <a:ext uri="{FF2B5EF4-FFF2-40B4-BE49-F238E27FC236}">
                <a16:creationId xmlns:a16="http://schemas.microsoft.com/office/drawing/2014/main" id="{983B2E7A-B982-467E-83DF-D4537375227B}"/>
              </a:ext>
            </a:extLst>
          </p:cNvPr>
          <p:cNvSpPr txBox="1"/>
          <p:nvPr/>
        </p:nvSpPr>
        <p:spPr>
          <a:xfrm>
            <a:off x="6401155" y="2656255"/>
            <a:ext cx="5419784" cy="2862322"/>
          </a:xfrm>
          <a:prstGeom prst="rect">
            <a:avLst/>
          </a:prstGeom>
          <a:noFill/>
        </p:spPr>
        <p:txBody>
          <a:bodyPr wrap="square" rtlCol="0">
            <a:spAutoFit/>
          </a:bodyPr>
          <a:lstStyle/>
          <a:p>
            <a:pPr marL="285750" indent="-285750">
              <a:buFont typeface="Wingdings" panose="05000000000000000000" pitchFamily="2" charset="2"/>
              <a:buChar char="Ø"/>
            </a:pPr>
            <a:r>
              <a:rPr lang="en-US" dirty="0"/>
              <a:t>Upon observation, </a:t>
            </a:r>
            <a:r>
              <a:rPr lang="en-US" b="1" dirty="0"/>
              <a:t>MIME method is the best numerical method</a:t>
            </a:r>
            <a:r>
              <a:rPr lang="en-US" dirty="0"/>
              <a:t> as this method has the better approximation for Linear ODE (Problem one) at x=2.0</a:t>
            </a:r>
          </a:p>
          <a:p>
            <a:endParaRPr lang="en-US" dirty="0"/>
          </a:p>
          <a:p>
            <a:pPr marL="285750" indent="-285750">
              <a:buFont typeface="Wingdings" panose="05000000000000000000" pitchFamily="2" charset="2"/>
              <a:buChar char="Ø"/>
            </a:pPr>
            <a:r>
              <a:rPr lang="en-US" b="1" dirty="0"/>
              <a:t>MIME method gave the values that are more accurate </a:t>
            </a:r>
            <a:r>
              <a:rPr lang="en-US" dirty="0"/>
              <a:t>with the step size, h=0.001 because it has the smallest error which is </a:t>
            </a:r>
            <a:r>
              <a:rPr lang="en-US" b="1" dirty="0"/>
              <a:t>3.5491E-07</a:t>
            </a:r>
            <a:r>
              <a:rPr lang="en-US" dirty="0"/>
              <a:t> followed by ME, IME and HP method.</a:t>
            </a:r>
          </a:p>
          <a:p>
            <a:pPr marL="285750" indent="-285750">
              <a:buFont typeface="Wingdings" panose="05000000000000000000" pitchFamily="2" charset="2"/>
              <a:buChar char="Ø"/>
            </a:pPr>
            <a:endParaRPr lang="en-US" dirty="0"/>
          </a:p>
          <a:p>
            <a:endParaRPr lang="en-US" dirty="0"/>
          </a:p>
        </p:txBody>
      </p:sp>
    </p:spTree>
    <p:extLst>
      <p:ext uri="{BB962C8B-B14F-4D97-AF65-F5344CB8AC3E}">
        <p14:creationId xmlns:p14="http://schemas.microsoft.com/office/powerpoint/2010/main" val="12156947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ontents Slide Master">
  <a:themeElements>
    <a:clrScheme name="ALLPPT COLOR - 104">
      <a:dk1>
        <a:sysClr val="windowText" lastClr="000000"/>
      </a:dk1>
      <a:lt1>
        <a:sysClr val="window" lastClr="FFFFFF"/>
      </a:lt1>
      <a:dk2>
        <a:srgbClr val="1F497D"/>
      </a:dk2>
      <a:lt2>
        <a:srgbClr val="EEECE1"/>
      </a:lt2>
      <a:accent1>
        <a:srgbClr val="196491"/>
      </a:accent1>
      <a:accent2>
        <a:srgbClr val="0587AF"/>
      </a:accent2>
      <a:accent3>
        <a:srgbClr val="19A5BE"/>
      </a:accent3>
      <a:accent4>
        <a:srgbClr val="53C3CD"/>
      </a:accent4>
      <a:accent5>
        <a:srgbClr val="5AB4C1"/>
      </a:accent5>
      <a:accent6>
        <a:srgbClr val="1A8EA9"/>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8835</TotalTime>
  <Words>1790</Words>
  <Application>Microsoft Office PowerPoint</Application>
  <PresentationFormat>Widescreen</PresentationFormat>
  <Paragraphs>359</Paragraphs>
  <Slides>17</Slides>
  <Notes>0</Notes>
  <HiddenSlides>0</HiddenSlides>
  <MMClips>0</MMClips>
  <ScaleCrop>false</ScaleCrop>
  <HeadingPairs>
    <vt:vector size="8" baseType="variant">
      <vt:variant>
        <vt:lpstr>Fonts Used</vt:lpstr>
      </vt:variant>
      <vt:variant>
        <vt:i4>6</vt:i4>
      </vt:variant>
      <vt:variant>
        <vt:lpstr>Theme</vt:lpstr>
      </vt:variant>
      <vt:variant>
        <vt:i4>3</vt:i4>
      </vt:variant>
      <vt:variant>
        <vt:lpstr>Embedded OLE Servers</vt:lpstr>
      </vt:variant>
      <vt:variant>
        <vt:i4>1</vt:i4>
      </vt:variant>
      <vt:variant>
        <vt:lpstr>Slide Titles</vt:lpstr>
      </vt:variant>
      <vt:variant>
        <vt:i4>17</vt:i4>
      </vt:variant>
    </vt:vector>
  </HeadingPairs>
  <TitlesOfParts>
    <vt:vector size="27" baseType="lpstr">
      <vt:lpstr>Arial</vt:lpstr>
      <vt:lpstr>Calibri</vt:lpstr>
      <vt:lpstr>Cambria Math</vt:lpstr>
      <vt:lpstr>Courier New</vt:lpstr>
      <vt:lpstr>Times New Roman</vt:lpstr>
      <vt:lpstr>Wingdings</vt:lpstr>
      <vt:lpstr>Office Theme</vt:lpstr>
      <vt:lpstr>1_Office Theme</vt:lpstr>
      <vt:lpstr>Contents Slide Master</vt:lpstr>
      <vt:lpstr>Equation</vt:lpstr>
      <vt:lpstr>SOLVING FIRST ORDER DIFFERENTIAL EQUATIONS USING  EULER MODIFIED METHODS  (MODIFIED EULER, IMPROVED MODIFIED EULER, MODIFIED IMPROVED MODIFIED EULER, MODIFIED EULER BASED ON HARMONIC POLYGON) </vt:lpstr>
      <vt:lpstr>INTRODUCTION</vt:lpstr>
      <vt:lpstr>PROBLEM STATEMENT </vt:lpstr>
      <vt:lpstr>OBJECTIVES </vt:lpstr>
      <vt:lpstr>PowerPoint Presentation</vt:lpstr>
      <vt:lpstr>PowerPoint Presentation</vt:lpstr>
      <vt:lpstr>PowerPoint Presentation</vt:lpstr>
      <vt:lpstr>RESULT PROBLEM ONE: LINEAR ODE</vt:lpstr>
      <vt:lpstr>PowerPoint Presentation</vt:lpstr>
      <vt:lpstr>RESULT PROBLEM TWO: SEPARABLE ODE</vt:lpstr>
      <vt:lpstr>PowerPoint Presentation</vt:lpstr>
      <vt:lpstr>RESULT PROBLEM THREE: BERNOULLI’S ODE</vt:lpstr>
      <vt:lpstr>PowerPoint Presentation</vt:lpstr>
      <vt:lpstr>CONCLUSION</vt:lpstr>
      <vt:lpstr>CONCLUSION  AND RECOMMENDATION</vt:lpstr>
      <vt:lpstr>REFERENCES</vt:lpstr>
      <vt:lpstr> 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COMPARISON OF INTERPOLATION METHOD RATIONAL QUADRATIC AND CUBIC SPLINE ON DATA VISUALIZATION</dc:title>
  <dc:creator>FAZIRATUL ADZIMA BINTI AHMAD MISNUN</dc:creator>
  <cp:lastModifiedBy>Faziratul Adzima</cp:lastModifiedBy>
  <cp:revision>189</cp:revision>
  <dcterms:created xsi:type="dcterms:W3CDTF">2019-12-01T06:46:41Z</dcterms:created>
  <dcterms:modified xsi:type="dcterms:W3CDTF">2020-07-31T17:02:42Z</dcterms:modified>
</cp:coreProperties>
</file>