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258" r:id="rId3"/>
    <p:sldId id="260" r:id="rId4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2839" autoAdjust="0"/>
  </p:normalViewPr>
  <p:slideViewPr>
    <p:cSldViewPr snapToGrid="0">
      <p:cViewPr varScale="1">
        <p:scale>
          <a:sx n="82" d="100"/>
          <a:sy n="82" d="100"/>
        </p:scale>
        <p:origin x="72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7/28/2020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7/28/2020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7" name="Picture Placeholder 33" descr="An empty placeholder to add an image. Click on the placeholder and select the image that you wish to add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9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84" name="Group 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97" name="Group 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80" name="Picture Placeholder 33" descr="An empty placeholder to add an image. Click on the placeholder and select the image that you wish to add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7/28/2020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 smtClean="0"/>
              <a:pPr/>
              <a:t>7/28/2020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6968" y="1503947"/>
            <a:ext cx="7979360" cy="2342147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CSP600</a:t>
            </a:r>
            <a:br>
              <a:rPr lang="en-US" sz="3200" dirty="0"/>
            </a:br>
            <a:r>
              <a:rPr lang="en-US" sz="3200" dirty="0"/>
              <a:t>PROJECT FORMULATION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 err="1"/>
              <a:t>Tajweed</a:t>
            </a:r>
            <a:r>
              <a:rPr lang="en-US" sz="3600" dirty="0"/>
              <a:t> Courseware for Primary School (</a:t>
            </a:r>
            <a:r>
              <a:rPr lang="en-US" sz="3600" dirty="0" err="1"/>
              <a:t>iTajwid</a:t>
            </a:r>
            <a:r>
              <a:rPr lang="en-US" sz="3600" dirty="0"/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7647" y="4054641"/>
            <a:ext cx="6858002" cy="91440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Presents by : </a:t>
            </a:r>
            <a:r>
              <a:rPr lang="en-US" sz="2000" dirty="0" err="1">
                <a:solidFill>
                  <a:schemeClr val="tx2"/>
                </a:solidFill>
              </a:rPr>
              <a:t>Norhafizah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binti</a:t>
            </a:r>
            <a:r>
              <a:rPr lang="en-US" sz="2000" dirty="0">
                <a:solidFill>
                  <a:schemeClr val="tx2"/>
                </a:solidFill>
              </a:rPr>
              <a:t> Nuel 2016524417</a:t>
            </a:r>
          </a:p>
          <a:p>
            <a:r>
              <a:rPr lang="en-US" sz="2000" dirty="0">
                <a:solidFill>
                  <a:schemeClr val="tx2"/>
                </a:solidFill>
              </a:rPr>
              <a:t>Supervises by : Madam Norlina </a:t>
            </a:r>
            <a:r>
              <a:rPr lang="en-US" sz="2000" dirty="0" err="1">
                <a:solidFill>
                  <a:schemeClr val="tx2"/>
                </a:solidFill>
              </a:rPr>
              <a:t>binti</a:t>
            </a:r>
            <a:r>
              <a:rPr lang="en-US" sz="2000" dirty="0">
                <a:solidFill>
                  <a:schemeClr val="tx2"/>
                </a:solidFill>
              </a:rPr>
              <a:t> Sabri</a:t>
            </a:r>
          </a:p>
          <a:p>
            <a:endParaRPr lang="en-US" sz="20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89035A2-F49F-4FE9-920D-FC8CF9A6AE26}"/>
              </a:ext>
            </a:extLst>
          </p:cNvPr>
          <p:cNvSpPr/>
          <p:nvPr/>
        </p:nvSpPr>
        <p:spPr>
          <a:xfrm>
            <a:off x="204910" y="1007165"/>
            <a:ext cx="6426901" cy="3647661"/>
          </a:xfrm>
          <a:prstGeom prst="cloud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888174" y="1666462"/>
            <a:ext cx="6713812" cy="23953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MY" sz="2000" b="1" dirty="0">
                <a:solidFill>
                  <a:schemeClr val="tx2"/>
                </a:solidFill>
              </a:rPr>
              <a:t>Case Study </a:t>
            </a:r>
            <a:r>
              <a:rPr lang="en-MY" sz="2000" dirty="0">
                <a:solidFill>
                  <a:schemeClr val="tx2"/>
                </a:solidFill>
              </a:rPr>
              <a:t>: SAN Kota </a:t>
            </a:r>
            <a:r>
              <a:rPr lang="en-MY" sz="2000" dirty="0" err="1">
                <a:solidFill>
                  <a:schemeClr val="tx2"/>
                </a:solidFill>
              </a:rPr>
              <a:t>Marudu</a:t>
            </a:r>
            <a:r>
              <a:rPr lang="en-MY" sz="2000" dirty="0">
                <a:solidFill>
                  <a:schemeClr val="tx2"/>
                </a:solidFill>
              </a:rPr>
              <a:t>, Sabah</a:t>
            </a:r>
          </a:p>
          <a:p>
            <a:pPr marL="0" indent="0">
              <a:buNone/>
            </a:pPr>
            <a:r>
              <a:rPr lang="en-MY" sz="2000" b="1" dirty="0">
                <a:solidFill>
                  <a:schemeClr val="tx2"/>
                </a:solidFill>
              </a:rPr>
              <a:t>Area of Interest</a:t>
            </a:r>
            <a:r>
              <a:rPr lang="en-MY" sz="2000" dirty="0">
                <a:solidFill>
                  <a:schemeClr val="tx2"/>
                </a:solidFill>
              </a:rPr>
              <a:t> : Multimedia Application</a:t>
            </a:r>
            <a:endParaRPr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MY" sz="2000" b="1" dirty="0">
                <a:solidFill>
                  <a:schemeClr val="tx2"/>
                </a:solidFill>
              </a:rPr>
              <a:t>Domain</a:t>
            </a:r>
            <a:r>
              <a:rPr lang="en-MY" sz="2000" dirty="0">
                <a:solidFill>
                  <a:schemeClr val="tx2"/>
                </a:solidFill>
              </a:rPr>
              <a:t> : </a:t>
            </a:r>
            <a:r>
              <a:rPr lang="en-MY" sz="2000" dirty="0" err="1">
                <a:solidFill>
                  <a:schemeClr val="tx2"/>
                </a:solidFill>
              </a:rPr>
              <a:t>Tajweed</a:t>
            </a:r>
            <a:r>
              <a:rPr lang="en-MY" sz="2000" dirty="0">
                <a:solidFill>
                  <a:schemeClr val="tx2"/>
                </a:solidFill>
              </a:rPr>
              <a:t> Education</a:t>
            </a:r>
            <a:endParaRPr sz="20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MY" sz="2000" b="1" dirty="0">
                <a:solidFill>
                  <a:schemeClr val="tx2"/>
                </a:solidFill>
              </a:rPr>
              <a:t>Theory</a:t>
            </a:r>
            <a:r>
              <a:rPr lang="en-MY" sz="2000" dirty="0">
                <a:solidFill>
                  <a:schemeClr val="tx2"/>
                </a:solidFill>
              </a:rPr>
              <a:t> : Cognitive Theory of </a:t>
            </a:r>
          </a:p>
          <a:p>
            <a:pPr marL="0" indent="0">
              <a:buNone/>
            </a:pPr>
            <a:r>
              <a:rPr lang="en-MY" sz="2000" dirty="0">
                <a:solidFill>
                  <a:schemeClr val="tx2"/>
                </a:solidFill>
              </a:rPr>
              <a:t>		Multimedia Learning</a:t>
            </a:r>
            <a:endParaRPr sz="2000" dirty="0">
              <a:solidFill>
                <a:schemeClr val="tx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87C745-B276-4618-B47E-35C828336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4" y="-145772"/>
            <a:ext cx="10058402" cy="1219200"/>
          </a:xfrm>
        </p:spPr>
        <p:txBody>
          <a:bodyPr>
            <a:normAutofit/>
          </a:bodyPr>
          <a:lstStyle/>
          <a:p>
            <a:r>
              <a:rPr lang="en-MY" sz="3200" dirty="0"/>
              <a:t>Background of Study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29F5836-93E2-4F39-8103-D41F3F685CBD}"/>
              </a:ext>
            </a:extLst>
          </p:cNvPr>
          <p:cNvSpPr txBox="1">
            <a:spLocks/>
          </p:cNvSpPr>
          <p:nvPr/>
        </p:nvSpPr>
        <p:spPr>
          <a:xfrm>
            <a:off x="413982" y="462909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MY" sz="3200" dirty="0"/>
              <a:t>Current Business Process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54CD8F2-79B8-4C26-9E54-D0DA74E7858F}"/>
              </a:ext>
            </a:extLst>
          </p:cNvPr>
          <p:cNvSpPr/>
          <p:nvPr/>
        </p:nvSpPr>
        <p:spPr>
          <a:xfrm>
            <a:off x="5882185" y="4380931"/>
            <a:ext cx="5895833" cy="212905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FB19FC-C9A6-42B0-B9FF-D6B9417BA911}"/>
              </a:ext>
            </a:extLst>
          </p:cNvPr>
          <p:cNvSpPr txBox="1"/>
          <p:nvPr/>
        </p:nvSpPr>
        <p:spPr>
          <a:xfrm>
            <a:off x="6095999" y="4499114"/>
            <a:ext cx="54773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MY" sz="20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MY" sz="20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MY" sz="2000" dirty="0">
                <a:solidFill>
                  <a:schemeClr val="tx2"/>
                </a:solidFill>
              </a:rPr>
              <a:t>Textbook from </a:t>
            </a:r>
            <a:r>
              <a:rPr lang="en-US" sz="2000" dirty="0">
                <a:solidFill>
                  <a:schemeClr val="tx2"/>
                </a:solidFill>
              </a:rPr>
              <a:t>Department of Islamic Development Malaysia (JAKIM)</a:t>
            </a:r>
            <a:endParaRPr lang="en-MY" sz="2000" dirty="0">
              <a:solidFill>
                <a:schemeClr val="tx2"/>
              </a:solidFill>
            </a:endParaRPr>
          </a:p>
        </p:txBody>
      </p:sp>
      <p:sp>
        <p:nvSpPr>
          <p:cNvPr id="8" name="Scroll: Vertical 7">
            <a:extLst>
              <a:ext uri="{FF2B5EF4-FFF2-40B4-BE49-F238E27FC236}">
                <a16:creationId xmlns:a16="http://schemas.microsoft.com/office/drawing/2014/main" id="{52226CC2-07BF-4772-9B43-E632D57A487C}"/>
              </a:ext>
            </a:extLst>
          </p:cNvPr>
          <p:cNvSpPr/>
          <p:nvPr/>
        </p:nvSpPr>
        <p:spPr>
          <a:xfrm>
            <a:off x="6265623" y="463828"/>
            <a:ext cx="5832591" cy="3765272"/>
          </a:xfrm>
          <a:prstGeom prst="verticalScroll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7B49690-7AF0-41B9-B08A-944272DAAC34}"/>
              </a:ext>
            </a:extLst>
          </p:cNvPr>
          <p:cNvSpPr txBox="1">
            <a:spLocks/>
          </p:cNvSpPr>
          <p:nvPr/>
        </p:nvSpPr>
        <p:spPr>
          <a:xfrm>
            <a:off x="6727620" y="1099164"/>
            <a:ext cx="4954588" cy="2849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3464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MY" sz="1800" dirty="0">
                <a:solidFill>
                  <a:schemeClr val="tx2"/>
                </a:solidFill>
              </a:rPr>
              <a:t>To identify the requirements of </a:t>
            </a:r>
            <a:r>
              <a:rPr lang="en-MY" sz="1800" dirty="0" err="1">
                <a:solidFill>
                  <a:schemeClr val="tx2"/>
                </a:solidFill>
              </a:rPr>
              <a:t>tajweed</a:t>
            </a:r>
            <a:r>
              <a:rPr lang="en-MY" sz="1800" dirty="0">
                <a:solidFill>
                  <a:schemeClr val="tx2"/>
                </a:solidFill>
              </a:rPr>
              <a:t> courseware for students at SAN Kota </a:t>
            </a:r>
            <a:r>
              <a:rPr lang="en-MY" sz="1800" dirty="0" err="1">
                <a:solidFill>
                  <a:schemeClr val="tx2"/>
                </a:solidFill>
              </a:rPr>
              <a:t>Marudu</a:t>
            </a:r>
            <a:r>
              <a:rPr lang="en-MY" sz="1800" dirty="0">
                <a:solidFill>
                  <a:schemeClr val="tx2"/>
                </a:solidFill>
              </a:rPr>
              <a:t>.</a:t>
            </a:r>
          </a:p>
          <a:p>
            <a:r>
              <a:rPr lang="en-MY" sz="1800" dirty="0">
                <a:solidFill>
                  <a:schemeClr val="tx2"/>
                </a:solidFill>
              </a:rPr>
              <a:t>To design and develop an interactive courseware based on Level II primary school student syllabus.</a:t>
            </a:r>
          </a:p>
          <a:p>
            <a:r>
              <a:rPr lang="en-MY" sz="1800" dirty="0">
                <a:solidFill>
                  <a:schemeClr val="tx2"/>
                </a:solidFill>
              </a:rPr>
              <a:t>To evaluate the functionality and usability of proposed courseware</a:t>
            </a:r>
          </a:p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76DA34D-AE9F-479B-A72D-6B4400D52A00}"/>
              </a:ext>
            </a:extLst>
          </p:cNvPr>
          <p:cNvSpPr txBox="1">
            <a:spLocks/>
          </p:cNvSpPr>
          <p:nvPr/>
        </p:nvSpPr>
        <p:spPr>
          <a:xfrm>
            <a:off x="8348129" y="-419693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Objective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5211" y="272717"/>
            <a:ext cx="10058402" cy="722827"/>
          </a:xfrm>
        </p:spPr>
        <p:txBody>
          <a:bodyPr/>
          <a:lstStyle/>
          <a:p>
            <a:pPr algn="ctr"/>
            <a:r>
              <a:rPr lang="en-US" dirty="0"/>
              <a:t>Problem Statement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63104543"/>
              </p:ext>
            </p:extLst>
          </p:nvPr>
        </p:nvGraphicFramePr>
        <p:xfrm>
          <a:off x="1066799" y="1122015"/>
          <a:ext cx="10058402" cy="468251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292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292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2035"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Problem Statement</a:t>
                      </a:r>
                      <a:endParaRPr dirty="0"/>
                    </a:p>
                  </a:txBody>
                  <a:tcPr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dirty="0"/>
                        <a:t>Proposed Solution</a:t>
                      </a:r>
                      <a:endParaRPr dirty="0"/>
                    </a:p>
                  </a:txBody>
                  <a:tcPr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2878">
                <a:tc>
                  <a:txBody>
                    <a:bodyPr/>
                    <a:lstStyle/>
                    <a:p>
                      <a:pPr algn="l"/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 is lack of material in accordance with the recitation of the curriculum taught to primary school pupils (</a:t>
                      </a:r>
                      <a:r>
                        <a:rPr lang="en-MY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Sihes</a:t>
                      </a: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et. al., 2017). 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dirty="0"/>
                        <a:t>Develop </a:t>
                      </a:r>
                      <a:r>
                        <a:rPr lang="en-MY" dirty="0" err="1"/>
                        <a:t>iTajwid</a:t>
                      </a:r>
                      <a:r>
                        <a:rPr lang="en-MY" dirty="0"/>
                        <a:t> courseware</a:t>
                      </a:r>
                    </a:p>
                    <a:p>
                      <a:pPr algn="ctr"/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878">
                <a:tc>
                  <a:txBody>
                    <a:bodyPr/>
                    <a:lstStyle/>
                    <a:p>
                      <a:pPr algn="l"/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Children at young age are easily bored with just reading books especially in learning </a:t>
                      </a:r>
                      <a:r>
                        <a:rPr lang="en-MY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tajweed</a:t>
                      </a: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(Ismail, </a:t>
                      </a:r>
                      <a:r>
                        <a:rPr lang="en-MY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Diah</a:t>
                      </a: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Ahmad, &amp; Rahman, 2011).</a:t>
                      </a:r>
                      <a:endParaRPr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dirty="0"/>
                        <a:t>Develop an interactive courseware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2878">
                <a:tc>
                  <a:txBody>
                    <a:bodyPr/>
                    <a:lstStyle/>
                    <a:p>
                      <a:pPr algn="l"/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Full explanation of </a:t>
                      </a:r>
                      <a:r>
                        <a:rPr lang="en-MY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tajweed</a:t>
                      </a: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function, and the proper way of reciting Al-Quran cannot be done at school alone due to the time constraint. </a:t>
                      </a:r>
                      <a:r>
                        <a:rPr lang="en-MY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Nurarina</a:t>
                      </a:r>
                      <a:r>
                        <a:rPr lang="en-MY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et al. (2012)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MY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dirty="0"/>
                        <a:t>Implementing an interactive revision, quizzes and tests section</a:t>
                      </a:r>
                    </a:p>
                    <a:p>
                      <a:pPr algn="ctr"/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3431377.potx" id="{56A48130-F36A-41C3-8C0C-0EF853C6708B}" vid="{0432F83B-7085-406B-BFE7-677E72A6CAD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Rainbow presentation</Template>
  <TotalTime>1142</TotalTime>
  <Words>219</Words>
  <Application>Microsoft Office PowerPoint</Application>
  <PresentationFormat>Widescreen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Segoe Print</vt:lpstr>
      <vt:lpstr>Nature Illustration 16x9</vt:lpstr>
      <vt:lpstr>CSP600 PROJECT FORMULATION  Tajweed Courseware for Primary School (iTajwid)</vt:lpstr>
      <vt:lpstr>Background of Study</vt:lpstr>
      <vt:lpstr>Problem Statement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Tajweed Courseware for Primary School (iTajwid)</dc:title>
  <dc:creator>NORHAFIZAH BINTI NUEL</dc:creator>
  <cp:lastModifiedBy>Maddie Lee</cp:lastModifiedBy>
  <cp:revision>55</cp:revision>
  <cp:lastPrinted>2019-11-11T05:29:14Z</cp:lastPrinted>
  <dcterms:created xsi:type="dcterms:W3CDTF">2019-03-17T17:06:44Z</dcterms:created>
  <dcterms:modified xsi:type="dcterms:W3CDTF">2020-07-27T16:38:23Z</dcterms:modified>
</cp:coreProperties>
</file>