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4" r:id="rId9"/>
    <p:sldId id="265" r:id="rId10"/>
    <p:sldId id="266"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9909" autoAdjust="0"/>
    <p:restoredTop sz="94660"/>
  </p:normalViewPr>
  <p:slideViewPr>
    <p:cSldViewPr snapToGrid="0">
      <p:cViewPr>
        <p:scale>
          <a:sx n="66" d="100"/>
          <a:sy n="66" d="100"/>
        </p:scale>
        <p:origin x="1104" y="2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en-US" smtClean="0"/>
              <a:t>Click to edit Master title style</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7/27/2020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7/27/2020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7/27/2020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7/27/2020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7/27/2020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7/27/2020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7/27/2020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7/27/2020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en-US" smtClean="0"/>
              <a:t>Click to edit Master title style</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7/27/2020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7/27/2020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en-US" smtClean="0"/>
              <a:t>Click to edit Master title style</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dirty="0"/>
              <a:t>7/27/2020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smtClean="0"/>
              <a:t>Click to edit Master title style</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7/27/2020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Content Placeholder 3"/>
          <p:cNvSpPr>
            <a:spLocks noGrp="1"/>
          </p:cNvSpPr>
          <p:nvPr>
            <p:ph sz="quarter" idx="13"/>
          </p:nvPr>
        </p:nvSpPr>
        <p:spPr>
          <a:xfrm>
            <a:off x="913774" y="3051012"/>
            <a:ext cx="5106027" cy="27401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3" name="Content Placeholder 5"/>
          <p:cNvSpPr>
            <a:spLocks noGrp="1"/>
          </p:cNvSpPr>
          <p:nvPr>
            <p:ph sz="quarter" idx="14"/>
          </p:nvPr>
        </p:nvSpPr>
        <p:spPr>
          <a:xfrm>
            <a:off x="6172200" y="3051012"/>
            <a:ext cx="5105401" cy="27401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7/27/2020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7/27/2020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48A87A34-81AB-432B-8DAE-1953F412C126}" type="datetimeFigureOut">
              <a:rPr lang="en-US" dirty="0"/>
              <a:t>7/27/2020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en-US" smtClean="0"/>
              <a:t>Click to edit Master title style</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7/27/2020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7/27/2020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mt="80000"/>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48A87A34-81AB-432B-8DAE-1953F412C126}" type="datetimeFigureOut">
              <a:rPr lang="en-US" dirty="0"/>
              <a:pPr/>
              <a:t>7/27/2020</a:t>
            </a:fld>
            <a:endParaRPr lang="en-US" dirty="0"/>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en-US" dirty="0"/>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6D22F896-40B5-4ADD-8801-0D06FADFA09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51012" y="473471"/>
            <a:ext cx="8689976" cy="2509213"/>
          </a:xfrm>
        </p:spPr>
        <p:txBody>
          <a:bodyPr>
            <a:normAutofit/>
          </a:bodyPr>
          <a:lstStyle/>
          <a:p>
            <a:r>
              <a:rPr lang="en-US" sz="5000" dirty="0" err="1"/>
              <a:t>Anggun</a:t>
            </a:r>
            <a:r>
              <a:rPr lang="en-US" sz="5000" dirty="0"/>
              <a:t> Boutique Online Booking System (ABOBs)</a:t>
            </a:r>
            <a:endParaRPr lang="en-MY" sz="5000" dirty="0"/>
          </a:p>
        </p:txBody>
      </p:sp>
      <p:sp>
        <p:nvSpPr>
          <p:cNvPr id="3" name="Subtitle 2"/>
          <p:cNvSpPr>
            <a:spLocks noGrp="1"/>
          </p:cNvSpPr>
          <p:nvPr>
            <p:ph type="subTitle" idx="1"/>
          </p:nvPr>
        </p:nvSpPr>
        <p:spPr>
          <a:xfrm>
            <a:off x="1751012" y="3548744"/>
            <a:ext cx="8689976" cy="1709056"/>
          </a:xfrm>
        </p:spPr>
        <p:txBody>
          <a:bodyPr>
            <a:noAutofit/>
          </a:bodyPr>
          <a:lstStyle/>
          <a:p>
            <a:r>
              <a:rPr lang="en-US" sz="2400" dirty="0">
                <a:solidFill>
                  <a:schemeClr val="tx1">
                    <a:lumMod val="85000"/>
                    <a:lumOff val="15000"/>
                  </a:schemeClr>
                </a:solidFill>
              </a:rPr>
              <a:t>By:</a:t>
            </a:r>
          </a:p>
          <a:p>
            <a:r>
              <a:rPr lang="en-US" sz="2400" dirty="0" err="1">
                <a:solidFill>
                  <a:schemeClr val="tx1">
                    <a:lumMod val="85000"/>
                    <a:lumOff val="15000"/>
                  </a:schemeClr>
                </a:solidFill>
              </a:rPr>
              <a:t>Hanis</a:t>
            </a:r>
            <a:r>
              <a:rPr lang="en-US" sz="2400" dirty="0">
                <a:solidFill>
                  <a:schemeClr val="tx1">
                    <a:lumMod val="85000"/>
                    <a:lumOff val="15000"/>
                  </a:schemeClr>
                </a:solidFill>
              </a:rPr>
              <a:t> </a:t>
            </a:r>
            <a:r>
              <a:rPr lang="en-US" sz="2400" dirty="0" err="1">
                <a:solidFill>
                  <a:schemeClr val="tx1">
                    <a:lumMod val="85000"/>
                    <a:lumOff val="15000"/>
                  </a:schemeClr>
                </a:solidFill>
              </a:rPr>
              <a:t>Hamizah</a:t>
            </a:r>
            <a:r>
              <a:rPr lang="en-US" sz="2400" dirty="0">
                <a:solidFill>
                  <a:schemeClr val="tx1">
                    <a:lumMod val="85000"/>
                    <a:lumOff val="15000"/>
                  </a:schemeClr>
                </a:solidFill>
              </a:rPr>
              <a:t> </a:t>
            </a:r>
            <a:r>
              <a:rPr lang="en-US" sz="2400" dirty="0" err="1">
                <a:solidFill>
                  <a:schemeClr val="tx1">
                    <a:lumMod val="85000"/>
                    <a:lumOff val="15000"/>
                  </a:schemeClr>
                </a:solidFill>
              </a:rPr>
              <a:t>Binti</a:t>
            </a:r>
            <a:r>
              <a:rPr lang="en-US" sz="2400" dirty="0">
                <a:solidFill>
                  <a:schemeClr val="tx1">
                    <a:lumMod val="85000"/>
                    <a:lumOff val="15000"/>
                  </a:schemeClr>
                </a:solidFill>
              </a:rPr>
              <a:t> </a:t>
            </a:r>
            <a:r>
              <a:rPr lang="en-US" sz="2400" dirty="0" err="1">
                <a:solidFill>
                  <a:schemeClr val="tx1">
                    <a:lumMod val="85000"/>
                    <a:lumOff val="15000"/>
                  </a:schemeClr>
                </a:solidFill>
              </a:rPr>
              <a:t>Harun</a:t>
            </a:r>
            <a:r>
              <a:rPr lang="en-US" sz="2400" dirty="0">
                <a:solidFill>
                  <a:schemeClr val="tx1">
                    <a:lumMod val="85000"/>
                    <a:lumOff val="15000"/>
                  </a:schemeClr>
                </a:solidFill>
              </a:rPr>
              <a:t> (2017669158)</a:t>
            </a:r>
          </a:p>
          <a:p>
            <a:r>
              <a:rPr lang="en-MY" sz="2400" dirty="0">
                <a:solidFill>
                  <a:schemeClr val="tx1">
                    <a:lumMod val="85000"/>
                    <a:lumOff val="15000"/>
                  </a:schemeClr>
                </a:solidFill>
              </a:rPr>
              <a:t>Supervisor : Miss </a:t>
            </a:r>
            <a:r>
              <a:rPr lang="en-MY" sz="2400" dirty="0" err="1">
                <a:solidFill>
                  <a:schemeClr val="tx1">
                    <a:lumMod val="85000"/>
                    <a:lumOff val="15000"/>
                  </a:schemeClr>
                </a:solidFill>
              </a:rPr>
              <a:t>Fazlin</a:t>
            </a:r>
            <a:r>
              <a:rPr lang="en-MY" sz="2400" dirty="0">
                <a:solidFill>
                  <a:schemeClr val="tx1">
                    <a:lumMod val="85000"/>
                    <a:lumOff val="15000"/>
                  </a:schemeClr>
                </a:solidFill>
              </a:rPr>
              <a:t> Marini </a:t>
            </a:r>
            <a:r>
              <a:rPr lang="en-MY" sz="2400" dirty="0" err="1">
                <a:solidFill>
                  <a:schemeClr val="tx1">
                    <a:lumMod val="85000"/>
                    <a:lumOff val="15000"/>
                  </a:schemeClr>
                </a:solidFill>
              </a:rPr>
              <a:t>binti</a:t>
            </a:r>
            <a:r>
              <a:rPr lang="en-MY" sz="2400" dirty="0">
                <a:solidFill>
                  <a:schemeClr val="tx1">
                    <a:lumMod val="85000"/>
                    <a:lumOff val="15000"/>
                  </a:schemeClr>
                </a:solidFill>
              </a:rPr>
              <a:t> </a:t>
            </a:r>
            <a:r>
              <a:rPr lang="en-MY" sz="2400" dirty="0" err="1">
                <a:solidFill>
                  <a:schemeClr val="tx1">
                    <a:lumMod val="85000"/>
                    <a:lumOff val="15000"/>
                  </a:schemeClr>
                </a:solidFill>
              </a:rPr>
              <a:t>Hussain</a:t>
            </a:r>
            <a:endParaRPr lang="en-MY" sz="2400" dirty="0">
              <a:solidFill>
                <a:schemeClr val="tx1">
                  <a:lumMod val="85000"/>
                  <a:lumOff val="15000"/>
                </a:schemeClr>
              </a:solidFill>
            </a:endParaRPr>
          </a:p>
        </p:txBody>
      </p:sp>
    </p:spTree>
    <p:extLst>
      <p:ext uri="{BB962C8B-B14F-4D97-AF65-F5344CB8AC3E}">
        <p14:creationId xmlns:p14="http://schemas.microsoft.com/office/powerpoint/2010/main" val="929499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120517" y="1365452"/>
            <a:ext cx="5064054" cy="1200329"/>
          </a:xfrm>
          <a:prstGeom prst="rect">
            <a:avLst/>
          </a:prstGeom>
          <a:noFill/>
        </p:spPr>
        <p:txBody>
          <a:bodyPr wrap="square" rtlCol="0">
            <a:spAutoFit/>
          </a:bodyPr>
          <a:lstStyle/>
          <a:p>
            <a:pPr lvl="0"/>
            <a:r>
              <a:rPr lang="en-MY" dirty="0" smtClean="0"/>
              <a:t>9. </a:t>
            </a:r>
            <a:r>
              <a:rPr lang="en-MY" dirty="0">
                <a:sym typeface="Arial"/>
              </a:rPr>
              <a:t>Help users recognize, diagnose, and recover from errors </a:t>
            </a:r>
            <a:endParaRPr lang="en-MY" dirty="0">
              <a:solidFill>
                <a:schemeClr val="dk1"/>
              </a:solidFill>
              <a:sym typeface="Arial"/>
            </a:endParaRPr>
          </a:p>
          <a:p>
            <a:endParaRPr lang="en-MY" dirty="0"/>
          </a:p>
          <a:p>
            <a:endParaRPr lang="en-MY" dirty="0"/>
          </a:p>
        </p:txBody>
      </p:sp>
      <p:pic>
        <p:nvPicPr>
          <p:cNvPr id="3" name="Picture 2"/>
          <p:cNvPicPr>
            <a:picLocks noChangeAspect="1"/>
          </p:cNvPicPr>
          <p:nvPr/>
        </p:nvPicPr>
        <p:blipFill rotWithShape="1">
          <a:blip r:embed="rId2"/>
          <a:srcRect l="31594" t="16816" r="31482" b="9375"/>
          <a:stretch/>
        </p:blipFill>
        <p:spPr>
          <a:xfrm>
            <a:off x="3050931" y="2415559"/>
            <a:ext cx="3203226" cy="3600000"/>
          </a:xfrm>
          <a:prstGeom prst="rect">
            <a:avLst/>
          </a:prstGeom>
          <a:ln>
            <a:solidFill>
              <a:schemeClr val="accent6">
                <a:lumMod val="50000"/>
              </a:schemeClr>
            </a:solidFill>
          </a:ln>
        </p:spPr>
      </p:pic>
    </p:spTree>
    <p:extLst>
      <p:ext uri="{BB962C8B-B14F-4D97-AF65-F5344CB8AC3E}">
        <p14:creationId xmlns:p14="http://schemas.microsoft.com/office/powerpoint/2010/main" val="7303553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67087" y="1220562"/>
            <a:ext cx="3420000" cy="4320000"/>
          </a:xfrm>
          <a:prstGeom prst="rect">
            <a:avLst/>
          </a:prstGeom>
          <a:ln w="38100">
            <a:solidFill>
              <a:srgbClr val="7030A0"/>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MY"/>
          </a:p>
        </p:txBody>
      </p:sp>
      <p:sp>
        <p:nvSpPr>
          <p:cNvPr id="7" name="Rectangle 6"/>
          <p:cNvSpPr/>
          <p:nvPr/>
        </p:nvSpPr>
        <p:spPr>
          <a:xfrm>
            <a:off x="4313144" y="1220562"/>
            <a:ext cx="3420000" cy="4320000"/>
          </a:xfrm>
          <a:prstGeom prst="rect">
            <a:avLst/>
          </a:prstGeom>
          <a:ln w="38100">
            <a:solidFill>
              <a:srgbClr val="7030A0"/>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MY"/>
          </a:p>
        </p:txBody>
      </p:sp>
      <p:sp>
        <p:nvSpPr>
          <p:cNvPr id="8" name="Rectangle 7"/>
          <p:cNvSpPr/>
          <p:nvPr/>
        </p:nvSpPr>
        <p:spPr>
          <a:xfrm>
            <a:off x="8059201" y="1220562"/>
            <a:ext cx="3420000" cy="4320000"/>
          </a:xfrm>
          <a:prstGeom prst="rect">
            <a:avLst/>
          </a:prstGeom>
          <a:ln w="38100">
            <a:solidFill>
              <a:srgbClr val="7030A0"/>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MY"/>
          </a:p>
        </p:txBody>
      </p:sp>
      <p:sp>
        <p:nvSpPr>
          <p:cNvPr id="10" name="TextBox 9"/>
          <p:cNvSpPr txBox="1"/>
          <p:nvPr/>
        </p:nvSpPr>
        <p:spPr>
          <a:xfrm>
            <a:off x="8165781" y="1365161"/>
            <a:ext cx="3206839" cy="4231928"/>
          </a:xfrm>
          <a:prstGeom prst="rect">
            <a:avLst/>
          </a:prstGeom>
          <a:noFill/>
        </p:spPr>
        <p:txBody>
          <a:bodyPr wrap="square" rtlCol="0">
            <a:spAutoFit/>
          </a:bodyPr>
          <a:lstStyle/>
          <a:p>
            <a:pPr algn="just"/>
            <a:r>
              <a:rPr lang="en-US" sz="2000" b="1" dirty="0"/>
              <a:t>Objectives</a:t>
            </a:r>
          </a:p>
          <a:p>
            <a:pPr algn="just"/>
            <a:endParaRPr lang="en-US" sz="2000" dirty="0"/>
          </a:p>
          <a:p>
            <a:pPr marL="457200" indent="-457200" algn="just">
              <a:buFont typeface="+mj-lt"/>
              <a:buAutoNum type="arabicPeriod"/>
            </a:pPr>
            <a:r>
              <a:rPr lang="en-US" sz="1900" dirty="0" smtClean="0"/>
              <a:t>To </a:t>
            </a:r>
            <a:r>
              <a:rPr lang="en-US" sz="1900" dirty="0"/>
              <a:t>identify the current process of manual booking problems and the requirements in managing the online booking system.</a:t>
            </a:r>
          </a:p>
          <a:p>
            <a:pPr marL="457200" indent="-457200" algn="just">
              <a:buFont typeface="+mj-lt"/>
              <a:buAutoNum type="arabicPeriod"/>
            </a:pPr>
            <a:r>
              <a:rPr lang="en-US" sz="1900" dirty="0" smtClean="0"/>
              <a:t>To </a:t>
            </a:r>
            <a:r>
              <a:rPr lang="en-US" sz="1900" dirty="0"/>
              <a:t>design and develop an online booking system for </a:t>
            </a:r>
            <a:r>
              <a:rPr lang="en-US" sz="1900" dirty="0" err="1"/>
              <a:t>Anggun</a:t>
            </a:r>
            <a:r>
              <a:rPr lang="en-US" sz="1900" dirty="0"/>
              <a:t> Boutique.</a:t>
            </a:r>
          </a:p>
          <a:p>
            <a:pPr marL="457200" indent="-457200" algn="just">
              <a:buFont typeface="+mj-lt"/>
              <a:buAutoNum type="arabicPeriod"/>
            </a:pPr>
            <a:r>
              <a:rPr lang="en-US" sz="1900" dirty="0" smtClean="0"/>
              <a:t>To </a:t>
            </a:r>
            <a:r>
              <a:rPr lang="en-US" sz="1900" dirty="0"/>
              <a:t>evaluate the functionality and usability of the proposed system.</a:t>
            </a:r>
          </a:p>
          <a:p>
            <a:pPr algn="just"/>
            <a:endParaRPr lang="en-MY" sz="2000" dirty="0"/>
          </a:p>
        </p:txBody>
      </p:sp>
      <p:sp>
        <p:nvSpPr>
          <p:cNvPr id="11" name="TextBox 10"/>
          <p:cNvSpPr txBox="1"/>
          <p:nvPr/>
        </p:nvSpPr>
        <p:spPr>
          <a:xfrm>
            <a:off x="4509876" y="1365161"/>
            <a:ext cx="3026536" cy="4093428"/>
          </a:xfrm>
          <a:prstGeom prst="rect">
            <a:avLst/>
          </a:prstGeom>
          <a:noFill/>
        </p:spPr>
        <p:txBody>
          <a:bodyPr wrap="square" rtlCol="0">
            <a:spAutoFit/>
          </a:bodyPr>
          <a:lstStyle/>
          <a:p>
            <a:pPr algn="just"/>
            <a:r>
              <a:rPr lang="en-MY" sz="2000" b="1" dirty="0"/>
              <a:t>Problem Statement</a:t>
            </a:r>
          </a:p>
          <a:p>
            <a:pPr algn="just"/>
            <a:endParaRPr lang="en-MY" sz="2000" dirty="0"/>
          </a:p>
          <a:p>
            <a:pPr marL="457200" indent="-457200" algn="just">
              <a:buFont typeface="+mj-lt"/>
              <a:buAutoNum type="arabicPeriod"/>
            </a:pPr>
            <a:r>
              <a:rPr lang="en-MY" sz="2000" dirty="0" smtClean="0"/>
              <a:t>All </a:t>
            </a:r>
            <a:r>
              <a:rPr lang="en-MY" sz="2000" dirty="0"/>
              <a:t>customers request service via </a:t>
            </a:r>
            <a:r>
              <a:rPr lang="en-MY" sz="2000" dirty="0" err="1"/>
              <a:t>Whatsapp</a:t>
            </a:r>
            <a:r>
              <a:rPr lang="en-MY" sz="2000" dirty="0"/>
              <a:t> only. </a:t>
            </a:r>
            <a:endParaRPr lang="en-MY" sz="2000" dirty="0" smtClean="0"/>
          </a:p>
          <a:p>
            <a:pPr marL="457200" indent="-457200" algn="just">
              <a:buFont typeface="+mj-lt"/>
              <a:buAutoNum type="arabicPeriod"/>
            </a:pPr>
            <a:r>
              <a:rPr lang="en-MY" sz="2000" dirty="0" smtClean="0"/>
              <a:t>The </a:t>
            </a:r>
            <a:r>
              <a:rPr lang="en-MY" sz="2000" dirty="0"/>
              <a:t>list of booking are not organized. </a:t>
            </a:r>
          </a:p>
          <a:p>
            <a:pPr marL="457200" indent="-457200" algn="just">
              <a:buFont typeface="+mj-lt"/>
              <a:buAutoNum type="arabicPeriod"/>
            </a:pPr>
            <a:r>
              <a:rPr lang="en-MY" sz="2000" dirty="0" err="1" smtClean="0"/>
              <a:t>Anggun</a:t>
            </a:r>
            <a:r>
              <a:rPr lang="en-MY" sz="2000" dirty="0" smtClean="0"/>
              <a:t> </a:t>
            </a:r>
            <a:r>
              <a:rPr lang="en-MY" sz="2000" dirty="0"/>
              <a:t>Boutique have problem to keep track who customers that have paid the deposit payment. </a:t>
            </a:r>
          </a:p>
          <a:p>
            <a:pPr algn="just"/>
            <a:endParaRPr lang="en-MY" sz="2000" dirty="0"/>
          </a:p>
        </p:txBody>
      </p:sp>
      <p:sp>
        <p:nvSpPr>
          <p:cNvPr id="12" name="TextBox 11"/>
          <p:cNvSpPr txBox="1"/>
          <p:nvPr/>
        </p:nvSpPr>
        <p:spPr>
          <a:xfrm>
            <a:off x="667228" y="1365161"/>
            <a:ext cx="3219718" cy="3785652"/>
          </a:xfrm>
          <a:prstGeom prst="rect">
            <a:avLst/>
          </a:prstGeom>
          <a:noFill/>
        </p:spPr>
        <p:txBody>
          <a:bodyPr wrap="square" rtlCol="0">
            <a:spAutoFit/>
          </a:bodyPr>
          <a:lstStyle/>
          <a:p>
            <a:pPr algn="just"/>
            <a:r>
              <a:rPr lang="en-US" sz="2000" b="1" dirty="0"/>
              <a:t>Background of Study</a:t>
            </a:r>
          </a:p>
          <a:p>
            <a:pPr algn="just"/>
            <a:endParaRPr lang="en-US" sz="2000" dirty="0"/>
          </a:p>
          <a:p>
            <a:pPr algn="just"/>
            <a:r>
              <a:rPr lang="en-US" sz="2000" dirty="0"/>
              <a:t>Case Study: Online booking system for </a:t>
            </a:r>
            <a:r>
              <a:rPr lang="en-US" sz="2000" dirty="0" err="1"/>
              <a:t>Anggun</a:t>
            </a:r>
            <a:r>
              <a:rPr lang="en-US" sz="2000" dirty="0"/>
              <a:t> Boutique customers’.</a:t>
            </a:r>
          </a:p>
          <a:p>
            <a:pPr algn="just"/>
            <a:endParaRPr lang="en-US" sz="2000" dirty="0"/>
          </a:p>
          <a:p>
            <a:pPr algn="just"/>
            <a:r>
              <a:rPr lang="en-US" sz="2000" dirty="0"/>
              <a:t>Area of Interest: E-commerce</a:t>
            </a:r>
          </a:p>
          <a:p>
            <a:pPr algn="just"/>
            <a:endParaRPr lang="en-US" sz="2000" dirty="0"/>
          </a:p>
          <a:p>
            <a:pPr algn="just"/>
            <a:r>
              <a:rPr lang="en-US" sz="2000" dirty="0"/>
              <a:t>Domain: Boutique</a:t>
            </a:r>
          </a:p>
          <a:p>
            <a:pPr algn="just"/>
            <a:endParaRPr lang="en-US" sz="2000" dirty="0"/>
          </a:p>
          <a:p>
            <a:pPr algn="just"/>
            <a:r>
              <a:rPr lang="en-US" sz="2000" dirty="0"/>
              <a:t>Theory: </a:t>
            </a:r>
            <a:r>
              <a:rPr lang="en-US" sz="2000" dirty="0" err="1"/>
              <a:t>Jakob</a:t>
            </a:r>
            <a:r>
              <a:rPr lang="en-US" sz="2000" dirty="0"/>
              <a:t> Nielsen’s 10 Heuristics of Usability</a:t>
            </a:r>
          </a:p>
        </p:txBody>
      </p:sp>
    </p:spTree>
    <p:extLst>
      <p:ext uri="{BB962C8B-B14F-4D97-AF65-F5344CB8AC3E}">
        <p14:creationId xmlns:p14="http://schemas.microsoft.com/office/powerpoint/2010/main" val="12183064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571454" y="399244"/>
            <a:ext cx="5177308" cy="1077218"/>
          </a:xfrm>
          <a:prstGeom prst="rect">
            <a:avLst/>
          </a:prstGeom>
          <a:noFill/>
        </p:spPr>
        <p:txBody>
          <a:bodyPr wrap="square" rtlCol="0">
            <a:spAutoFit/>
          </a:bodyPr>
          <a:lstStyle/>
          <a:p>
            <a:pPr algn="ctr"/>
            <a:r>
              <a:rPr lang="en-US" sz="3200" b="1" dirty="0" smtClean="0"/>
              <a:t>Current Business Process</a:t>
            </a:r>
          </a:p>
          <a:p>
            <a:endParaRPr lang="en-MY" sz="3200" dirty="0"/>
          </a:p>
        </p:txBody>
      </p:sp>
      <p:sp>
        <p:nvSpPr>
          <p:cNvPr id="3" name="TextBox 2"/>
          <p:cNvSpPr txBox="1"/>
          <p:nvPr/>
        </p:nvSpPr>
        <p:spPr>
          <a:xfrm>
            <a:off x="656823" y="1127540"/>
            <a:ext cx="10702343" cy="5062924"/>
          </a:xfrm>
          <a:prstGeom prst="rect">
            <a:avLst/>
          </a:prstGeom>
          <a:noFill/>
        </p:spPr>
        <p:txBody>
          <a:bodyPr wrap="square" rtlCol="0">
            <a:spAutoFit/>
          </a:bodyPr>
          <a:lstStyle/>
          <a:p>
            <a:pPr marL="285750" indent="-285750" algn="just">
              <a:buFont typeface="Wingdings" panose="05000000000000000000" pitchFamily="2" charset="2"/>
              <a:buChar char="q"/>
            </a:pPr>
            <a:r>
              <a:rPr lang="en-MY" sz="1900" dirty="0" err="1"/>
              <a:t>Anggun</a:t>
            </a:r>
            <a:r>
              <a:rPr lang="en-MY" sz="1900" dirty="0"/>
              <a:t> Boutique conducts its booking system manually. </a:t>
            </a:r>
            <a:r>
              <a:rPr lang="en-MY" sz="1900" dirty="0" smtClean="0"/>
              <a:t>Customers </a:t>
            </a:r>
            <a:r>
              <a:rPr lang="en-MY" sz="1900" dirty="0"/>
              <a:t>view the Facebook and </a:t>
            </a:r>
            <a:r>
              <a:rPr lang="en-MY" sz="1900" dirty="0" err="1"/>
              <a:t>Instagram</a:t>
            </a:r>
            <a:r>
              <a:rPr lang="en-MY" sz="1900" dirty="0"/>
              <a:t> account to </a:t>
            </a:r>
            <a:r>
              <a:rPr lang="en-MY" sz="1900" dirty="0" smtClean="0"/>
              <a:t>view </a:t>
            </a:r>
            <a:r>
              <a:rPr lang="en-MY" sz="1900" dirty="0"/>
              <a:t>the services offered by </a:t>
            </a:r>
            <a:r>
              <a:rPr lang="en-MY" sz="1900" dirty="0" err="1"/>
              <a:t>Anggun</a:t>
            </a:r>
            <a:r>
              <a:rPr lang="en-MY" sz="1900" dirty="0"/>
              <a:t> Boutique</a:t>
            </a:r>
            <a:r>
              <a:rPr lang="en-MY" sz="1900" dirty="0" smtClean="0"/>
              <a:t>. </a:t>
            </a:r>
          </a:p>
          <a:p>
            <a:pPr algn="just"/>
            <a:endParaRPr lang="en-MY" sz="1900" dirty="0" smtClean="0"/>
          </a:p>
          <a:p>
            <a:pPr marL="285750" indent="-285750" algn="just">
              <a:buFont typeface="Wingdings" panose="05000000000000000000" pitchFamily="2" charset="2"/>
              <a:buChar char="q"/>
            </a:pPr>
            <a:r>
              <a:rPr lang="en-MY" sz="1900" dirty="0" smtClean="0"/>
              <a:t>Once </a:t>
            </a:r>
            <a:r>
              <a:rPr lang="en-MY" sz="1900" dirty="0"/>
              <a:t>the customers interested in the services </a:t>
            </a:r>
            <a:r>
              <a:rPr lang="en-MY" sz="1900" dirty="0" smtClean="0"/>
              <a:t>offered, </a:t>
            </a:r>
            <a:r>
              <a:rPr lang="en-MY" sz="1900" dirty="0"/>
              <a:t>they click on the link </a:t>
            </a:r>
            <a:r>
              <a:rPr lang="en-MY" sz="1900" dirty="0" err="1"/>
              <a:t>Whatsapp</a:t>
            </a:r>
            <a:r>
              <a:rPr lang="en-MY" sz="1900" dirty="0"/>
              <a:t> provided in the wall of Facebook and </a:t>
            </a:r>
            <a:r>
              <a:rPr lang="en-MY" sz="1900" dirty="0" err="1"/>
              <a:t>Instagram</a:t>
            </a:r>
            <a:r>
              <a:rPr lang="en-MY" sz="1900" dirty="0"/>
              <a:t> account. </a:t>
            </a:r>
            <a:endParaRPr lang="en-MY" sz="1900" dirty="0" smtClean="0"/>
          </a:p>
          <a:p>
            <a:pPr algn="just"/>
            <a:endParaRPr lang="en-MY" sz="1900" dirty="0"/>
          </a:p>
          <a:p>
            <a:pPr marL="285750" indent="-285750" algn="just">
              <a:buFont typeface="Wingdings" panose="05000000000000000000" pitchFamily="2" charset="2"/>
              <a:buChar char="q"/>
            </a:pPr>
            <a:r>
              <a:rPr lang="en-MY" sz="1900" dirty="0"/>
              <a:t>Customers directly contact the owner and request service offered via </a:t>
            </a:r>
            <a:r>
              <a:rPr lang="en-MY" sz="1900" dirty="0" err="1"/>
              <a:t>Whatsapp</a:t>
            </a:r>
            <a:r>
              <a:rPr lang="en-MY" sz="1900" dirty="0"/>
              <a:t>. Then, </a:t>
            </a:r>
            <a:r>
              <a:rPr lang="en-MY" sz="1900" dirty="0" err="1"/>
              <a:t>Anggun</a:t>
            </a:r>
            <a:r>
              <a:rPr lang="en-MY" sz="1900" dirty="0"/>
              <a:t> Boutique gets the customers’ details like name, date, time, address and type of service. </a:t>
            </a:r>
            <a:endParaRPr lang="en-MY" sz="1900" dirty="0" smtClean="0"/>
          </a:p>
          <a:p>
            <a:pPr algn="just"/>
            <a:endParaRPr lang="en-MY" sz="1900" dirty="0" smtClean="0"/>
          </a:p>
          <a:p>
            <a:pPr marL="285750" indent="-285750" algn="just">
              <a:buFont typeface="Wingdings" panose="05000000000000000000" pitchFamily="2" charset="2"/>
              <a:buChar char="q"/>
            </a:pPr>
            <a:r>
              <a:rPr lang="en-MY" sz="1900" dirty="0" err="1" smtClean="0"/>
              <a:t>Anggun</a:t>
            </a:r>
            <a:r>
              <a:rPr lang="en-MY" sz="1900" dirty="0" smtClean="0"/>
              <a:t> </a:t>
            </a:r>
            <a:r>
              <a:rPr lang="en-MY" sz="1900" dirty="0"/>
              <a:t>Boutique check the date and time availability first. Once the date and time is available, </a:t>
            </a:r>
            <a:r>
              <a:rPr lang="en-MY" sz="1900" dirty="0" err="1"/>
              <a:t>Anggun</a:t>
            </a:r>
            <a:r>
              <a:rPr lang="en-MY" sz="1900" dirty="0"/>
              <a:t> Boutique inform the customers and wait for the deposit payment about 24 hours to confirm the booking. If there is no payment about 24 hours, </a:t>
            </a:r>
            <a:r>
              <a:rPr lang="en-MY" sz="1900" dirty="0" err="1"/>
              <a:t>Anggun</a:t>
            </a:r>
            <a:r>
              <a:rPr lang="en-MY" sz="1900" dirty="0"/>
              <a:t> Boutique will slot the date and time for another booking. </a:t>
            </a:r>
            <a:endParaRPr lang="en-MY" sz="1900" dirty="0" smtClean="0"/>
          </a:p>
          <a:p>
            <a:pPr algn="just"/>
            <a:endParaRPr lang="en-MY" sz="1900" dirty="0" smtClean="0"/>
          </a:p>
          <a:p>
            <a:pPr marL="285750" indent="-285750" algn="just">
              <a:buFont typeface="Wingdings" panose="05000000000000000000" pitchFamily="2" charset="2"/>
              <a:buChar char="q"/>
            </a:pPr>
            <a:r>
              <a:rPr lang="en-MY" sz="1900" dirty="0" smtClean="0"/>
              <a:t>If </a:t>
            </a:r>
            <a:r>
              <a:rPr lang="en-MY" sz="1900" dirty="0"/>
              <a:t>there are more than one booking at the same date and time, </a:t>
            </a:r>
            <a:r>
              <a:rPr lang="en-MY" sz="1900" dirty="0" err="1"/>
              <a:t>Anggun</a:t>
            </a:r>
            <a:r>
              <a:rPr lang="en-MY" sz="1900" dirty="0"/>
              <a:t> Boutique will wait the early deposit payment. Once there is one customer have paid early, </a:t>
            </a:r>
            <a:r>
              <a:rPr lang="en-MY" sz="1900" dirty="0" err="1"/>
              <a:t>Anggun</a:t>
            </a:r>
            <a:r>
              <a:rPr lang="en-MY" sz="1900" dirty="0"/>
              <a:t> Boutique confirm the booking to the early customer and cancel the others. </a:t>
            </a:r>
            <a:r>
              <a:rPr lang="en-MY" sz="1900" dirty="0" err="1"/>
              <a:t>Anggun</a:t>
            </a:r>
            <a:r>
              <a:rPr lang="en-MY" sz="1900" dirty="0"/>
              <a:t> Boutique informs the other customers that the date and time are fully booked. </a:t>
            </a:r>
          </a:p>
        </p:txBody>
      </p:sp>
    </p:spTree>
    <p:extLst>
      <p:ext uri="{BB962C8B-B14F-4D97-AF65-F5344CB8AC3E}">
        <p14:creationId xmlns:p14="http://schemas.microsoft.com/office/powerpoint/2010/main" val="20656834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03142" y="373836"/>
            <a:ext cx="3597350" cy="5499279"/>
          </a:xfrm>
          <a:prstGeom prst="rect">
            <a:avLst/>
          </a:prstGeom>
          <a:ln w="38100">
            <a:solidFill>
              <a:srgbClr val="7030A0"/>
            </a:solidFill>
          </a:ln>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52080" y="373836"/>
            <a:ext cx="4676775" cy="4438650"/>
          </a:xfrm>
          <a:prstGeom prst="rect">
            <a:avLst/>
          </a:prstGeom>
          <a:ln w="38100">
            <a:solidFill>
              <a:srgbClr val="7030A0"/>
            </a:solidFill>
          </a:ln>
        </p:spPr>
      </p:pic>
      <p:sp>
        <p:nvSpPr>
          <p:cNvPr id="4" name="TextBox 3"/>
          <p:cNvSpPr txBox="1"/>
          <p:nvPr/>
        </p:nvSpPr>
        <p:spPr>
          <a:xfrm>
            <a:off x="2130261" y="5873115"/>
            <a:ext cx="3943112" cy="984885"/>
          </a:xfrm>
          <a:prstGeom prst="rect">
            <a:avLst/>
          </a:prstGeom>
          <a:noFill/>
        </p:spPr>
        <p:txBody>
          <a:bodyPr wrap="square" rtlCol="0">
            <a:spAutoFit/>
          </a:bodyPr>
          <a:lstStyle/>
          <a:p>
            <a:r>
              <a:rPr lang="en-MY" sz="2000" dirty="0"/>
              <a:t>Flowchart of Current Booking Process of </a:t>
            </a:r>
            <a:r>
              <a:rPr lang="en-MY" sz="2000" dirty="0" err="1"/>
              <a:t>Anggun</a:t>
            </a:r>
            <a:r>
              <a:rPr lang="en-MY" sz="2000" dirty="0"/>
              <a:t> Boutique</a:t>
            </a:r>
          </a:p>
          <a:p>
            <a:endParaRPr lang="en-MY" dirty="0"/>
          </a:p>
        </p:txBody>
      </p:sp>
      <p:sp>
        <p:nvSpPr>
          <p:cNvPr id="5" name="TextBox 4"/>
          <p:cNvSpPr txBox="1"/>
          <p:nvPr/>
        </p:nvSpPr>
        <p:spPr>
          <a:xfrm>
            <a:off x="6452080" y="5009881"/>
            <a:ext cx="4579312" cy="1015663"/>
          </a:xfrm>
          <a:prstGeom prst="rect">
            <a:avLst/>
          </a:prstGeom>
          <a:noFill/>
        </p:spPr>
        <p:txBody>
          <a:bodyPr wrap="square" rtlCol="0">
            <a:spAutoFit/>
          </a:bodyPr>
          <a:lstStyle/>
          <a:p>
            <a:pPr algn="just"/>
            <a:r>
              <a:rPr lang="en-MY" sz="2000" dirty="0"/>
              <a:t>Flowchart of Current Booking Process of </a:t>
            </a:r>
            <a:r>
              <a:rPr lang="en-MY" sz="2000" dirty="0" err="1"/>
              <a:t>Anggun</a:t>
            </a:r>
            <a:r>
              <a:rPr lang="en-MY" sz="2000" dirty="0"/>
              <a:t> Boutique when there are more than one customer’s request. </a:t>
            </a:r>
          </a:p>
        </p:txBody>
      </p:sp>
    </p:spTree>
    <p:extLst>
      <p:ext uri="{BB962C8B-B14F-4D97-AF65-F5344CB8AC3E}">
        <p14:creationId xmlns:p14="http://schemas.microsoft.com/office/powerpoint/2010/main" val="2011683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1509051828"/>
              </p:ext>
            </p:extLst>
          </p:nvPr>
        </p:nvGraphicFramePr>
        <p:xfrm>
          <a:off x="425002" y="1230570"/>
          <a:ext cx="11346288" cy="5397800"/>
        </p:xfrm>
        <a:graphic>
          <a:graphicData uri="http://schemas.openxmlformats.org/drawingml/2006/table">
            <a:tbl>
              <a:tblPr firstRow="1" bandRow="1">
                <a:tableStyleId>{F5AB1C69-6EDB-4FF4-983F-18BD219EF322}</a:tableStyleId>
              </a:tblPr>
              <a:tblGrid>
                <a:gridCol w="5673144"/>
                <a:gridCol w="5673144"/>
              </a:tblGrid>
              <a:tr h="430647">
                <a:tc>
                  <a:txBody>
                    <a:bodyPr/>
                    <a:lstStyle/>
                    <a:p>
                      <a:pPr algn="ctr">
                        <a:lnSpc>
                          <a:spcPct val="100000"/>
                        </a:lnSpc>
                      </a:pPr>
                      <a:r>
                        <a:rPr lang="en-MY" sz="1800" dirty="0" smtClean="0"/>
                        <a:t>Problem Statement</a:t>
                      </a:r>
                      <a:endParaRPr lang="en-MY" sz="1800" dirty="0"/>
                    </a:p>
                  </a:txBody>
                  <a:tcPr/>
                </a:tc>
                <a:tc>
                  <a:txBody>
                    <a:bodyPr/>
                    <a:lstStyle/>
                    <a:p>
                      <a:pPr algn="ctr">
                        <a:lnSpc>
                          <a:spcPct val="100000"/>
                        </a:lnSpc>
                      </a:pPr>
                      <a:r>
                        <a:rPr lang="en-MY" sz="1800" dirty="0" smtClean="0"/>
                        <a:t>Proposed System</a:t>
                      </a:r>
                      <a:endParaRPr lang="en-MY" sz="1800" dirty="0"/>
                    </a:p>
                  </a:txBody>
                  <a:tcPr/>
                </a:tc>
              </a:tr>
              <a:tr h="1324574">
                <a:tc>
                  <a:txBody>
                    <a:bodyPr/>
                    <a:lstStyle/>
                    <a:p>
                      <a:pPr>
                        <a:lnSpc>
                          <a:spcPct val="100000"/>
                        </a:lnSpc>
                      </a:pPr>
                      <a:r>
                        <a:rPr lang="en-MY" sz="1800" kern="1200" dirty="0" smtClean="0">
                          <a:effectLst/>
                        </a:rPr>
                        <a:t>All customers request service via </a:t>
                      </a:r>
                      <a:r>
                        <a:rPr lang="en-MY" sz="1800" kern="1200" dirty="0" err="1" smtClean="0">
                          <a:effectLst/>
                        </a:rPr>
                        <a:t>Whatsapp</a:t>
                      </a:r>
                      <a:r>
                        <a:rPr lang="en-MY" sz="1800" kern="1200" dirty="0" smtClean="0">
                          <a:effectLst/>
                        </a:rPr>
                        <a:t> only. </a:t>
                      </a:r>
                    </a:p>
                    <a:p>
                      <a:pPr marL="285750" indent="-285750">
                        <a:lnSpc>
                          <a:spcPct val="100000"/>
                        </a:lnSpc>
                        <a:buFont typeface="Arial" panose="020B0604020202020204" pitchFamily="34" charset="0"/>
                        <a:buChar char="•"/>
                      </a:pPr>
                      <a:r>
                        <a:rPr lang="en-MY" sz="1800" kern="1200" dirty="0" err="1" smtClean="0">
                          <a:effectLst/>
                        </a:rPr>
                        <a:t>Anggun</a:t>
                      </a:r>
                      <a:r>
                        <a:rPr lang="en-MY" sz="1800" kern="1200" dirty="0" smtClean="0">
                          <a:effectLst/>
                        </a:rPr>
                        <a:t> Boutique (AB) just use </a:t>
                      </a:r>
                      <a:r>
                        <a:rPr lang="en-MY" sz="1800" kern="1200" dirty="0" err="1" smtClean="0">
                          <a:effectLst/>
                        </a:rPr>
                        <a:t>Whatsapp</a:t>
                      </a:r>
                      <a:r>
                        <a:rPr lang="en-MY" sz="1800" kern="1200" dirty="0" smtClean="0">
                          <a:effectLst/>
                        </a:rPr>
                        <a:t> to interact directly with customers. So, there is a long customer waiting list until the owner of AB missed some messages. </a:t>
                      </a:r>
                      <a:endParaRPr lang="en-MY" sz="1800" dirty="0"/>
                    </a:p>
                  </a:txBody>
                  <a:tcPr/>
                </a:tc>
                <a:tc>
                  <a:txBody>
                    <a:bodyPr/>
                    <a:lstStyle/>
                    <a:p>
                      <a:pPr>
                        <a:lnSpc>
                          <a:spcPct val="100000"/>
                        </a:lnSpc>
                      </a:pPr>
                      <a:r>
                        <a:rPr lang="en-MY" sz="1800" kern="1200" dirty="0" smtClean="0">
                          <a:effectLst/>
                        </a:rPr>
                        <a:t>Develop </a:t>
                      </a:r>
                      <a:r>
                        <a:rPr lang="en-MY" sz="1800" kern="1200" dirty="0" err="1" smtClean="0">
                          <a:effectLst/>
                        </a:rPr>
                        <a:t>Anggun</a:t>
                      </a:r>
                      <a:r>
                        <a:rPr lang="en-MY" sz="1800" kern="1200" dirty="0" smtClean="0">
                          <a:effectLst/>
                        </a:rPr>
                        <a:t> Boutique online booking system that customers can select and book service offered online.</a:t>
                      </a:r>
                      <a:endParaRPr lang="en-MY" sz="1800" dirty="0"/>
                    </a:p>
                  </a:txBody>
                  <a:tcPr/>
                </a:tc>
              </a:tr>
              <a:tr h="1324574">
                <a:tc>
                  <a:txBody>
                    <a:bodyPr/>
                    <a:lstStyle/>
                    <a:p>
                      <a:pPr>
                        <a:lnSpc>
                          <a:spcPct val="100000"/>
                        </a:lnSpc>
                      </a:pPr>
                      <a:r>
                        <a:rPr lang="en-MY" sz="1800" kern="1200" dirty="0" smtClean="0">
                          <a:effectLst/>
                        </a:rPr>
                        <a:t>The list of booking are not organized. </a:t>
                      </a:r>
                    </a:p>
                    <a:p>
                      <a:pPr marL="285750" indent="-285750">
                        <a:lnSpc>
                          <a:spcPct val="100000"/>
                        </a:lnSpc>
                        <a:buFont typeface="Arial" panose="020B0604020202020204" pitchFamily="34" charset="0"/>
                        <a:buChar char="•"/>
                      </a:pPr>
                      <a:r>
                        <a:rPr lang="en-MY" sz="1800" kern="1200" dirty="0" err="1" smtClean="0">
                          <a:effectLst/>
                        </a:rPr>
                        <a:t>Anggun</a:t>
                      </a:r>
                      <a:r>
                        <a:rPr lang="en-MY" sz="1800" kern="1200" dirty="0" smtClean="0">
                          <a:effectLst/>
                        </a:rPr>
                        <a:t> Boutique just use </a:t>
                      </a:r>
                      <a:r>
                        <a:rPr lang="en-MY" sz="1800" kern="1200" dirty="0" err="1" smtClean="0">
                          <a:effectLst/>
                        </a:rPr>
                        <a:t>Whatsapp</a:t>
                      </a:r>
                      <a:r>
                        <a:rPr lang="en-MY" sz="1800" kern="1200" dirty="0" smtClean="0">
                          <a:effectLst/>
                        </a:rPr>
                        <a:t> to save the time and date of customer booking. This will cause her to accept double booking, means book at same date and time.</a:t>
                      </a:r>
                      <a:endParaRPr lang="en-MY" sz="1800" dirty="0"/>
                    </a:p>
                  </a:txBody>
                  <a:tcPr/>
                </a:tc>
                <a:tc>
                  <a:txBody>
                    <a:bodyPr/>
                    <a:lstStyle/>
                    <a:p>
                      <a:pPr>
                        <a:lnSpc>
                          <a:spcPct val="100000"/>
                        </a:lnSpc>
                      </a:pPr>
                      <a:r>
                        <a:rPr lang="en-MY" sz="1800" kern="1200" dirty="0" smtClean="0">
                          <a:effectLst/>
                        </a:rPr>
                        <a:t>Develop </a:t>
                      </a:r>
                      <a:r>
                        <a:rPr lang="en-MY" sz="1800" kern="1200" dirty="0" err="1" smtClean="0">
                          <a:effectLst/>
                        </a:rPr>
                        <a:t>Anggun</a:t>
                      </a:r>
                      <a:r>
                        <a:rPr lang="en-MY" sz="1800" kern="1200" dirty="0" smtClean="0">
                          <a:effectLst/>
                        </a:rPr>
                        <a:t> Boutique online booking system that the owner can view the list of booking systematically.</a:t>
                      </a:r>
                      <a:endParaRPr lang="en-MY" sz="1800" dirty="0"/>
                    </a:p>
                  </a:txBody>
                  <a:tcPr/>
                </a:tc>
              </a:tr>
              <a:tr h="2318005">
                <a:tc>
                  <a:txBody>
                    <a:bodyPr/>
                    <a:lstStyle/>
                    <a:p>
                      <a:pPr>
                        <a:lnSpc>
                          <a:spcPct val="100000"/>
                        </a:lnSpc>
                      </a:pPr>
                      <a:r>
                        <a:rPr lang="en-MY" sz="1800" kern="1200" dirty="0" err="1" smtClean="0">
                          <a:effectLst/>
                        </a:rPr>
                        <a:t>Anggun</a:t>
                      </a:r>
                      <a:r>
                        <a:rPr lang="en-MY" sz="1800" kern="1200" dirty="0" smtClean="0">
                          <a:effectLst/>
                        </a:rPr>
                        <a:t> Boutique have problem to keep track who customers that have paid the deposit payment. </a:t>
                      </a:r>
                    </a:p>
                    <a:p>
                      <a:pPr marL="285750" indent="-285750">
                        <a:lnSpc>
                          <a:spcPct val="100000"/>
                        </a:lnSpc>
                        <a:buFont typeface="Arial" panose="020B0604020202020204" pitchFamily="34" charset="0"/>
                        <a:buChar char="•"/>
                      </a:pPr>
                      <a:r>
                        <a:rPr lang="en-MY" sz="1800" kern="1200" dirty="0" err="1" smtClean="0">
                          <a:effectLst/>
                        </a:rPr>
                        <a:t>Anggun</a:t>
                      </a:r>
                      <a:r>
                        <a:rPr lang="en-MY" sz="1800" kern="1200" baseline="0" dirty="0" smtClean="0">
                          <a:effectLst/>
                        </a:rPr>
                        <a:t> </a:t>
                      </a:r>
                      <a:r>
                        <a:rPr lang="en-MY" sz="1800" kern="1200" dirty="0" smtClean="0">
                          <a:effectLst/>
                        </a:rPr>
                        <a:t>Boutique need to scroll one by one to check the customers that have paid the deposit payment. AB need to check every time there is customer book at same date and time whether the previous customers have paid or not to confirm the booking.</a:t>
                      </a:r>
                      <a:endParaRPr lang="en-MY" sz="1800" dirty="0"/>
                    </a:p>
                  </a:txBody>
                  <a:tcPr/>
                </a:tc>
                <a:tc>
                  <a:txBody>
                    <a:bodyPr/>
                    <a:lstStyle/>
                    <a:p>
                      <a:pPr>
                        <a:lnSpc>
                          <a:spcPct val="100000"/>
                        </a:lnSpc>
                      </a:pPr>
                      <a:r>
                        <a:rPr lang="en-MY" sz="1800" kern="1200" dirty="0" smtClean="0">
                          <a:effectLst/>
                        </a:rPr>
                        <a:t>Develop </a:t>
                      </a:r>
                      <a:r>
                        <a:rPr lang="en-MY" sz="1800" kern="1200" dirty="0" err="1" smtClean="0">
                          <a:effectLst/>
                        </a:rPr>
                        <a:t>Anggun</a:t>
                      </a:r>
                      <a:r>
                        <a:rPr lang="en-MY" sz="1800" kern="1200" dirty="0" smtClean="0">
                          <a:effectLst/>
                        </a:rPr>
                        <a:t> Boutique online booking system that the owner can keep track who customers that have paid the deposit payment so that she can confirm the booking.</a:t>
                      </a:r>
                      <a:endParaRPr lang="en-MY" sz="1800" dirty="0"/>
                    </a:p>
                  </a:txBody>
                  <a:tcPr/>
                </a:tc>
              </a:tr>
            </a:tbl>
          </a:graphicData>
        </a:graphic>
      </p:graphicFrame>
      <p:sp>
        <p:nvSpPr>
          <p:cNvPr id="3" name="TextBox 2"/>
          <p:cNvSpPr txBox="1"/>
          <p:nvPr/>
        </p:nvSpPr>
        <p:spPr>
          <a:xfrm>
            <a:off x="4018209" y="373486"/>
            <a:ext cx="4108361" cy="861774"/>
          </a:xfrm>
          <a:prstGeom prst="rect">
            <a:avLst/>
          </a:prstGeom>
          <a:noFill/>
        </p:spPr>
        <p:txBody>
          <a:bodyPr wrap="square" rtlCol="0">
            <a:spAutoFit/>
          </a:bodyPr>
          <a:lstStyle/>
          <a:p>
            <a:pPr algn="ctr"/>
            <a:r>
              <a:rPr lang="en-US" sz="3200" b="1" dirty="0" smtClean="0"/>
              <a:t>Proposed Solution</a:t>
            </a:r>
            <a:endParaRPr lang="en-US" sz="3200" b="1" dirty="0" smtClean="0"/>
          </a:p>
          <a:p>
            <a:endParaRPr lang="en-MY" dirty="0"/>
          </a:p>
        </p:txBody>
      </p:sp>
    </p:spTree>
    <p:extLst>
      <p:ext uri="{BB962C8B-B14F-4D97-AF65-F5344CB8AC3E}">
        <p14:creationId xmlns:p14="http://schemas.microsoft.com/office/powerpoint/2010/main" val="6059878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61375" y="698464"/>
            <a:ext cx="9556124" cy="1354217"/>
          </a:xfrm>
          <a:prstGeom prst="rect">
            <a:avLst/>
          </a:prstGeom>
          <a:noFill/>
        </p:spPr>
        <p:txBody>
          <a:bodyPr wrap="square" rtlCol="0">
            <a:spAutoFit/>
          </a:bodyPr>
          <a:lstStyle/>
          <a:p>
            <a:pPr algn="ctr"/>
            <a:r>
              <a:rPr lang="en-US" sz="3200" b="1" dirty="0"/>
              <a:t>Theory : </a:t>
            </a:r>
            <a:r>
              <a:rPr lang="en-US" sz="3200" b="1" dirty="0" err="1"/>
              <a:t>Jakob</a:t>
            </a:r>
            <a:r>
              <a:rPr lang="en-US" sz="3200" b="1" dirty="0"/>
              <a:t> Nielsen’s 10 Heuristics of Usability </a:t>
            </a:r>
          </a:p>
          <a:p>
            <a:pPr algn="ctr"/>
            <a:endParaRPr lang="en-US" sz="3200" b="1" dirty="0" smtClean="0"/>
          </a:p>
          <a:p>
            <a:endParaRPr lang="en-MY" dirty="0"/>
          </a:p>
        </p:txBody>
      </p:sp>
      <p:sp>
        <p:nvSpPr>
          <p:cNvPr id="4" name="TextBox 3"/>
          <p:cNvSpPr txBox="1"/>
          <p:nvPr/>
        </p:nvSpPr>
        <p:spPr>
          <a:xfrm>
            <a:off x="979817" y="1903766"/>
            <a:ext cx="4443211" cy="677108"/>
          </a:xfrm>
          <a:prstGeom prst="rect">
            <a:avLst/>
          </a:prstGeom>
          <a:noFill/>
        </p:spPr>
        <p:txBody>
          <a:bodyPr wrap="square" rtlCol="0">
            <a:spAutoFit/>
          </a:bodyPr>
          <a:lstStyle/>
          <a:p>
            <a:pPr lvl="0" algn="ctr"/>
            <a:r>
              <a:rPr lang="en-MY" sz="2000" dirty="0" smtClean="0"/>
              <a:t>1. </a:t>
            </a:r>
            <a:r>
              <a:rPr lang="en-MY" sz="2000" dirty="0">
                <a:sym typeface="Arial"/>
              </a:rPr>
              <a:t>Visibility of system status </a:t>
            </a:r>
            <a:endParaRPr lang="en-MY" sz="2000" dirty="0">
              <a:solidFill>
                <a:schemeClr val="dk1"/>
              </a:solidFill>
              <a:sym typeface="Arial"/>
            </a:endParaRPr>
          </a:p>
          <a:p>
            <a:endParaRPr lang="en-MY" dirty="0"/>
          </a:p>
        </p:txBody>
      </p:sp>
      <p:sp>
        <p:nvSpPr>
          <p:cNvPr id="5" name="TextBox 4"/>
          <p:cNvSpPr txBox="1"/>
          <p:nvPr/>
        </p:nvSpPr>
        <p:spPr>
          <a:xfrm>
            <a:off x="1661375" y="3995264"/>
            <a:ext cx="4958366" cy="954107"/>
          </a:xfrm>
          <a:prstGeom prst="rect">
            <a:avLst/>
          </a:prstGeom>
          <a:noFill/>
        </p:spPr>
        <p:txBody>
          <a:bodyPr wrap="square" rtlCol="0">
            <a:spAutoFit/>
          </a:bodyPr>
          <a:lstStyle/>
          <a:p>
            <a:r>
              <a:rPr lang="en-MY" sz="2000" dirty="0" smtClean="0"/>
              <a:t>2. </a:t>
            </a:r>
            <a:r>
              <a:rPr lang="en-MY" sz="2000" dirty="0">
                <a:sym typeface="Arial"/>
              </a:rPr>
              <a:t>Match between system and the real world </a:t>
            </a:r>
            <a:endParaRPr lang="en-MY" sz="2000" dirty="0">
              <a:solidFill>
                <a:schemeClr val="dk1"/>
              </a:solidFill>
              <a:sym typeface="Arial"/>
            </a:endParaRPr>
          </a:p>
          <a:p>
            <a:pPr lvl="0"/>
            <a:endParaRPr lang="en-MY" dirty="0">
              <a:solidFill>
                <a:schemeClr val="dk1"/>
              </a:solidFill>
              <a:sym typeface="Arial"/>
            </a:endParaRPr>
          </a:p>
          <a:p>
            <a:endParaRPr lang="en-MY" dirty="0"/>
          </a:p>
        </p:txBody>
      </p:sp>
      <p:pic>
        <p:nvPicPr>
          <p:cNvPr id="6" name="Picture 5"/>
          <p:cNvPicPr>
            <a:picLocks noChangeAspect="1"/>
          </p:cNvPicPr>
          <p:nvPr/>
        </p:nvPicPr>
        <p:blipFill rotWithShape="1">
          <a:blip r:embed="rId2"/>
          <a:srcRect t="22650" r="82302" b="61934"/>
          <a:stretch/>
        </p:blipFill>
        <p:spPr>
          <a:xfrm>
            <a:off x="2418613" y="4727608"/>
            <a:ext cx="2520000" cy="1234086"/>
          </a:xfrm>
          <a:prstGeom prst="rect">
            <a:avLst/>
          </a:prstGeom>
          <a:ln>
            <a:solidFill>
              <a:schemeClr val="accent6">
                <a:lumMod val="50000"/>
              </a:schemeClr>
            </a:solidFill>
          </a:ln>
        </p:spPr>
      </p:pic>
      <p:pic>
        <p:nvPicPr>
          <p:cNvPr id="7" name="Picture 6"/>
          <p:cNvPicPr>
            <a:picLocks noChangeAspect="1"/>
          </p:cNvPicPr>
          <p:nvPr/>
        </p:nvPicPr>
        <p:blipFill rotWithShape="1">
          <a:blip r:embed="rId3"/>
          <a:srcRect l="17789" t="9603" b="80556"/>
          <a:stretch/>
        </p:blipFill>
        <p:spPr>
          <a:xfrm>
            <a:off x="1661375" y="2783333"/>
            <a:ext cx="7200000" cy="670918"/>
          </a:xfrm>
          <a:prstGeom prst="rect">
            <a:avLst/>
          </a:prstGeom>
          <a:ln>
            <a:solidFill>
              <a:schemeClr val="accent6">
                <a:lumMod val="50000"/>
              </a:schemeClr>
            </a:solidFill>
          </a:ln>
        </p:spPr>
      </p:pic>
    </p:spTree>
    <p:extLst>
      <p:ext uri="{BB962C8B-B14F-4D97-AF65-F5344CB8AC3E}">
        <p14:creationId xmlns:p14="http://schemas.microsoft.com/office/powerpoint/2010/main" val="34874752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815717" y="803961"/>
            <a:ext cx="4018208" cy="677108"/>
          </a:xfrm>
          <a:prstGeom prst="rect">
            <a:avLst/>
          </a:prstGeom>
          <a:noFill/>
        </p:spPr>
        <p:txBody>
          <a:bodyPr wrap="square" rtlCol="0">
            <a:spAutoFit/>
          </a:bodyPr>
          <a:lstStyle/>
          <a:p>
            <a:r>
              <a:rPr lang="en-MY" sz="2000" dirty="0" smtClean="0"/>
              <a:t>3. </a:t>
            </a:r>
            <a:r>
              <a:rPr lang="en-MY" sz="2000" dirty="0">
                <a:sym typeface="Arial"/>
              </a:rPr>
              <a:t>User control and freedom </a:t>
            </a:r>
            <a:endParaRPr lang="en-MY" sz="2000" dirty="0"/>
          </a:p>
          <a:p>
            <a:endParaRPr lang="en-MY" dirty="0"/>
          </a:p>
        </p:txBody>
      </p:sp>
      <p:sp>
        <p:nvSpPr>
          <p:cNvPr id="3" name="TextBox 2"/>
          <p:cNvSpPr txBox="1"/>
          <p:nvPr/>
        </p:nvSpPr>
        <p:spPr>
          <a:xfrm>
            <a:off x="1841913" y="2569059"/>
            <a:ext cx="4018208" cy="954107"/>
          </a:xfrm>
          <a:prstGeom prst="rect">
            <a:avLst/>
          </a:prstGeom>
          <a:noFill/>
        </p:spPr>
        <p:txBody>
          <a:bodyPr wrap="square" rtlCol="0">
            <a:spAutoFit/>
          </a:bodyPr>
          <a:lstStyle/>
          <a:p>
            <a:r>
              <a:rPr lang="en-MY" sz="2000" dirty="0" smtClean="0"/>
              <a:t>4. </a:t>
            </a:r>
            <a:r>
              <a:rPr lang="en-MY" sz="2000" dirty="0">
                <a:sym typeface="Arial"/>
              </a:rPr>
              <a:t>Consistency and standards </a:t>
            </a:r>
            <a:endParaRPr lang="en-MY" sz="2000" dirty="0">
              <a:solidFill>
                <a:schemeClr val="dk1"/>
              </a:solidFill>
              <a:sym typeface="Arial"/>
            </a:endParaRPr>
          </a:p>
          <a:p>
            <a:pPr lvl="0"/>
            <a:r>
              <a:rPr lang="en-MY" dirty="0" smtClean="0"/>
              <a:t> </a:t>
            </a:r>
            <a:endParaRPr lang="en-MY" dirty="0">
              <a:solidFill>
                <a:schemeClr val="dk1"/>
              </a:solidFill>
              <a:sym typeface="Arial"/>
            </a:endParaRPr>
          </a:p>
          <a:p>
            <a:endParaRPr lang="en-MY" dirty="0"/>
          </a:p>
        </p:txBody>
      </p:sp>
      <p:pic>
        <p:nvPicPr>
          <p:cNvPr id="4" name="Picture 3"/>
          <p:cNvPicPr>
            <a:picLocks noChangeAspect="1"/>
          </p:cNvPicPr>
          <p:nvPr/>
        </p:nvPicPr>
        <p:blipFill rotWithShape="1">
          <a:blip r:embed="rId2"/>
          <a:srcRect l="40922" t="67808" r="40825" b="23437"/>
          <a:stretch/>
        </p:blipFill>
        <p:spPr>
          <a:xfrm>
            <a:off x="2249625" y="1461177"/>
            <a:ext cx="2520000" cy="679572"/>
          </a:xfrm>
          <a:prstGeom prst="rect">
            <a:avLst/>
          </a:prstGeom>
          <a:ln>
            <a:solidFill>
              <a:schemeClr val="accent6">
                <a:lumMod val="50000"/>
              </a:schemeClr>
            </a:solidFill>
          </a:ln>
        </p:spPr>
      </p:pic>
      <p:pic>
        <p:nvPicPr>
          <p:cNvPr id="5" name="Picture 4"/>
          <p:cNvPicPr>
            <a:picLocks noChangeAspect="1"/>
          </p:cNvPicPr>
          <p:nvPr/>
        </p:nvPicPr>
        <p:blipFill rotWithShape="1">
          <a:blip r:embed="rId3"/>
          <a:srcRect t="8878" b="5407"/>
          <a:stretch/>
        </p:blipFill>
        <p:spPr>
          <a:xfrm>
            <a:off x="433925" y="3310004"/>
            <a:ext cx="5760000" cy="2775787"/>
          </a:xfrm>
          <a:prstGeom prst="rect">
            <a:avLst/>
          </a:prstGeom>
          <a:ln>
            <a:solidFill>
              <a:schemeClr val="accent6">
                <a:lumMod val="50000"/>
              </a:schemeClr>
            </a:solidFill>
          </a:ln>
        </p:spPr>
      </p:pic>
      <p:pic>
        <p:nvPicPr>
          <p:cNvPr id="6" name="Picture 5"/>
          <p:cNvPicPr>
            <a:picLocks noChangeAspect="1"/>
          </p:cNvPicPr>
          <p:nvPr/>
        </p:nvPicPr>
        <p:blipFill rotWithShape="1">
          <a:blip r:embed="rId4"/>
          <a:srcRect t="8878" b="5407"/>
          <a:stretch/>
        </p:blipFill>
        <p:spPr>
          <a:xfrm>
            <a:off x="6310538" y="3310004"/>
            <a:ext cx="5760000" cy="2775788"/>
          </a:xfrm>
          <a:prstGeom prst="rect">
            <a:avLst/>
          </a:prstGeom>
          <a:ln>
            <a:solidFill>
              <a:schemeClr val="accent6">
                <a:lumMod val="50000"/>
              </a:schemeClr>
            </a:solidFill>
          </a:ln>
        </p:spPr>
      </p:pic>
    </p:spTree>
    <p:extLst>
      <p:ext uri="{BB962C8B-B14F-4D97-AF65-F5344CB8AC3E}">
        <p14:creationId xmlns:p14="http://schemas.microsoft.com/office/powerpoint/2010/main" val="3070997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503660" y="1628522"/>
            <a:ext cx="4018208" cy="954107"/>
          </a:xfrm>
          <a:prstGeom prst="rect">
            <a:avLst/>
          </a:prstGeom>
          <a:noFill/>
        </p:spPr>
        <p:txBody>
          <a:bodyPr wrap="square" rtlCol="0">
            <a:spAutoFit/>
          </a:bodyPr>
          <a:lstStyle/>
          <a:p>
            <a:r>
              <a:rPr lang="en-MY" sz="2000" dirty="0" smtClean="0"/>
              <a:t>5. Error Prevention</a:t>
            </a:r>
            <a:endParaRPr lang="en-MY" sz="2000" dirty="0">
              <a:solidFill>
                <a:schemeClr val="dk1"/>
              </a:solidFill>
              <a:sym typeface="Arial"/>
            </a:endParaRPr>
          </a:p>
          <a:p>
            <a:pPr lvl="0"/>
            <a:endParaRPr lang="en-MY" dirty="0">
              <a:solidFill>
                <a:schemeClr val="dk1"/>
              </a:solidFill>
              <a:sym typeface="Arial"/>
            </a:endParaRPr>
          </a:p>
          <a:p>
            <a:endParaRPr lang="en-MY" dirty="0"/>
          </a:p>
        </p:txBody>
      </p:sp>
      <p:pic>
        <p:nvPicPr>
          <p:cNvPr id="4" name="Picture 3"/>
          <p:cNvPicPr>
            <a:picLocks noChangeAspect="1"/>
          </p:cNvPicPr>
          <p:nvPr/>
        </p:nvPicPr>
        <p:blipFill rotWithShape="1">
          <a:blip r:embed="rId2"/>
          <a:srcRect l="17595" t="9858" b="22141"/>
          <a:stretch/>
        </p:blipFill>
        <p:spPr>
          <a:xfrm>
            <a:off x="5852154" y="2582628"/>
            <a:ext cx="5760000" cy="2672382"/>
          </a:xfrm>
          <a:prstGeom prst="rect">
            <a:avLst/>
          </a:prstGeom>
          <a:ln>
            <a:solidFill>
              <a:schemeClr val="accent6">
                <a:lumMod val="50000"/>
              </a:schemeClr>
            </a:solidFill>
          </a:ln>
        </p:spPr>
      </p:pic>
      <p:sp>
        <p:nvSpPr>
          <p:cNvPr id="7" name="TextBox 6"/>
          <p:cNvSpPr txBox="1"/>
          <p:nvPr/>
        </p:nvSpPr>
        <p:spPr>
          <a:xfrm>
            <a:off x="7190082" y="1628521"/>
            <a:ext cx="4018208" cy="954107"/>
          </a:xfrm>
          <a:prstGeom prst="rect">
            <a:avLst/>
          </a:prstGeom>
          <a:noFill/>
        </p:spPr>
        <p:txBody>
          <a:bodyPr wrap="square" rtlCol="0">
            <a:spAutoFit/>
          </a:bodyPr>
          <a:lstStyle/>
          <a:p>
            <a:r>
              <a:rPr lang="en-MY" sz="2000" dirty="0" smtClean="0"/>
              <a:t>6. </a:t>
            </a:r>
            <a:r>
              <a:rPr lang="en-MY" sz="2000" dirty="0">
                <a:sym typeface="Arial"/>
              </a:rPr>
              <a:t>Recognition rather than recall </a:t>
            </a:r>
            <a:endParaRPr lang="en-MY" sz="2000" dirty="0">
              <a:solidFill>
                <a:schemeClr val="dk1"/>
              </a:solidFill>
              <a:sym typeface="Arial"/>
            </a:endParaRPr>
          </a:p>
          <a:p>
            <a:pPr lvl="0"/>
            <a:endParaRPr lang="en-MY" dirty="0">
              <a:solidFill>
                <a:schemeClr val="dk1"/>
              </a:solidFill>
              <a:sym typeface="Arial"/>
            </a:endParaRPr>
          </a:p>
          <a:p>
            <a:endParaRPr lang="en-MY" dirty="0"/>
          </a:p>
        </p:txBody>
      </p:sp>
      <p:pic>
        <p:nvPicPr>
          <p:cNvPr id="8" name="Picture 7"/>
          <p:cNvPicPr>
            <a:picLocks noChangeAspect="1"/>
          </p:cNvPicPr>
          <p:nvPr/>
        </p:nvPicPr>
        <p:blipFill rotWithShape="1">
          <a:blip r:embed="rId3"/>
          <a:srcRect l="33603" t="8681" r="34046" b="75050"/>
          <a:stretch/>
        </p:blipFill>
        <p:spPr>
          <a:xfrm>
            <a:off x="808904" y="2582628"/>
            <a:ext cx="4209143" cy="1190171"/>
          </a:xfrm>
          <a:prstGeom prst="rect">
            <a:avLst/>
          </a:prstGeom>
          <a:ln>
            <a:solidFill>
              <a:schemeClr val="accent6">
                <a:lumMod val="50000"/>
              </a:schemeClr>
            </a:solidFill>
          </a:ln>
        </p:spPr>
      </p:pic>
    </p:spTree>
    <p:extLst>
      <p:ext uri="{BB962C8B-B14F-4D97-AF65-F5344CB8AC3E}">
        <p14:creationId xmlns:p14="http://schemas.microsoft.com/office/powerpoint/2010/main" val="13522323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026401" y="1541436"/>
            <a:ext cx="4018208" cy="954107"/>
          </a:xfrm>
          <a:prstGeom prst="rect">
            <a:avLst/>
          </a:prstGeom>
          <a:noFill/>
        </p:spPr>
        <p:txBody>
          <a:bodyPr wrap="square" rtlCol="0">
            <a:spAutoFit/>
          </a:bodyPr>
          <a:lstStyle/>
          <a:p>
            <a:r>
              <a:rPr lang="en-MY" sz="2000" dirty="0" smtClean="0">
                <a:sym typeface="Arial"/>
              </a:rPr>
              <a:t>8. </a:t>
            </a:r>
            <a:r>
              <a:rPr lang="en-MY" sz="2000" dirty="0">
                <a:sym typeface="Arial"/>
              </a:rPr>
              <a:t>Aesthetic and minimalist design </a:t>
            </a:r>
            <a:endParaRPr lang="en-MY" sz="2000" dirty="0"/>
          </a:p>
          <a:p>
            <a:pPr lvl="0"/>
            <a:endParaRPr lang="en-MY" dirty="0">
              <a:solidFill>
                <a:schemeClr val="dk1"/>
              </a:solidFill>
              <a:sym typeface="Arial"/>
            </a:endParaRPr>
          </a:p>
          <a:p>
            <a:endParaRPr lang="en-MY" dirty="0"/>
          </a:p>
        </p:txBody>
      </p:sp>
      <p:pic>
        <p:nvPicPr>
          <p:cNvPr id="5" name="Picture 4"/>
          <p:cNvPicPr>
            <a:picLocks noChangeAspect="1"/>
          </p:cNvPicPr>
          <p:nvPr/>
        </p:nvPicPr>
        <p:blipFill rotWithShape="1">
          <a:blip r:embed="rId2"/>
          <a:srcRect t="9417" b="5651"/>
          <a:stretch/>
        </p:blipFill>
        <p:spPr>
          <a:xfrm>
            <a:off x="6115225" y="2495543"/>
            <a:ext cx="5760000" cy="2833256"/>
          </a:xfrm>
          <a:prstGeom prst="rect">
            <a:avLst/>
          </a:prstGeom>
          <a:ln>
            <a:solidFill>
              <a:schemeClr val="accent6">
                <a:lumMod val="50000"/>
              </a:schemeClr>
            </a:solidFill>
          </a:ln>
        </p:spPr>
      </p:pic>
      <p:sp>
        <p:nvSpPr>
          <p:cNvPr id="9" name="TextBox 8"/>
          <p:cNvSpPr txBox="1"/>
          <p:nvPr/>
        </p:nvSpPr>
        <p:spPr>
          <a:xfrm>
            <a:off x="1266401" y="1541436"/>
            <a:ext cx="4018208" cy="954107"/>
          </a:xfrm>
          <a:prstGeom prst="rect">
            <a:avLst/>
          </a:prstGeom>
          <a:noFill/>
        </p:spPr>
        <p:txBody>
          <a:bodyPr wrap="square" rtlCol="0">
            <a:spAutoFit/>
          </a:bodyPr>
          <a:lstStyle/>
          <a:p>
            <a:pPr lvl="0"/>
            <a:r>
              <a:rPr lang="en-MY" sz="2000" dirty="0" smtClean="0"/>
              <a:t>7. </a:t>
            </a:r>
            <a:r>
              <a:rPr lang="en-MY" sz="2000" dirty="0">
                <a:sym typeface="Arial"/>
              </a:rPr>
              <a:t>Flexibility and efficiency of use </a:t>
            </a:r>
            <a:endParaRPr lang="en-MY" sz="2000" dirty="0">
              <a:solidFill>
                <a:schemeClr val="dk1"/>
              </a:solidFill>
              <a:sym typeface="Arial"/>
            </a:endParaRPr>
          </a:p>
          <a:p>
            <a:endParaRPr lang="en-MY" dirty="0"/>
          </a:p>
          <a:p>
            <a:endParaRPr lang="en-MY" dirty="0"/>
          </a:p>
        </p:txBody>
      </p:sp>
      <p:pic>
        <p:nvPicPr>
          <p:cNvPr id="10" name="Picture 9"/>
          <p:cNvPicPr/>
          <p:nvPr/>
        </p:nvPicPr>
        <p:blipFill rotWithShape="1">
          <a:blip r:embed="rId3"/>
          <a:srcRect t="8568" b="5752"/>
          <a:stretch/>
        </p:blipFill>
        <p:spPr bwMode="auto">
          <a:xfrm>
            <a:off x="133498" y="2495543"/>
            <a:ext cx="5760000" cy="2880000"/>
          </a:xfrm>
          <a:prstGeom prst="rect">
            <a:avLst/>
          </a:prstGeom>
          <a:ln w="9525" cap="flat" cmpd="sng" algn="ctr">
            <a:solidFill>
              <a:schemeClr val="accent6">
                <a:lumMod val="50000"/>
              </a:schemeClr>
            </a:solidFill>
            <a:prstDash val="solid"/>
            <a:round/>
            <a:headEnd type="none" w="med" len="med"/>
            <a:tailEnd type="none" w="med" len="med"/>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054864219"/>
      </p:ext>
    </p:extLst>
  </p:cSld>
  <p:clrMapOvr>
    <a:masterClrMapping/>
  </p:clrMapOvr>
</p:sld>
</file>

<file path=ppt/theme/theme1.xml><?xml version="1.0" encoding="utf-8"?>
<a:theme xmlns:a="http://schemas.openxmlformats.org/drawingml/2006/main" name="Droplet">
  <a:themeElements>
    <a:clrScheme name="Droplet">
      <a:dk1>
        <a:sysClr val="windowText" lastClr="000000"/>
      </a:dk1>
      <a:lt1>
        <a:sysClr val="window" lastClr="FFFFFF"/>
      </a:lt1>
      <a:dk2>
        <a:srgbClr val="27537E"/>
      </a:dk2>
      <a:lt2>
        <a:srgbClr val="AABED7"/>
      </a:lt2>
      <a:accent1>
        <a:srgbClr val="E34B7A"/>
      </a:accent1>
      <a:accent2>
        <a:srgbClr val="AC339A"/>
      </a:accent2>
      <a:accent3>
        <a:srgbClr val="6953B7"/>
      </a:accent3>
      <a:accent4>
        <a:srgbClr val="1D7EAB"/>
      </a:accent4>
      <a:accent5>
        <a:srgbClr val="43AFD6"/>
      </a:accent5>
      <a:accent6>
        <a:srgbClr val="DE85E1"/>
      </a:accent6>
      <a:hlink>
        <a:srgbClr val="ED87A6"/>
      </a:hlink>
      <a:folHlink>
        <a:srgbClr val="C99EAC"/>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78000"/>
                <a:shade val="100000"/>
                <a:hueMod val="136000"/>
                <a:satMod val="160000"/>
                <a:lumMod val="105000"/>
              </a:schemeClr>
            </a:gs>
            <a:gs pos="100000">
              <a:schemeClr val="phClr">
                <a:shade val="92000"/>
                <a:satMod val="170000"/>
                <a:lumMod val="96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C71B277C-C29A-4BA0-A7BA-43502DF21AB3}"/>
    </a:ext>
  </a:extLst>
</a:theme>
</file>

<file path=docProps/app.xml><?xml version="1.0" encoding="utf-8"?>
<Properties xmlns="http://schemas.openxmlformats.org/officeDocument/2006/extended-properties" xmlns:vt="http://schemas.openxmlformats.org/officeDocument/2006/docPropsVTypes">
  <Template>Droplet</Template>
  <TotalTime>907</TotalTime>
  <Words>641</Words>
  <Application>Microsoft Office PowerPoint</Application>
  <PresentationFormat>Widescreen</PresentationFormat>
  <Paragraphs>58</Paragraphs>
  <Slides>10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Arial</vt:lpstr>
      <vt:lpstr>Tw Cen MT</vt:lpstr>
      <vt:lpstr>Wingdings</vt:lpstr>
      <vt:lpstr>Droplet</vt:lpstr>
      <vt:lpstr>Anggun Boutique Online Booking System (ABOBs)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Anggun Boutique Online Booking System (ABOBs)</dc:title>
  <dc:creator>User</dc:creator>
  <cp:lastModifiedBy>User</cp:lastModifiedBy>
  <cp:revision>13</cp:revision>
  <dcterms:created xsi:type="dcterms:W3CDTF">2020-07-27T04:43:30Z</dcterms:created>
  <dcterms:modified xsi:type="dcterms:W3CDTF">2020-07-27T19:51:02Z</dcterms:modified>
</cp:coreProperties>
</file>