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60" r:id="rId2"/>
    <p:sldId id="261" r:id="rId3"/>
    <p:sldId id="263" r:id="rId4"/>
    <p:sldId id="262" r:id="rId5"/>
    <p:sldId id="259" r:id="rId6"/>
    <p:sldId id="264" r:id="rId7"/>
    <p:sldId id="265" r:id="rId8"/>
    <p:sldId id="266" r:id="rId9"/>
    <p:sldId id="267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1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23360" y="1183658"/>
            <a:ext cx="7819202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23360" y="3663333"/>
            <a:ext cx="781920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0D71D-2913-4445-8C73-18673F0F11E3}" type="datetimeFigureOut">
              <a:rPr lang="en-US" smtClean="0"/>
              <a:t>7/27/2020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D4761-07CA-437D-B6A2-890D8758E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537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0D71D-2913-4445-8C73-18673F0F11E3}" type="datetimeFigureOut">
              <a:rPr lang="en-US" smtClean="0"/>
              <a:t>7/27/2020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D4761-07CA-437D-B6A2-890D8758E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849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4943" y="1683613"/>
            <a:ext cx="8251553" cy="285273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4943" y="4563338"/>
            <a:ext cx="8251553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0D71D-2913-4445-8C73-18673F0F11E3}" type="datetimeFigureOut">
              <a:rPr lang="en-US" smtClean="0"/>
              <a:t>7/27/2020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D4761-07CA-437D-B6A2-890D8758E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038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4943" y="1873975"/>
            <a:ext cx="420624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30926" y="1873975"/>
            <a:ext cx="429768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0D71D-2913-4445-8C73-18673F0F11E3}" type="datetimeFigureOut">
              <a:rPr lang="en-US" smtClean="0"/>
              <a:t>7/27/2020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D4761-07CA-437D-B6A2-890D8758E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873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4943" y="299811"/>
            <a:ext cx="8623663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4940" y="1615849"/>
            <a:ext cx="438912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4941" y="2439761"/>
            <a:ext cx="438912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1629" y="1615849"/>
            <a:ext cx="411697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11629" y="2439761"/>
            <a:ext cx="411697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0D71D-2913-4445-8C73-18673F0F11E3}" type="datetimeFigureOut">
              <a:rPr lang="en-US" smtClean="0"/>
              <a:t>7/27/2020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D4761-07CA-437D-B6A2-890D8758E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543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0D71D-2913-4445-8C73-18673F0F11E3}" type="datetimeFigureOut">
              <a:rPr lang="en-US" smtClean="0"/>
              <a:t>7/27/2020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D4761-07CA-437D-B6A2-890D8758E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688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0D71D-2913-4445-8C73-18673F0F11E3}" type="datetimeFigureOut">
              <a:rPr lang="en-US" smtClean="0"/>
              <a:t>7/27/2020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D4761-07CA-437D-B6A2-890D8758E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792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4943" y="465138"/>
            <a:ext cx="3099980" cy="160020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594" y="465138"/>
            <a:ext cx="5371011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4943" y="2065338"/>
            <a:ext cx="309998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0D71D-2913-4445-8C73-18673F0F11E3}" type="datetimeFigureOut">
              <a:rPr lang="en-US" smtClean="0"/>
              <a:t>7/27/2020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D4761-07CA-437D-B6A2-890D8758E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503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4944" y="483326"/>
            <a:ext cx="2677886" cy="160020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18899" y="483326"/>
            <a:ext cx="5809707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4944" y="2083526"/>
            <a:ext cx="267788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0D71D-2913-4445-8C73-18673F0F11E3}" type="datetimeFigureOut">
              <a:rPr lang="en-US" smtClean="0"/>
              <a:t>7/27/2020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D4761-07CA-437D-B6A2-890D8758E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833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4943" y="417376"/>
            <a:ext cx="862366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4943" y="1841862"/>
            <a:ext cx="8623663" cy="4387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4943" y="6356349"/>
            <a:ext cx="21836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80D71D-2913-4445-8C73-18673F0F11E3}" type="datetimeFigureOut">
              <a:rPr lang="en-US" smtClean="0"/>
              <a:t>7/27/2020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18899" y="6356349"/>
            <a:ext cx="32755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24693" y="6356350"/>
            <a:ext cx="19039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3D4761-07CA-437D-B6A2-890D8758E73C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610475" y="4914981"/>
            <a:ext cx="896556" cy="32439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 rot="16200000">
            <a:off x="-2113768" y="2546065"/>
            <a:ext cx="388867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bs-Latn-BA" sz="1200" b="1" baseline="0" dirty="0">
                <a:solidFill>
                  <a:schemeClr val="bg1">
                    <a:lumMod val="65000"/>
                  </a:schemeClr>
                </a:solidFill>
              </a:rPr>
              <a:t>prezentr.com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!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804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A84F58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770708" y="174936"/>
            <a:ext cx="10398033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A84F58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MY" sz="3600" dirty="0" smtClean="0">
                <a:solidFill>
                  <a:schemeClr val="tx1"/>
                </a:solidFill>
              </a:rPr>
              <a:t>Noha Beauty Cosmetic E-Commerce System (</a:t>
            </a:r>
            <a:r>
              <a:rPr lang="en-MY" sz="3600" dirty="0" err="1" smtClean="0">
                <a:solidFill>
                  <a:schemeClr val="tx1"/>
                </a:solidFill>
              </a:rPr>
              <a:t>NBCeS</a:t>
            </a:r>
            <a:r>
              <a:rPr lang="en-MY" sz="3600" dirty="0" smtClean="0">
                <a:solidFill>
                  <a:schemeClr val="tx1"/>
                </a:solidFill>
              </a:rPr>
              <a:t>) Based On Online Shopping Behaviour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397724" y="2562536"/>
            <a:ext cx="9144000" cy="2210933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By:</a:t>
            </a:r>
          </a:p>
          <a:p>
            <a:pPr marL="0" indent="0" algn="ctr">
              <a:buNone/>
            </a:pPr>
            <a:r>
              <a:rPr lang="en-US" dirty="0" smtClean="0"/>
              <a:t>NURSYAHIDATUL AKMAL BINTI HASSIM</a:t>
            </a:r>
          </a:p>
          <a:p>
            <a:pPr marL="0" indent="0" algn="ctr">
              <a:buNone/>
            </a:pPr>
            <a:r>
              <a:rPr lang="en-US" dirty="0" smtClean="0"/>
              <a:t>(2017843978)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MY" dirty="0" smtClean="0"/>
              <a:t>SUPERVISED BY  MISS NOR HASNUL AZIRAH BINTI ABDUL HAMID</a:t>
            </a:r>
          </a:p>
          <a:p>
            <a:pPr marL="0" indent="0" algn="ctr">
              <a:buNone/>
            </a:pPr>
            <a:endParaRPr lang="en-US" dirty="0"/>
          </a:p>
        </p:txBody>
      </p:sp>
      <p:pic>
        <p:nvPicPr>
          <p:cNvPr id="7" name="Picture 6" descr="Image result for logo uitm terengganu transparent">
            <a:extLst>
              <a:ext uri="{FF2B5EF4-FFF2-40B4-BE49-F238E27FC236}">
                <a16:creationId xmlns:a16="http://schemas.microsoft.com/office/drawing/2014/main" id="{7FA95BFF-328E-47A8-9478-EC58CF0B7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0880" y="174936"/>
            <a:ext cx="1471929" cy="669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1352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62;p35">
            <a:extLst>
              <a:ext uri="{FF2B5EF4-FFF2-40B4-BE49-F238E27FC236}">
                <a16:creationId xmlns:a16="http://schemas.microsoft.com/office/drawing/2014/main" id="{82B8EA07-2766-4EE8-B39B-614848F09A18}"/>
              </a:ext>
            </a:extLst>
          </p:cNvPr>
          <p:cNvSpPr txBox="1">
            <a:spLocks/>
          </p:cNvSpPr>
          <p:nvPr/>
        </p:nvSpPr>
        <p:spPr>
          <a:xfrm>
            <a:off x="657725" y="1059365"/>
            <a:ext cx="3907132" cy="20552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250000"/>
              </a:lnSpc>
              <a:buClr>
                <a:schemeClr val="dk1"/>
              </a:buClr>
              <a:buSzPts val="1100"/>
            </a:pPr>
            <a:r>
              <a:rPr lang="en-MY" sz="1600" b="1" dirty="0">
                <a:latin typeface="Chivo" panose="020B0604020202020204" charset="0"/>
              </a:rPr>
              <a:t>Case Study </a:t>
            </a:r>
            <a:r>
              <a:rPr lang="en-MY" sz="1600" dirty="0">
                <a:latin typeface="Chivo Light" panose="020B0604020202020204" charset="0"/>
              </a:rPr>
              <a:t>: </a:t>
            </a:r>
            <a:r>
              <a:rPr lang="en-MY" sz="1600" dirty="0" smtClean="0">
                <a:latin typeface="Chivo Light" panose="020B0604020202020204" charset="0"/>
              </a:rPr>
              <a:t>Noha Beauty Cosmetic 		      Shop at ,</a:t>
            </a:r>
            <a:r>
              <a:rPr lang="en-MY" sz="1600" dirty="0" err="1" smtClean="0">
                <a:latin typeface="Chivo Light" panose="020B0604020202020204" charset="0"/>
              </a:rPr>
              <a:t>Seberang</a:t>
            </a:r>
            <a:r>
              <a:rPr lang="en-MY" sz="1600" dirty="0" smtClean="0">
                <a:latin typeface="Chivo Light" panose="020B0604020202020204" charset="0"/>
              </a:rPr>
              <a:t> 	   	       </a:t>
            </a:r>
            <a:r>
              <a:rPr lang="en-MY" sz="1600" dirty="0" err="1" smtClean="0">
                <a:latin typeface="Chivo Light" panose="020B0604020202020204" charset="0"/>
              </a:rPr>
              <a:t>Marang</a:t>
            </a:r>
            <a:r>
              <a:rPr lang="en-MY" sz="1600" dirty="0" smtClean="0">
                <a:latin typeface="Chivo Light" panose="020B0604020202020204" charset="0"/>
              </a:rPr>
              <a:t>, Terengganu.</a:t>
            </a:r>
            <a:endParaRPr lang="en-MY" sz="1600" dirty="0">
              <a:latin typeface="Chivo Light" panose="020B0604020202020204" charset="0"/>
            </a:endParaRPr>
          </a:p>
          <a:p>
            <a:pPr>
              <a:lnSpc>
                <a:spcPct val="250000"/>
              </a:lnSpc>
              <a:buClr>
                <a:schemeClr val="dk1"/>
              </a:buClr>
              <a:buSzPts val="1100"/>
            </a:pPr>
            <a:r>
              <a:rPr lang="en-MY" sz="1600" b="1" dirty="0">
                <a:latin typeface="Chivo" panose="020B0604020202020204" charset="0"/>
              </a:rPr>
              <a:t>AOI</a:t>
            </a:r>
            <a:r>
              <a:rPr lang="en-MY" sz="1600" b="1" dirty="0">
                <a:latin typeface="Chivo Light" panose="020B0604020202020204" charset="0"/>
              </a:rPr>
              <a:t> </a:t>
            </a:r>
            <a:r>
              <a:rPr lang="en-MY" sz="1600" dirty="0">
                <a:latin typeface="Chivo Light" panose="020B0604020202020204" charset="0"/>
              </a:rPr>
              <a:t>: </a:t>
            </a:r>
            <a:r>
              <a:rPr lang="en-MY" sz="1600" dirty="0" smtClean="0">
                <a:latin typeface="Chivo Light" panose="020B0604020202020204" charset="0"/>
              </a:rPr>
              <a:t>E-Commerce(Online Ordering)</a:t>
            </a:r>
            <a:endParaRPr lang="en-MY" sz="1600" dirty="0">
              <a:latin typeface="Chivo Light" panose="020B0604020202020204" charset="0"/>
            </a:endParaRPr>
          </a:p>
          <a:p>
            <a:pPr>
              <a:lnSpc>
                <a:spcPct val="250000"/>
              </a:lnSpc>
              <a:buClr>
                <a:schemeClr val="dk1"/>
              </a:buClr>
              <a:buSzPts val="1100"/>
            </a:pPr>
            <a:r>
              <a:rPr lang="en-MY" sz="1600" b="1" dirty="0">
                <a:latin typeface="Chivo" panose="020B0604020202020204" charset="0"/>
              </a:rPr>
              <a:t>Domain</a:t>
            </a:r>
            <a:r>
              <a:rPr lang="en-MY" sz="1600" dirty="0">
                <a:latin typeface="Chivo Light" panose="020B0604020202020204" charset="0"/>
              </a:rPr>
              <a:t> : </a:t>
            </a:r>
            <a:r>
              <a:rPr lang="en-MY" sz="1600" dirty="0" smtClean="0">
                <a:latin typeface="Chivo Light" panose="020B0604020202020204" charset="0"/>
              </a:rPr>
              <a:t>Cosmetic Industry</a:t>
            </a:r>
            <a:endParaRPr lang="en-MY" sz="1600" dirty="0">
              <a:latin typeface="Chivo Light" panose="020B0604020202020204" charset="0"/>
            </a:endParaRPr>
          </a:p>
          <a:p>
            <a:pPr>
              <a:lnSpc>
                <a:spcPct val="250000"/>
              </a:lnSpc>
              <a:buClr>
                <a:schemeClr val="dk1"/>
              </a:buClr>
              <a:buSzPts val="1100"/>
            </a:pPr>
            <a:r>
              <a:rPr lang="en-MY" sz="1600" b="1" dirty="0">
                <a:latin typeface="Chivo" panose="020B0604020202020204" charset="0"/>
              </a:rPr>
              <a:t>Theory</a:t>
            </a:r>
            <a:r>
              <a:rPr lang="en-MY" sz="1600" b="1" dirty="0">
                <a:latin typeface="Chivo Light" panose="020B0604020202020204" charset="0"/>
              </a:rPr>
              <a:t> </a:t>
            </a:r>
            <a:r>
              <a:rPr lang="en-MY" sz="1600" dirty="0" smtClean="0">
                <a:latin typeface="Chivo Light" panose="020B0604020202020204" charset="0"/>
              </a:rPr>
              <a:t>: Online Shopping Behaviour 	Theory</a:t>
            </a:r>
            <a:endParaRPr lang="en-MY" sz="1600" dirty="0">
              <a:latin typeface="Chivo Light" panose="020B0604020202020204" charset="0"/>
            </a:endParaRPr>
          </a:p>
        </p:txBody>
      </p:sp>
      <p:sp>
        <p:nvSpPr>
          <p:cNvPr id="4" name="Google Shape;263;p35">
            <a:extLst>
              <a:ext uri="{FF2B5EF4-FFF2-40B4-BE49-F238E27FC236}">
                <a16:creationId xmlns:a16="http://schemas.microsoft.com/office/drawing/2014/main" id="{575DDF27-4962-4E45-BAEF-D47DE27559E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47786" y="425911"/>
            <a:ext cx="2653173" cy="32481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u="sng" dirty="0">
                <a:solidFill>
                  <a:schemeClr val="tx1"/>
                </a:solidFill>
              </a:rPr>
              <a:t>Background of Study</a:t>
            </a:r>
            <a:endParaRPr sz="2000" u="sng" dirty="0">
              <a:solidFill>
                <a:schemeClr val="tx1"/>
              </a:solidFill>
            </a:endParaRPr>
          </a:p>
        </p:txBody>
      </p:sp>
      <p:sp>
        <p:nvSpPr>
          <p:cNvPr id="5" name="Google Shape;211;p34">
            <a:extLst>
              <a:ext uri="{FF2B5EF4-FFF2-40B4-BE49-F238E27FC236}">
                <a16:creationId xmlns:a16="http://schemas.microsoft.com/office/drawing/2014/main" id="{0A72D380-CAC0-48C2-936A-AB99528FF44C}"/>
              </a:ext>
            </a:extLst>
          </p:cNvPr>
          <p:cNvSpPr txBox="1">
            <a:spLocks/>
          </p:cNvSpPr>
          <p:nvPr/>
        </p:nvSpPr>
        <p:spPr>
          <a:xfrm>
            <a:off x="3500959" y="425911"/>
            <a:ext cx="2573270" cy="4715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Reem Kufi"/>
              <a:buNone/>
              <a:defRPr sz="4800" b="0" i="0" u="none" strike="noStrike" cap="none">
                <a:solidFill>
                  <a:schemeClr val="accent3"/>
                </a:solidFill>
                <a:latin typeface="Reem Kufi"/>
                <a:ea typeface="Reem Kufi"/>
                <a:cs typeface="Reem Kufi"/>
                <a:sym typeface="Reem Kuf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Reem Kufi"/>
              <a:buNone/>
              <a:defRPr sz="6000" b="0" i="0" u="none" strike="noStrike" cap="none">
                <a:solidFill>
                  <a:srgbClr val="000000"/>
                </a:solidFill>
                <a:latin typeface="Reem Kufi"/>
                <a:ea typeface="Reem Kufi"/>
                <a:cs typeface="Reem Kufi"/>
                <a:sym typeface="Reem Kuf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Reem Kufi"/>
              <a:buNone/>
              <a:defRPr sz="6000" b="0" i="0" u="none" strike="noStrike" cap="none">
                <a:solidFill>
                  <a:srgbClr val="000000"/>
                </a:solidFill>
                <a:latin typeface="Reem Kufi"/>
                <a:ea typeface="Reem Kufi"/>
                <a:cs typeface="Reem Kufi"/>
                <a:sym typeface="Reem Kuf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Reem Kufi"/>
              <a:buNone/>
              <a:defRPr sz="6000" b="0" i="0" u="none" strike="noStrike" cap="none">
                <a:solidFill>
                  <a:srgbClr val="000000"/>
                </a:solidFill>
                <a:latin typeface="Reem Kufi"/>
                <a:ea typeface="Reem Kufi"/>
                <a:cs typeface="Reem Kufi"/>
                <a:sym typeface="Reem Kuf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Reem Kufi"/>
              <a:buNone/>
              <a:defRPr sz="6000" b="0" i="0" u="none" strike="noStrike" cap="none">
                <a:solidFill>
                  <a:srgbClr val="000000"/>
                </a:solidFill>
                <a:latin typeface="Reem Kufi"/>
                <a:ea typeface="Reem Kufi"/>
                <a:cs typeface="Reem Kufi"/>
                <a:sym typeface="Reem Kuf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Reem Kufi"/>
              <a:buNone/>
              <a:defRPr sz="6000" b="0" i="0" u="none" strike="noStrike" cap="none">
                <a:solidFill>
                  <a:srgbClr val="000000"/>
                </a:solidFill>
                <a:latin typeface="Reem Kufi"/>
                <a:ea typeface="Reem Kufi"/>
                <a:cs typeface="Reem Kufi"/>
                <a:sym typeface="Reem Kuf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Reem Kufi"/>
              <a:buNone/>
              <a:defRPr sz="6000" b="0" i="0" u="none" strike="noStrike" cap="none">
                <a:solidFill>
                  <a:srgbClr val="000000"/>
                </a:solidFill>
                <a:latin typeface="Reem Kufi"/>
                <a:ea typeface="Reem Kufi"/>
                <a:cs typeface="Reem Kufi"/>
                <a:sym typeface="Reem Kuf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Reem Kufi"/>
              <a:buNone/>
              <a:defRPr sz="6000" b="0" i="0" u="none" strike="noStrike" cap="none">
                <a:solidFill>
                  <a:srgbClr val="000000"/>
                </a:solidFill>
                <a:latin typeface="Reem Kufi"/>
                <a:ea typeface="Reem Kufi"/>
                <a:cs typeface="Reem Kufi"/>
                <a:sym typeface="Reem Kuf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Reem Kufi"/>
              <a:buNone/>
              <a:defRPr sz="6000" b="0" i="0" u="none" strike="noStrike" cap="none">
                <a:solidFill>
                  <a:srgbClr val="000000"/>
                </a:solidFill>
                <a:latin typeface="Reem Kufi"/>
                <a:ea typeface="Reem Kufi"/>
                <a:cs typeface="Reem Kufi"/>
                <a:sym typeface="Reem Kufi"/>
              </a:defRPr>
            </a:lvl9pPr>
          </a:lstStyle>
          <a:p>
            <a:pPr algn="ctr">
              <a:lnSpc>
                <a:spcPct val="150000"/>
              </a:lnSpc>
            </a:pPr>
            <a:endParaRPr lang="en-MY" sz="2000" b="1" u="sng" dirty="0">
              <a:solidFill>
                <a:schemeClr val="tx1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4ED900E-2EBE-440A-9C61-0C6DAE6676F3}"/>
              </a:ext>
            </a:extLst>
          </p:cNvPr>
          <p:cNvSpPr txBox="1">
            <a:spLocks/>
          </p:cNvSpPr>
          <p:nvPr/>
        </p:nvSpPr>
        <p:spPr>
          <a:xfrm>
            <a:off x="6074229" y="570724"/>
            <a:ext cx="4638652" cy="4642478"/>
          </a:xfrm>
          <a:prstGeom prst="rect">
            <a:avLst/>
          </a:prstGeom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MY" sz="2000" b="1" u="sng" dirty="0" smtClean="0">
                <a:solidFill>
                  <a:schemeClr val="tx1"/>
                </a:solidFill>
              </a:rPr>
              <a:t>Objective</a:t>
            </a:r>
            <a:endParaRPr lang="en-US" sz="2000" b="1" dirty="0">
              <a:cs typeface="Times New Roman" panose="02020603050405020304" pitchFamily="18" charset="0"/>
            </a:endParaRPr>
          </a:p>
          <a:p>
            <a:pPr lvl="0">
              <a:lnSpc>
                <a:spcPct val="250000"/>
              </a:lnSpc>
            </a:pPr>
            <a:r>
              <a:rPr lang="en-MY" sz="1600" dirty="0">
                <a:latin typeface="Chivo" panose="020B0604020202020204" charset="0"/>
              </a:rPr>
              <a:t>To identify the current business process and problem face by Noha Beauty Cosmetic.</a:t>
            </a:r>
          </a:p>
          <a:p>
            <a:pPr lvl="0">
              <a:lnSpc>
                <a:spcPct val="250000"/>
              </a:lnSpc>
            </a:pPr>
            <a:r>
              <a:rPr lang="en-MY" sz="1600" dirty="0">
                <a:latin typeface="Chivo" panose="020B0604020202020204" charset="0"/>
              </a:rPr>
              <a:t>To design and develop an E-Commerce system for Noha Beauty Cosmetic Shop.</a:t>
            </a:r>
          </a:p>
          <a:p>
            <a:pPr lvl="0">
              <a:lnSpc>
                <a:spcPct val="250000"/>
              </a:lnSpc>
            </a:pPr>
            <a:r>
              <a:rPr lang="en-MY" sz="1600" dirty="0">
                <a:latin typeface="Chivo" panose="020B0604020202020204" charset="0"/>
              </a:rPr>
              <a:t>To evaluate the functionality and usability of the </a:t>
            </a:r>
            <a:r>
              <a:rPr lang="en-MY" sz="1600" dirty="0" err="1">
                <a:latin typeface="Chivo" panose="020B0604020202020204" charset="0"/>
              </a:rPr>
              <a:t>NBCeS</a:t>
            </a:r>
            <a:r>
              <a:rPr lang="en-MY" sz="1600" dirty="0">
                <a:latin typeface="Chivo" panose="020B0604020202020204" charset="0"/>
              </a:rPr>
              <a:t>.</a:t>
            </a:r>
          </a:p>
          <a:p>
            <a:pPr marL="0" lvl="0" indent="0">
              <a:lnSpc>
                <a:spcPct val="250000"/>
              </a:lnSpc>
              <a:buNone/>
            </a:pPr>
            <a:endParaRPr lang="en-US" sz="1600" b="1" dirty="0">
              <a:cs typeface="Times New Roman" panose="02020603050405020304" pitchFamily="18" charset="0"/>
            </a:endParaRPr>
          </a:p>
          <a:p>
            <a:pPr marL="0" indent="0" algn="ctr">
              <a:buFontTx/>
              <a:buNone/>
              <a:defRPr/>
            </a:pPr>
            <a:endParaRPr lang="en-US" sz="1600" dirty="0">
              <a:cs typeface="Times New Roman" panose="02020603050405020304" pitchFamily="18" charset="0"/>
            </a:endParaRPr>
          </a:p>
          <a:p>
            <a:pPr marL="0" indent="0">
              <a:buFontTx/>
              <a:buNone/>
              <a:defRPr/>
            </a:pPr>
            <a:endParaRPr lang="en-US" sz="1600" dirty="0">
              <a:cs typeface="Times New Roman" panose="02020603050405020304" pitchFamily="18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5185954" y="263985"/>
            <a:ext cx="26126" cy="6280506"/>
          </a:xfrm>
          <a:prstGeom prst="line">
            <a:avLst/>
          </a:prstGeom>
          <a:ln w="381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1007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11;p34">
            <a:extLst>
              <a:ext uri="{FF2B5EF4-FFF2-40B4-BE49-F238E27FC236}">
                <a16:creationId xmlns:a16="http://schemas.microsoft.com/office/drawing/2014/main" id="{0A72D380-CAC0-48C2-936A-AB99528FF44C}"/>
              </a:ext>
            </a:extLst>
          </p:cNvPr>
          <p:cNvSpPr txBox="1">
            <a:spLocks/>
          </p:cNvSpPr>
          <p:nvPr/>
        </p:nvSpPr>
        <p:spPr>
          <a:xfrm>
            <a:off x="3500959" y="425911"/>
            <a:ext cx="2573270" cy="4715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Reem Kufi"/>
              <a:buNone/>
              <a:defRPr sz="4800" b="0" i="0" u="none" strike="noStrike" cap="none">
                <a:solidFill>
                  <a:schemeClr val="accent3"/>
                </a:solidFill>
                <a:latin typeface="Reem Kufi"/>
                <a:ea typeface="Reem Kufi"/>
                <a:cs typeface="Reem Kufi"/>
                <a:sym typeface="Reem Kuf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Reem Kufi"/>
              <a:buNone/>
              <a:defRPr sz="6000" b="0" i="0" u="none" strike="noStrike" cap="none">
                <a:solidFill>
                  <a:srgbClr val="000000"/>
                </a:solidFill>
                <a:latin typeface="Reem Kufi"/>
                <a:ea typeface="Reem Kufi"/>
                <a:cs typeface="Reem Kufi"/>
                <a:sym typeface="Reem Kuf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Reem Kufi"/>
              <a:buNone/>
              <a:defRPr sz="6000" b="0" i="0" u="none" strike="noStrike" cap="none">
                <a:solidFill>
                  <a:srgbClr val="000000"/>
                </a:solidFill>
                <a:latin typeface="Reem Kufi"/>
                <a:ea typeface="Reem Kufi"/>
                <a:cs typeface="Reem Kufi"/>
                <a:sym typeface="Reem Kuf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Reem Kufi"/>
              <a:buNone/>
              <a:defRPr sz="6000" b="0" i="0" u="none" strike="noStrike" cap="none">
                <a:solidFill>
                  <a:srgbClr val="000000"/>
                </a:solidFill>
                <a:latin typeface="Reem Kufi"/>
                <a:ea typeface="Reem Kufi"/>
                <a:cs typeface="Reem Kufi"/>
                <a:sym typeface="Reem Kuf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Reem Kufi"/>
              <a:buNone/>
              <a:defRPr sz="6000" b="0" i="0" u="none" strike="noStrike" cap="none">
                <a:solidFill>
                  <a:srgbClr val="000000"/>
                </a:solidFill>
                <a:latin typeface="Reem Kufi"/>
                <a:ea typeface="Reem Kufi"/>
                <a:cs typeface="Reem Kufi"/>
                <a:sym typeface="Reem Kuf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Reem Kufi"/>
              <a:buNone/>
              <a:defRPr sz="6000" b="0" i="0" u="none" strike="noStrike" cap="none">
                <a:solidFill>
                  <a:srgbClr val="000000"/>
                </a:solidFill>
                <a:latin typeface="Reem Kufi"/>
                <a:ea typeface="Reem Kufi"/>
                <a:cs typeface="Reem Kufi"/>
                <a:sym typeface="Reem Kuf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Reem Kufi"/>
              <a:buNone/>
              <a:defRPr sz="6000" b="0" i="0" u="none" strike="noStrike" cap="none">
                <a:solidFill>
                  <a:srgbClr val="000000"/>
                </a:solidFill>
                <a:latin typeface="Reem Kufi"/>
                <a:ea typeface="Reem Kufi"/>
                <a:cs typeface="Reem Kufi"/>
                <a:sym typeface="Reem Kuf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Reem Kufi"/>
              <a:buNone/>
              <a:defRPr sz="6000" b="0" i="0" u="none" strike="noStrike" cap="none">
                <a:solidFill>
                  <a:srgbClr val="000000"/>
                </a:solidFill>
                <a:latin typeface="Reem Kufi"/>
                <a:ea typeface="Reem Kufi"/>
                <a:cs typeface="Reem Kufi"/>
                <a:sym typeface="Reem Kuf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Reem Kufi"/>
              <a:buNone/>
              <a:defRPr sz="6000" b="0" i="0" u="none" strike="noStrike" cap="none">
                <a:solidFill>
                  <a:srgbClr val="000000"/>
                </a:solidFill>
                <a:latin typeface="Reem Kufi"/>
                <a:ea typeface="Reem Kufi"/>
                <a:cs typeface="Reem Kufi"/>
                <a:sym typeface="Reem Kufi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MY" sz="2000" b="1" u="sng" dirty="0">
                <a:solidFill>
                  <a:schemeClr val="tx1"/>
                </a:solidFill>
              </a:rPr>
              <a:t>Current Business Process</a:t>
            </a:r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4229" y="1"/>
            <a:ext cx="6117771" cy="6858000"/>
          </a:xfrm>
          <a:prstGeom prst="rect">
            <a:avLst/>
          </a:prstGeom>
          <a:noFill/>
        </p:spPr>
      </p:pic>
      <p:cxnSp>
        <p:nvCxnSpPr>
          <p:cNvPr id="11" name="Curved Connector 10"/>
          <p:cNvCxnSpPr>
            <a:stCxn id="5" idx="2"/>
          </p:cNvCxnSpPr>
          <p:nvPr/>
        </p:nvCxnSpPr>
        <p:spPr>
          <a:xfrm rot="16200000" flipH="1">
            <a:off x="4941278" y="743755"/>
            <a:ext cx="691885" cy="999252"/>
          </a:xfrm>
          <a:prstGeom prst="curvedConnector2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4ED900E-2EBE-440A-9C61-0C6DAE6676F3}"/>
              </a:ext>
            </a:extLst>
          </p:cNvPr>
          <p:cNvSpPr txBox="1">
            <a:spLocks/>
          </p:cNvSpPr>
          <p:nvPr/>
        </p:nvSpPr>
        <p:spPr>
          <a:xfrm>
            <a:off x="305837" y="1243381"/>
            <a:ext cx="4194375" cy="456959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MY" sz="2000" b="1" u="sng" dirty="0" smtClean="0">
                <a:solidFill>
                  <a:schemeClr val="tx1"/>
                </a:solidFill>
              </a:rPr>
              <a:t>Problem Statement</a:t>
            </a:r>
            <a:endParaRPr lang="en-US" sz="2000" b="1" dirty="0">
              <a:cs typeface="Times New Roman" panose="02020603050405020304" pitchFamily="18" charset="0"/>
            </a:endParaRPr>
          </a:p>
          <a:p>
            <a:pPr lvl="0">
              <a:lnSpc>
                <a:spcPct val="250000"/>
              </a:lnSpc>
            </a:pPr>
            <a:r>
              <a:rPr lang="en-MY" sz="1600" dirty="0" err="1" smtClean="0">
                <a:latin typeface="Chivo" panose="020B0604020202020204" charset="0"/>
              </a:rPr>
              <a:t>Misorder</a:t>
            </a:r>
            <a:r>
              <a:rPr lang="en-MY" sz="1600" dirty="0" smtClean="0">
                <a:latin typeface="Chivo" panose="020B0604020202020204" charset="0"/>
              </a:rPr>
              <a:t> from the customer (manager might tend to lose the order details)</a:t>
            </a:r>
          </a:p>
          <a:p>
            <a:pPr>
              <a:lnSpc>
                <a:spcPct val="250000"/>
              </a:lnSpc>
            </a:pPr>
            <a:r>
              <a:rPr lang="en-MY" sz="1600" dirty="0">
                <a:latin typeface="Chivo" panose="020B0604020202020204" charset="0"/>
              </a:rPr>
              <a:t>Mismanage and overlooked the data of product and customer (all the data save in a logbook</a:t>
            </a:r>
            <a:r>
              <a:rPr lang="en-MY" sz="1600" dirty="0" smtClean="0">
                <a:latin typeface="Chivo" panose="020B0604020202020204" charset="0"/>
              </a:rPr>
              <a:t>)</a:t>
            </a:r>
          </a:p>
          <a:p>
            <a:pPr lvl="0">
              <a:lnSpc>
                <a:spcPct val="250000"/>
              </a:lnSpc>
            </a:pPr>
            <a:r>
              <a:rPr lang="en-MY" sz="1600" dirty="0" smtClean="0">
                <a:latin typeface="Chivo" panose="020B0604020202020204" charset="0"/>
              </a:rPr>
              <a:t>Lack of security of the data submitted by the customer (The data was save in the logbook)</a:t>
            </a:r>
            <a:endParaRPr lang="en-MY" sz="1600" dirty="0">
              <a:latin typeface="Chivo" panose="020B0604020202020204" charset="0"/>
            </a:endParaRPr>
          </a:p>
          <a:p>
            <a:pPr marL="0" lvl="0" indent="0">
              <a:lnSpc>
                <a:spcPct val="250000"/>
              </a:lnSpc>
              <a:buNone/>
            </a:pPr>
            <a:endParaRPr lang="en-US" sz="2400" b="1" dirty="0">
              <a:cs typeface="Times New Roman" panose="02020603050405020304" pitchFamily="18" charset="0"/>
            </a:endParaRPr>
          </a:p>
          <a:p>
            <a:pPr marL="0" indent="0" algn="ctr">
              <a:buFontTx/>
              <a:buNone/>
              <a:defRPr/>
            </a:pPr>
            <a:endParaRPr lang="en-US" sz="2000" dirty="0">
              <a:cs typeface="Times New Roman" panose="02020603050405020304" pitchFamily="18" charset="0"/>
            </a:endParaRPr>
          </a:p>
          <a:p>
            <a:pPr marL="0" indent="0">
              <a:buFontTx/>
              <a:buNone/>
              <a:defRPr/>
            </a:pPr>
            <a:endParaRPr lang="en-US" sz="11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2391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759130" y="252939"/>
            <a:ext cx="24769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MY" b="1" u="sng" dirty="0" smtClean="0"/>
              <a:t>PROPOSED SOLUTION</a:t>
            </a:r>
            <a:endParaRPr lang="en-US" b="1" dirty="0"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9294290"/>
              </p:ext>
            </p:extLst>
          </p:nvPr>
        </p:nvGraphicFramePr>
        <p:xfrm>
          <a:off x="1039223" y="941735"/>
          <a:ext cx="8128000" cy="366268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02687706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240109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MY" dirty="0" smtClean="0"/>
                        <a:t>Problem</a:t>
                      </a:r>
                      <a:endParaRPr lang="en-M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dirty="0" smtClean="0"/>
                        <a:t>Proposed Solution</a:t>
                      </a:r>
                      <a:endParaRPr lang="en-MY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24406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1800" dirty="0" err="1" smtClean="0">
                          <a:latin typeface="Chivo" panose="020B0604020202020204" charset="0"/>
                        </a:rPr>
                        <a:t>Misorder</a:t>
                      </a:r>
                      <a:r>
                        <a:rPr lang="en-MY" sz="1800" dirty="0" smtClean="0">
                          <a:latin typeface="Chivo" panose="020B0604020202020204" charset="0"/>
                        </a:rPr>
                        <a:t> from the customer (manager might tend to lose the order details)</a:t>
                      </a:r>
                    </a:p>
                    <a:p>
                      <a:endParaRPr lang="en-M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dirty="0" smtClean="0"/>
                        <a:t>Develop</a:t>
                      </a:r>
                      <a:r>
                        <a:rPr lang="en-MY" baseline="0" dirty="0" smtClean="0"/>
                        <a:t> the </a:t>
                      </a:r>
                      <a:r>
                        <a:rPr lang="en-MY" baseline="0" dirty="0" err="1" smtClean="0"/>
                        <a:t>NBCeS</a:t>
                      </a:r>
                      <a:r>
                        <a:rPr lang="en-MY" baseline="0" dirty="0" smtClean="0"/>
                        <a:t> will help staff to manage the customer order more organized and systematic</a:t>
                      </a:r>
                      <a:endParaRPr lang="en-MY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9819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1800" dirty="0" smtClean="0">
                          <a:latin typeface="Chivo" panose="020B0604020202020204" charset="0"/>
                        </a:rPr>
                        <a:t>Mismanage and overlooked the data of product and customer (all the data save in a logbook)</a:t>
                      </a:r>
                    </a:p>
                    <a:p>
                      <a:endParaRPr lang="en-M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dirty="0" smtClean="0"/>
                        <a:t>The system allow</a:t>
                      </a:r>
                      <a:r>
                        <a:rPr lang="en-MY" baseline="0" dirty="0" smtClean="0"/>
                        <a:t> staff to retrieved the data of product and customer easily.</a:t>
                      </a:r>
                      <a:endParaRPr lang="en-MY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11112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1800" dirty="0" smtClean="0">
                          <a:latin typeface="Chivo" panose="020B0604020202020204" charset="0"/>
                        </a:rPr>
                        <a:t>Lack of security of the data submitted by the customer (The data was save in the logbook)</a:t>
                      </a:r>
                    </a:p>
                    <a:p>
                      <a:endParaRPr lang="en-M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dirty="0" smtClean="0"/>
                        <a:t>The system can help the staff secure their customer details</a:t>
                      </a:r>
                      <a:r>
                        <a:rPr lang="en-MY" baseline="0" dirty="0" smtClean="0"/>
                        <a:t> by providing the security policy in the system.</a:t>
                      </a:r>
                      <a:endParaRPr lang="en-MY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88238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646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759130" y="252939"/>
            <a:ext cx="44785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MY" b="1" u="sng" dirty="0" smtClean="0"/>
              <a:t>ONLINE SHOPPING BEHAVIOURE THEORY</a:t>
            </a:r>
            <a:endParaRPr lang="en-US" b="1" dirty="0">
              <a:cs typeface="Times New Roman" panose="02020603050405020304" pitchFamily="18" charset="0"/>
            </a:endParaRPr>
          </a:p>
        </p:txBody>
      </p:sp>
      <p:sp>
        <p:nvSpPr>
          <p:cNvPr id="6" name="Google Shape;571;p43">
            <a:extLst>
              <a:ext uri="{FF2B5EF4-FFF2-40B4-BE49-F238E27FC236}">
                <a16:creationId xmlns:a16="http://schemas.microsoft.com/office/drawing/2014/main" id="{431597AB-1DA7-41E4-8874-FECAA05A9AF6}"/>
              </a:ext>
            </a:extLst>
          </p:cNvPr>
          <p:cNvSpPr txBox="1">
            <a:spLocks/>
          </p:cNvSpPr>
          <p:nvPr/>
        </p:nvSpPr>
        <p:spPr>
          <a:xfrm>
            <a:off x="3413326" y="627048"/>
            <a:ext cx="5170142" cy="37879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Reem Kufi"/>
              <a:buNone/>
              <a:defRPr sz="3600" b="0" i="0" u="none" strike="noStrike" cap="none">
                <a:solidFill>
                  <a:schemeClr val="accent3"/>
                </a:solidFill>
                <a:latin typeface="Reem Kufi"/>
                <a:ea typeface="Reem Kufi"/>
                <a:cs typeface="Reem Kufi"/>
                <a:sym typeface="Reem Kuf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Reem Kufi"/>
              <a:buNone/>
              <a:defRPr sz="3600" b="0" i="0" u="none" strike="noStrike" cap="none">
                <a:solidFill>
                  <a:schemeClr val="accent3"/>
                </a:solidFill>
                <a:latin typeface="Reem Kufi"/>
                <a:ea typeface="Reem Kufi"/>
                <a:cs typeface="Reem Kufi"/>
                <a:sym typeface="Reem Kuf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Reem Kufi"/>
              <a:buNone/>
              <a:defRPr sz="3600" b="0" i="0" u="none" strike="noStrike" cap="none">
                <a:solidFill>
                  <a:schemeClr val="accent3"/>
                </a:solidFill>
                <a:latin typeface="Reem Kufi"/>
                <a:ea typeface="Reem Kufi"/>
                <a:cs typeface="Reem Kufi"/>
                <a:sym typeface="Reem Kuf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Reem Kufi"/>
              <a:buNone/>
              <a:defRPr sz="3600" b="0" i="0" u="none" strike="noStrike" cap="none">
                <a:solidFill>
                  <a:schemeClr val="accent3"/>
                </a:solidFill>
                <a:latin typeface="Reem Kufi"/>
                <a:ea typeface="Reem Kufi"/>
                <a:cs typeface="Reem Kufi"/>
                <a:sym typeface="Reem Kuf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Reem Kufi"/>
              <a:buNone/>
              <a:defRPr sz="3600" b="0" i="0" u="none" strike="noStrike" cap="none">
                <a:solidFill>
                  <a:schemeClr val="accent3"/>
                </a:solidFill>
                <a:latin typeface="Reem Kufi"/>
                <a:ea typeface="Reem Kufi"/>
                <a:cs typeface="Reem Kufi"/>
                <a:sym typeface="Reem Kuf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Reem Kufi"/>
              <a:buNone/>
              <a:defRPr sz="3600" b="0" i="0" u="none" strike="noStrike" cap="none">
                <a:solidFill>
                  <a:schemeClr val="accent3"/>
                </a:solidFill>
                <a:latin typeface="Reem Kufi"/>
                <a:ea typeface="Reem Kufi"/>
                <a:cs typeface="Reem Kufi"/>
                <a:sym typeface="Reem Kuf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Reem Kufi"/>
              <a:buNone/>
              <a:defRPr sz="3600" b="0" i="0" u="none" strike="noStrike" cap="none">
                <a:solidFill>
                  <a:schemeClr val="accent3"/>
                </a:solidFill>
                <a:latin typeface="Reem Kufi"/>
                <a:ea typeface="Reem Kufi"/>
                <a:cs typeface="Reem Kufi"/>
                <a:sym typeface="Reem Kuf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Reem Kufi"/>
              <a:buNone/>
              <a:defRPr sz="3600" b="0" i="0" u="none" strike="noStrike" cap="none">
                <a:solidFill>
                  <a:schemeClr val="accent3"/>
                </a:solidFill>
                <a:latin typeface="Reem Kufi"/>
                <a:ea typeface="Reem Kufi"/>
                <a:cs typeface="Reem Kufi"/>
                <a:sym typeface="Reem Kuf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Reem Kufi"/>
              <a:buNone/>
              <a:defRPr sz="3600" b="0" i="0" u="none" strike="noStrike" cap="none">
                <a:solidFill>
                  <a:schemeClr val="accent3"/>
                </a:solidFill>
                <a:latin typeface="Reem Kufi"/>
                <a:ea typeface="Reem Kufi"/>
                <a:cs typeface="Reem Kufi"/>
                <a:sym typeface="Reem Kufi"/>
              </a:defRPr>
            </a:lvl9pPr>
          </a:lstStyle>
          <a:p>
            <a:r>
              <a:rPr lang="en-MY" sz="1800" b="1" dirty="0">
                <a:solidFill>
                  <a:schemeClr val="tx1"/>
                </a:solidFill>
              </a:rPr>
              <a:t>How it is implemented in the system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50329" y="1626022"/>
            <a:ext cx="239287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  <a:defRPr/>
            </a:pPr>
            <a:r>
              <a:rPr lang="en-MY" dirty="0" smtClean="0"/>
              <a:t>Easy </a:t>
            </a:r>
            <a:r>
              <a:rPr lang="en-MY" dirty="0"/>
              <a:t>of </a:t>
            </a:r>
            <a:r>
              <a:rPr lang="en-MY" dirty="0" smtClean="0"/>
              <a:t>navigation</a:t>
            </a:r>
          </a:p>
          <a:p>
            <a:pPr>
              <a:defRPr/>
            </a:pPr>
            <a:endParaRPr lang="en-MY" dirty="0" smtClean="0"/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MY" dirty="0" smtClean="0"/>
              <a:t>Means user can </a:t>
            </a:r>
            <a:r>
              <a:rPr lang="en-MY" b="1" dirty="0" smtClean="0"/>
              <a:t>easy </a:t>
            </a:r>
            <a:r>
              <a:rPr lang="en-MY" b="1" dirty="0"/>
              <a:t>to navigate</a:t>
            </a:r>
            <a:r>
              <a:rPr lang="en-MY" dirty="0"/>
              <a:t> </a:t>
            </a:r>
            <a:r>
              <a:rPr lang="en-MY" dirty="0" smtClean="0"/>
              <a:t>and allows </a:t>
            </a:r>
            <a:r>
              <a:rPr lang="en-MY" dirty="0"/>
              <a:t>users to find the content they're looking for much faster.</a:t>
            </a:r>
            <a:r>
              <a:rPr lang="en-MY" dirty="0" smtClean="0"/>
              <a:t> </a:t>
            </a:r>
            <a:r>
              <a:rPr lang="en-MY" dirty="0" smtClean="0"/>
              <a:t> </a:t>
            </a:r>
            <a:endParaRPr lang="en-MY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7" name="Curved Connector 6"/>
          <p:cNvCxnSpPr/>
          <p:nvPr/>
        </p:nvCxnSpPr>
        <p:spPr>
          <a:xfrm rot="16200000" flipH="1">
            <a:off x="2567757" y="1919413"/>
            <a:ext cx="691885" cy="999252"/>
          </a:xfrm>
          <a:prstGeom prst="curvedConnector2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8482" b="4981"/>
          <a:stretch/>
        </p:blipFill>
        <p:spPr>
          <a:xfrm>
            <a:off x="3413326" y="1247199"/>
            <a:ext cx="7696996" cy="440218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8482" b="4914"/>
          <a:stretch/>
        </p:blipFill>
        <p:spPr>
          <a:xfrm>
            <a:off x="5146766" y="3737329"/>
            <a:ext cx="6146850" cy="2992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64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759130" y="252939"/>
            <a:ext cx="44785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MY" b="1" u="sng" dirty="0" smtClean="0"/>
              <a:t>ONLINE SHOPPING BEHAVIOURE THEORY</a:t>
            </a:r>
            <a:endParaRPr lang="en-US" b="1" dirty="0">
              <a:cs typeface="Times New Roman" panose="02020603050405020304" pitchFamily="18" charset="0"/>
            </a:endParaRPr>
          </a:p>
        </p:txBody>
      </p:sp>
      <p:sp>
        <p:nvSpPr>
          <p:cNvPr id="6" name="Google Shape;571;p43">
            <a:extLst>
              <a:ext uri="{FF2B5EF4-FFF2-40B4-BE49-F238E27FC236}">
                <a16:creationId xmlns:a16="http://schemas.microsoft.com/office/drawing/2014/main" id="{431597AB-1DA7-41E4-8874-FECAA05A9AF6}"/>
              </a:ext>
            </a:extLst>
          </p:cNvPr>
          <p:cNvSpPr txBox="1">
            <a:spLocks/>
          </p:cNvSpPr>
          <p:nvPr/>
        </p:nvSpPr>
        <p:spPr>
          <a:xfrm>
            <a:off x="3413326" y="627048"/>
            <a:ext cx="5170142" cy="37879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Reem Kufi"/>
              <a:buNone/>
              <a:defRPr sz="3600" b="0" i="0" u="none" strike="noStrike" cap="none">
                <a:solidFill>
                  <a:schemeClr val="accent3"/>
                </a:solidFill>
                <a:latin typeface="Reem Kufi"/>
                <a:ea typeface="Reem Kufi"/>
                <a:cs typeface="Reem Kufi"/>
                <a:sym typeface="Reem Kuf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Reem Kufi"/>
              <a:buNone/>
              <a:defRPr sz="3600" b="0" i="0" u="none" strike="noStrike" cap="none">
                <a:solidFill>
                  <a:schemeClr val="accent3"/>
                </a:solidFill>
                <a:latin typeface="Reem Kufi"/>
                <a:ea typeface="Reem Kufi"/>
                <a:cs typeface="Reem Kufi"/>
                <a:sym typeface="Reem Kuf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Reem Kufi"/>
              <a:buNone/>
              <a:defRPr sz="3600" b="0" i="0" u="none" strike="noStrike" cap="none">
                <a:solidFill>
                  <a:schemeClr val="accent3"/>
                </a:solidFill>
                <a:latin typeface="Reem Kufi"/>
                <a:ea typeface="Reem Kufi"/>
                <a:cs typeface="Reem Kufi"/>
                <a:sym typeface="Reem Kuf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Reem Kufi"/>
              <a:buNone/>
              <a:defRPr sz="3600" b="0" i="0" u="none" strike="noStrike" cap="none">
                <a:solidFill>
                  <a:schemeClr val="accent3"/>
                </a:solidFill>
                <a:latin typeface="Reem Kufi"/>
                <a:ea typeface="Reem Kufi"/>
                <a:cs typeface="Reem Kufi"/>
                <a:sym typeface="Reem Kuf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Reem Kufi"/>
              <a:buNone/>
              <a:defRPr sz="3600" b="0" i="0" u="none" strike="noStrike" cap="none">
                <a:solidFill>
                  <a:schemeClr val="accent3"/>
                </a:solidFill>
                <a:latin typeface="Reem Kufi"/>
                <a:ea typeface="Reem Kufi"/>
                <a:cs typeface="Reem Kufi"/>
                <a:sym typeface="Reem Kuf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Reem Kufi"/>
              <a:buNone/>
              <a:defRPr sz="3600" b="0" i="0" u="none" strike="noStrike" cap="none">
                <a:solidFill>
                  <a:schemeClr val="accent3"/>
                </a:solidFill>
                <a:latin typeface="Reem Kufi"/>
                <a:ea typeface="Reem Kufi"/>
                <a:cs typeface="Reem Kufi"/>
                <a:sym typeface="Reem Kuf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Reem Kufi"/>
              <a:buNone/>
              <a:defRPr sz="3600" b="0" i="0" u="none" strike="noStrike" cap="none">
                <a:solidFill>
                  <a:schemeClr val="accent3"/>
                </a:solidFill>
                <a:latin typeface="Reem Kufi"/>
                <a:ea typeface="Reem Kufi"/>
                <a:cs typeface="Reem Kufi"/>
                <a:sym typeface="Reem Kuf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Reem Kufi"/>
              <a:buNone/>
              <a:defRPr sz="3600" b="0" i="0" u="none" strike="noStrike" cap="none">
                <a:solidFill>
                  <a:schemeClr val="accent3"/>
                </a:solidFill>
                <a:latin typeface="Reem Kufi"/>
                <a:ea typeface="Reem Kufi"/>
                <a:cs typeface="Reem Kufi"/>
                <a:sym typeface="Reem Kuf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Reem Kufi"/>
              <a:buNone/>
              <a:defRPr sz="3600" b="0" i="0" u="none" strike="noStrike" cap="none">
                <a:solidFill>
                  <a:schemeClr val="accent3"/>
                </a:solidFill>
                <a:latin typeface="Reem Kufi"/>
                <a:ea typeface="Reem Kufi"/>
                <a:cs typeface="Reem Kufi"/>
                <a:sym typeface="Reem Kufi"/>
              </a:defRPr>
            </a:lvl9pPr>
          </a:lstStyle>
          <a:p>
            <a:r>
              <a:rPr lang="en-MY" sz="1800" b="1" dirty="0">
                <a:solidFill>
                  <a:schemeClr val="tx1"/>
                </a:solidFill>
              </a:rPr>
              <a:t>How it is implemented in the system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67223" y="1416711"/>
            <a:ext cx="9662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/>
              <a:t>2. </a:t>
            </a:r>
            <a:r>
              <a:rPr lang="en-MY" dirty="0"/>
              <a:t>Trust</a:t>
            </a:r>
            <a:endParaRPr lang="en-MY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026" b="5528"/>
          <a:stretch/>
        </p:blipFill>
        <p:spPr>
          <a:xfrm>
            <a:off x="2428234" y="1240972"/>
            <a:ext cx="7315200" cy="351419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8539" b="5091"/>
          <a:stretch/>
        </p:blipFill>
        <p:spPr>
          <a:xfrm>
            <a:off x="4663441" y="3553834"/>
            <a:ext cx="6804291" cy="3304166"/>
          </a:xfrm>
          <a:prstGeom prst="rect">
            <a:avLst/>
          </a:prstGeom>
        </p:spPr>
      </p:pic>
      <p:cxnSp>
        <p:nvCxnSpPr>
          <p:cNvPr id="7" name="Curved Connector 6"/>
          <p:cNvCxnSpPr/>
          <p:nvPr/>
        </p:nvCxnSpPr>
        <p:spPr>
          <a:xfrm rot="16200000" flipH="1">
            <a:off x="1448626" y="1982765"/>
            <a:ext cx="883928" cy="680505"/>
          </a:xfrm>
          <a:prstGeom prst="curvedConnector3">
            <a:avLst>
              <a:gd name="adj1" fmla="val 98768"/>
            </a:avLst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8492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759130" y="252939"/>
            <a:ext cx="44785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MY" b="1" u="sng" dirty="0" smtClean="0"/>
              <a:t>ONLINE SHOPPING BEHAVIOURE THEORY</a:t>
            </a:r>
            <a:endParaRPr lang="en-US" b="1" dirty="0">
              <a:cs typeface="Times New Roman" panose="02020603050405020304" pitchFamily="18" charset="0"/>
            </a:endParaRPr>
          </a:p>
        </p:txBody>
      </p:sp>
      <p:sp>
        <p:nvSpPr>
          <p:cNvPr id="6" name="Google Shape;571;p43">
            <a:extLst>
              <a:ext uri="{FF2B5EF4-FFF2-40B4-BE49-F238E27FC236}">
                <a16:creationId xmlns:a16="http://schemas.microsoft.com/office/drawing/2014/main" id="{431597AB-1DA7-41E4-8874-FECAA05A9AF6}"/>
              </a:ext>
            </a:extLst>
          </p:cNvPr>
          <p:cNvSpPr txBox="1">
            <a:spLocks/>
          </p:cNvSpPr>
          <p:nvPr/>
        </p:nvSpPr>
        <p:spPr>
          <a:xfrm>
            <a:off x="3413326" y="627048"/>
            <a:ext cx="5170142" cy="37879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Reem Kufi"/>
              <a:buNone/>
              <a:defRPr sz="3600" b="0" i="0" u="none" strike="noStrike" cap="none">
                <a:solidFill>
                  <a:schemeClr val="accent3"/>
                </a:solidFill>
                <a:latin typeface="Reem Kufi"/>
                <a:ea typeface="Reem Kufi"/>
                <a:cs typeface="Reem Kufi"/>
                <a:sym typeface="Reem Kuf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Reem Kufi"/>
              <a:buNone/>
              <a:defRPr sz="3600" b="0" i="0" u="none" strike="noStrike" cap="none">
                <a:solidFill>
                  <a:schemeClr val="accent3"/>
                </a:solidFill>
                <a:latin typeface="Reem Kufi"/>
                <a:ea typeface="Reem Kufi"/>
                <a:cs typeface="Reem Kufi"/>
                <a:sym typeface="Reem Kuf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Reem Kufi"/>
              <a:buNone/>
              <a:defRPr sz="3600" b="0" i="0" u="none" strike="noStrike" cap="none">
                <a:solidFill>
                  <a:schemeClr val="accent3"/>
                </a:solidFill>
                <a:latin typeface="Reem Kufi"/>
                <a:ea typeface="Reem Kufi"/>
                <a:cs typeface="Reem Kufi"/>
                <a:sym typeface="Reem Kuf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Reem Kufi"/>
              <a:buNone/>
              <a:defRPr sz="3600" b="0" i="0" u="none" strike="noStrike" cap="none">
                <a:solidFill>
                  <a:schemeClr val="accent3"/>
                </a:solidFill>
                <a:latin typeface="Reem Kufi"/>
                <a:ea typeface="Reem Kufi"/>
                <a:cs typeface="Reem Kufi"/>
                <a:sym typeface="Reem Kuf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Reem Kufi"/>
              <a:buNone/>
              <a:defRPr sz="3600" b="0" i="0" u="none" strike="noStrike" cap="none">
                <a:solidFill>
                  <a:schemeClr val="accent3"/>
                </a:solidFill>
                <a:latin typeface="Reem Kufi"/>
                <a:ea typeface="Reem Kufi"/>
                <a:cs typeface="Reem Kufi"/>
                <a:sym typeface="Reem Kuf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Reem Kufi"/>
              <a:buNone/>
              <a:defRPr sz="3600" b="0" i="0" u="none" strike="noStrike" cap="none">
                <a:solidFill>
                  <a:schemeClr val="accent3"/>
                </a:solidFill>
                <a:latin typeface="Reem Kufi"/>
                <a:ea typeface="Reem Kufi"/>
                <a:cs typeface="Reem Kufi"/>
                <a:sym typeface="Reem Kuf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Reem Kufi"/>
              <a:buNone/>
              <a:defRPr sz="3600" b="0" i="0" u="none" strike="noStrike" cap="none">
                <a:solidFill>
                  <a:schemeClr val="accent3"/>
                </a:solidFill>
                <a:latin typeface="Reem Kufi"/>
                <a:ea typeface="Reem Kufi"/>
                <a:cs typeface="Reem Kufi"/>
                <a:sym typeface="Reem Kuf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Reem Kufi"/>
              <a:buNone/>
              <a:defRPr sz="3600" b="0" i="0" u="none" strike="noStrike" cap="none">
                <a:solidFill>
                  <a:schemeClr val="accent3"/>
                </a:solidFill>
                <a:latin typeface="Reem Kufi"/>
                <a:ea typeface="Reem Kufi"/>
                <a:cs typeface="Reem Kufi"/>
                <a:sym typeface="Reem Kuf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Reem Kufi"/>
              <a:buNone/>
              <a:defRPr sz="3600" b="0" i="0" u="none" strike="noStrike" cap="none">
                <a:solidFill>
                  <a:schemeClr val="accent3"/>
                </a:solidFill>
                <a:latin typeface="Reem Kufi"/>
                <a:ea typeface="Reem Kufi"/>
                <a:cs typeface="Reem Kufi"/>
                <a:sym typeface="Reem Kufi"/>
              </a:defRPr>
            </a:lvl9pPr>
          </a:lstStyle>
          <a:p>
            <a:r>
              <a:rPr lang="en-MY" sz="1800" b="1" dirty="0">
                <a:solidFill>
                  <a:schemeClr val="tx1"/>
                </a:solidFill>
              </a:rPr>
              <a:t>How it is implemented in the system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00960" y="1441356"/>
            <a:ext cx="12987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/>
              <a:t>3. </a:t>
            </a:r>
            <a:r>
              <a:rPr lang="en-MY" dirty="0"/>
              <a:t>Security</a:t>
            </a:r>
            <a:endParaRPr lang="en-MY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8607" b="5385"/>
          <a:stretch/>
        </p:blipFill>
        <p:spPr>
          <a:xfrm>
            <a:off x="2950964" y="2076994"/>
            <a:ext cx="9049720" cy="4376058"/>
          </a:xfrm>
          <a:prstGeom prst="rect">
            <a:avLst/>
          </a:prstGeom>
        </p:spPr>
      </p:pic>
      <p:cxnSp>
        <p:nvCxnSpPr>
          <p:cNvPr id="7" name="Curved Connector 6"/>
          <p:cNvCxnSpPr/>
          <p:nvPr/>
        </p:nvCxnSpPr>
        <p:spPr>
          <a:xfrm rot="16200000" flipH="1">
            <a:off x="1588044" y="1814911"/>
            <a:ext cx="691885" cy="999252"/>
          </a:xfrm>
          <a:prstGeom prst="curvedConnector2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5306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759130" y="252939"/>
            <a:ext cx="44785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MY" b="1" u="sng" dirty="0" smtClean="0"/>
              <a:t>ONLINE SHOPPING BEHAVIOURE THEORY</a:t>
            </a:r>
            <a:endParaRPr lang="en-US" b="1" dirty="0">
              <a:cs typeface="Times New Roman" panose="02020603050405020304" pitchFamily="18" charset="0"/>
            </a:endParaRPr>
          </a:p>
        </p:txBody>
      </p:sp>
      <p:sp>
        <p:nvSpPr>
          <p:cNvPr id="6" name="Google Shape;571;p43">
            <a:extLst>
              <a:ext uri="{FF2B5EF4-FFF2-40B4-BE49-F238E27FC236}">
                <a16:creationId xmlns:a16="http://schemas.microsoft.com/office/drawing/2014/main" id="{431597AB-1DA7-41E4-8874-FECAA05A9AF6}"/>
              </a:ext>
            </a:extLst>
          </p:cNvPr>
          <p:cNvSpPr txBox="1">
            <a:spLocks/>
          </p:cNvSpPr>
          <p:nvPr/>
        </p:nvSpPr>
        <p:spPr>
          <a:xfrm>
            <a:off x="3413326" y="627048"/>
            <a:ext cx="5170142" cy="37879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Reem Kufi"/>
              <a:buNone/>
              <a:defRPr sz="3600" b="0" i="0" u="none" strike="noStrike" cap="none">
                <a:solidFill>
                  <a:schemeClr val="accent3"/>
                </a:solidFill>
                <a:latin typeface="Reem Kufi"/>
                <a:ea typeface="Reem Kufi"/>
                <a:cs typeface="Reem Kufi"/>
                <a:sym typeface="Reem Kuf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Reem Kufi"/>
              <a:buNone/>
              <a:defRPr sz="3600" b="0" i="0" u="none" strike="noStrike" cap="none">
                <a:solidFill>
                  <a:schemeClr val="accent3"/>
                </a:solidFill>
                <a:latin typeface="Reem Kufi"/>
                <a:ea typeface="Reem Kufi"/>
                <a:cs typeface="Reem Kufi"/>
                <a:sym typeface="Reem Kuf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Reem Kufi"/>
              <a:buNone/>
              <a:defRPr sz="3600" b="0" i="0" u="none" strike="noStrike" cap="none">
                <a:solidFill>
                  <a:schemeClr val="accent3"/>
                </a:solidFill>
                <a:latin typeface="Reem Kufi"/>
                <a:ea typeface="Reem Kufi"/>
                <a:cs typeface="Reem Kufi"/>
                <a:sym typeface="Reem Kuf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Reem Kufi"/>
              <a:buNone/>
              <a:defRPr sz="3600" b="0" i="0" u="none" strike="noStrike" cap="none">
                <a:solidFill>
                  <a:schemeClr val="accent3"/>
                </a:solidFill>
                <a:latin typeface="Reem Kufi"/>
                <a:ea typeface="Reem Kufi"/>
                <a:cs typeface="Reem Kufi"/>
                <a:sym typeface="Reem Kuf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Reem Kufi"/>
              <a:buNone/>
              <a:defRPr sz="3600" b="0" i="0" u="none" strike="noStrike" cap="none">
                <a:solidFill>
                  <a:schemeClr val="accent3"/>
                </a:solidFill>
                <a:latin typeface="Reem Kufi"/>
                <a:ea typeface="Reem Kufi"/>
                <a:cs typeface="Reem Kufi"/>
                <a:sym typeface="Reem Kuf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Reem Kufi"/>
              <a:buNone/>
              <a:defRPr sz="3600" b="0" i="0" u="none" strike="noStrike" cap="none">
                <a:solidFill>
                  <a:schemeClr val="accent3"/>
                </a:solidFill>
                <a:latin typeface="Reem Kufi"/>
                <a:ea typeface="Reem Kufi"/>
                <a:cs typeface="Reem Kufi"/>
                <a:sym typeface="Reem Kuf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Reem Kufi"/>
              <a:buNone/>
              <a:defRPr sz="3600" b="0" i="0" u="none" strike="noStrike" cap="none">
                <a:solidFill>
                  <a:schemeClr val="accent3"/>
                </a:solidFill>
                <a:latin typeface="Reem Kufi"/>
                <a:ea typeface="Reem Kufi"/>
                <a:cs typeface="Reem Kufi"/>
                <a:sym typeface="Reem Kuf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Reem Kufi"/>
              <a:buNone/>
              <a:defRPr sz="3600" b="0" i="0" u="none" strike="noStrike" cap="none">
                <a:solidFill>
                  <a:schemeClr val="accent3"/>
                </a:solidFill>
                <a:latin typeface="Reem Kufi"/>
                <a:ea typeface="Reem Kufi"/>
                <a:cs typeface="Reem Kufi"/>
                <a:sym typeface="Reem Kuf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Reem Kufi"/>
              <a:buNone/>
              <a:defRPr sz="3600" b="0" i="0" u="none" strike="noStrike" cap="none">
                <a:solidFill>
                  <a:schemeClr val="accent3"/>
                </a:solidFill>
                <a:latin typeface="Reem Kufi"/>
                <a:ea typeface="Reem Kufi"/>
                <a:cs typeface="Reem Kufi"/>
                <a:sym typeface="Reem Kufi"/>
              </a:defRPr>
            </a:lvl9pPr>
          </a:lstStyle>
          <a:p>
            <a:r>
              <a:rPr lang="en-MY" sz="1800" b="1" dirty="0">
                <a:solidFill>
                  <a:schemeClr val="tx1"/>
                </a:solidFill>
              </a:rPr>
              <a:t>How it is implemented in the system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74680" y="1005846"/>
            <a:ext cx="21807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/>
              <a:t>4. </a:t>
            </a:r>
            <a:r>
              <a:rPr lang="en-MY" dirty="0"/>
              <a:t>Product features</a:t>
            </a:r>
            <a:endParaRPr lang="en-MY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8746" b="5085"/>
          <a:stretch/>
        </p:blipFill>
        <p:spPr>
          <a:xfrm>
            <a:off x="1465075" y="1547161"/>
            <a:ext cx="8008162" cy="38796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7931" b="6037"/>
          <a:stretch/>
        </p:blipFill>
        <p:spPr>
          <a:xfrm>
            <a:off x="6975564" y="3285105"/>
            <a:ext cx="5145178" cy="2945878"/>
          </a:xfrm>
          <a:prstGeom prst="rect">
            <a:avLst/>
          </a:prstGeom>
        </p:spPr>
      </p:pic>
      <p:cxnSp>
        <p:nvCxnSpPr>
          <p:cNvPr id="8" name="Curved Connector 7"/>
          <p:cNvCxnSpPr/>
          <p:nvPr/>
        </p:nvCxnSpPr>
        <p:spPr>
          <a:xfrm rot="16200000" flipH="1">
            <a:off x="882650" y="1393477"/>
            <a:ext cx="691885" cy="999252"/>
          </a:xfrm>
          <a:prstGeom prst="curvedConnector2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8401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D8C75B-73C8-4723-8290-C84001BFECC8}"/>
              </a:ext>
            </a:extLst>
          </p:cNvPr>
          <p:cNvSpPr txBox="1"/>
          <p:nvPr/>
        </p:nvSpPr>
        <p:spPr>
          <a:xfrm>
            <a:off x="3667076" y="2609725"/>
            <a:ext cx="691875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080808"/>
                </a:solidFill>
                <a:latin typeface="Lucida Handwriting" panose="03010101010101010101" pitchFamily="66" charset="0"/>
              </a:rPr>
              <a:t>THANK YOU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743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smetic PowerPoint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8" id="{33653A76-A7F3-004F-BFEC-A36F601A0D08}" vid="{BF2100FD-EB38-134D-AB73-BD01347BEB7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Cosmetic PowerPoint Template</Template>
  <TotalTime>625</TotalTime>
  <Words>303</Words>
  <Application>Microsoft Office PowerPoint</Application>
  <PresentationFormat>Widescreen</PresentationFormat>
  <Paragraphs>47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Arial</vt:lpstr>
      <vt:lpstr>Calibri</vt:lpstr>
      <vt:lpstr>Chivo</vt:lpstr>
      <vt:lpstr>Chivo Light</vt:lpstr>
      <vt:lpstr>Lucida Handwriting</vt:lpstr>
      <vt:lpstr>Reem Kufi</vt:lpstr>
      <vt:lpstr>Times New Roman</vt:lpstr>
      <vt:lpstr>Trebuchet MS</vt:lpstr>
      <vt:lpstr>Wingdings</vt:lpstr>
      <vt:lpstr>Cosmetic PowerPoint Template</vt:lpstr>
      <vt:lpstr>PowerPoint Presentation</vt:lpstr>
      <vt:lpstr>Background of Study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Azila</dc:creator>
  <cp:lastModifiedBy>user</cp:lastModifiedBy>
  <cp:revision>56</cp:revision>
  <dcterms:created xsi:type="dcterms:W3CDTF">2018-09-24T03:48:28Z</dcterms:created>
  <dcterms:modified xsi:type="dcterms:W3CDTF">2020-07-27T17:15:42Z</dcterms:modified>
</cp:coreProperties>
</file>