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handoutMasterIdLst>
    <p:handoutMasterId r:id="rId10"/>
  </p:handoutMasterIdLst>
  <p:sldIdLst>
    <p:sldId id="256" r:id="rId2"/>
    <p:sldId id="299" r:id="rId3"/>
    <p:sldId id="286" r:id="rId4"/>
    <p:sldId id="293" r:id="rId5"/>
    <p:sldId id="300" r:id="rId6"/>
    <p:sldId id="301" r:id="rId7"/>
    <p:sldId id="302" r:id="rId8"/>
    <p:sldId id="303" r:id="rId9"/>
  </p:sldIdLst>
  <p:sldSz cx="12192000" cy="6858000"/>
  <p:notesSz cx="9926638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A830C7-3A91-4F32-841E-EEA6F15B566F}" type="datetimeFigureOut">
              <a:rPr lang="en-MY" smtClean="0"/>
              <a:t>28/7/2020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F42FDA-1543-4BBF-963D-7FAB9A708E3F}" type="slidenum">
              <a:rPr lang="en-MY" smtClean="0"/>
              <a:t>‹#›</a:t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7/28/2020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7/28/2020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7/28/2020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7/28/2020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7/28/2020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7/28/2020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7/28/2020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7/28/2020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7/28/2020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7/28/2020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7/28/2020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smtClean="0"/>
              <a:t>7/28/2020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8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4453" y="887197"/>
            <a:ext cx="10623147" cy="2581210"/>
          </a:xfrm>
        </p:spPr>
        <p:txBody>
          <a:bodyPr>
            <a:noAutofit/>
          </a:bodyPr>
          <a:lstStyle/>
          <a:p>
            <a:pPr algn="ctr"/>
            <a:r>
              <a:rPr lang="en-US" sz="48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 INFORMATION</a:t>
            </a:r>
            <a:br>
              <a:rPr lang="en-US" sz="48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MANAGEMENT SYSTEM (SIMS)</a:t>
            </a:r>
            <a:br>
              <a:rPr lang="en-US" sz="48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PASTI AN - NUR</a:t>
            </a:r>
            <a:endParaRPr lang="en-MY" sz="4800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24297" y="4271553"/>
            <a:ext cx="10623146" cy="1327840"/>
          </a:xfrm>
        </p:spPr>
        <p:txBody>
          <a:bodyPr>
            <a:normAutofit lnSpcReduction="10000"/>
          </a:bodyPr>
          <a:lstStyle/>
          <a:p>
            <a:pPr algn="l"/>
            <a:r>
              <a:rPr lang="en-US" b="1" dirty="0">
                <a:latin typeface="Century Gothic" panose="020B0502020202020204" pitchFamily="34" charset="0"/>
              </a:rPr>
              <a:t>SUPERVISOR NAME : NOR HASNUL AZIRAH BT ABDUL HAMID </a:t>
            </a:r>
          </a:p>
          <a:p>
            <a:pPr algn="l"/>
            <a:r>
              <a:rPr lang="en-US" b="1" dirty="0">
                <a:latin typeface="Century Gothic" panose="020B0502020202020204" pitchFamily="34" charset="0"/>
              </a:rPr>
              <a:t>NAME		</a:t>
            </a:r>
            <a:r>
              <a:rPr lang="en-US" b="1">
                <a:latin typeface="Century Gothic" panose="020B0502020202020204" pitchFamily="34" charset="0"/>
              </a:rPr>
              <a:t>            </a:t>
            </a:r>
            <a:r>
              <a:rPr lang="en-US" b="1" dirty="0">
                <a:latin typeface="Century Gothic" panose="020B0502020202020204" pitchFamily="34" charset="0"/>
              </a:rPr>
              <a:t>: NURUL NAJIHAH BINTI MUSTOPA</a:t>
            </a:r>
          </a:p>
          <a:p>
            <a:pPr algn="l"/>
            <a:r>
              <a:rPr lang="en-US" b="1" dirty="0">
                <a:latin typeface="Century Gothic" panose="020B0502020202020204" pitchFamily="34" charset="0"/>
              </a:rPr>
              <a:t>STUDENT ID               : 2017882492</a:t>
            </a:r>
            <a:endParaRPr lang="en-MY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A66E384-2BCE-4B45-8BD9-A87B30532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728" y="471556"/>
            <a:ext cx="5079160" cy="3408570"/>
          </a:xfr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en-MY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Study </a:t>
            </a:r>
          </a:p>
          <a:p>
            <a:pPr marL="0" indent="0" algn="ctr">
              <a:buNone/>
            </a:pPr>
            <a:endParaRPr lang="en-MY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MY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 of Interest :</a:t>
            </a:r>
            <a:r>
              <a:rPr lang="en-MY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 Information</a:t>
            </a:r>
          </a:p>
          <a:p>
            <a:pPr marL="0" indent="0">
              <a:buNone/>
            </a:pPr>
            <a:r>
              <a:rPr lang="en-MY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Management System</a:t>
            </a:r>
          </a:p>
          <a:p>
            <a:pPr marL="0" indent="0">
              <a:buNone/>
            </a:pPr>
            <a:r>
              <a:rPr lang="en-MY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Domain: </a:t>
            </a:r>
            <a:r>
              <a:rPr lang="en-MY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Preschool Education</a:t>
            </a:r>
          </a:p>
          <a:p>
            <a:pPr marL="0" indent="0">
              <a:buNone/>
            </a:pPr>
            <a:r>
              <a:rPr lang="en-MY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MY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Theory: </a:t>
            </a:r>
            <a:r>
              <a:rPr lang="en-MY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Nielsen </a:t>
            </a:r>
            <a:r>
              <a:rPr lang="en-US" altLang="en-MY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Heuristics Usability</a:t>
            </a:r>
            <a:r>
              <a:rPr lang="en-MY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	Theory </a:t>
            </a:r>
          </a:p>
          <a:p>
            <a:pPr marL="0" indent="0" algn="ctr">
              <a:buNone/>
            </a:pPr>
            <a:endParaRPr lang="en-MY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MY" sz="200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A301E60-B1CB-451E-B3E9-2EB04041FC5A}"/>
              </a:ext>
            </a:extLst>
          </p:cNvPr>
          <p:cNvCxnSpPr>
            <a:cxnSpLocks/>
          </p:cNvCxnSpPr>
          <p:nvPr/>
        </p:nvCxnSpPr>
        <p:spPr>
          <a:xfrm>
            <a:off x="1680977" y="957567"/>
            <a:ext cx="2504662" cy="0"/>
          </a:xfrm>
          <a:prstGeom prst="line">
            <a:avLst/>
          </a:prstGeom>
          <a:ln w="5715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79B839F-8674-47B5-BA67-2B75042D4B80}"/>
              </a:ext>
            </a:extLst>
          </p:cNvPr>
          <p:cNvSpPr txBox="1">
            <a:spLocks/>
          </p:cNvSpPr>
          <p:nvPr/>
        </p:nvSpPr>
        <p:spPr>
          <a:xfrm>
            <a:off x="5615081" y="487570"/>
            <a:ext cx="6183191" cy="3408570"/>
          </a:xfrm>
          <a:prstGeom prst="rect">
            <a:avLst/>
          </a:prstGeom>
          <a:ln w="38100" cap="flat" cmpd="sng" algn="ctr">
            <a:solidFill>
              <a:schemeClr val="accent6"/>
            </a:solidFill>
            <a:prstDash val="solid"/>
            <a:miter lim="800000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MY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Problem Statement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MY" sz="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MY" sz="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en-MY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registration previously done by manual system such as filled in the form. (from interview)</a:t>
            </a:r>
          </a:p>
          <a:p>
            <a:pPr marL="457200" indent="-457200" algn="just">
              <a:buFont typeface="Arial" panose="020B0604020202020204" pitchFamily="34" charset="0"/>
              <a:buAutoNum type="arabicPeriod"/>
            </a:pPr>
            <a:r>
              <a:rPr lang="en-MY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Lack of formal procedure when keeping the information manually which resulting in redundant of student information data.</a:t>
            </a:r>
          </a:p>
          <a:p>
            <a:pPr marL="457200" indent="-457200" algn="just">
              <a:buFont typeface="Arial" panose="020B0604020202020204" pitchFamily="34" charset="0"/>
              <a:buAutoNum type="arabi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Problem regarding payment method when the parent have to go PASTI An Nur every month to make a payment fees. (from interview)</a:t>
            </a:r>
            <a:endParaRPr lang="en-MY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AutoNum type="arabicPeriod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endParaRPr lang="en-MY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endParaRPr lang="en-MY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MY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MY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750F443-ABF3-4462-BFCC-7E0367FB1CE6}"/>
              </a:ext>
            </a:extLst>
          </p:cNvPr>
          <p:cNvCxnSpPr>
            <a:cxnSpLocks/>
          </p:cNvCxnSpPr>
          <p:nvPr/>
        </p:nvCxnSpPr>
        <p:spPr>
          <a:xfrm>
            <a:off x="7454345" y="974230"/>
            <a:ext cx="2504662" cy="0"/>
          </a:xfrm>
          <a:prstGeom prst="line">
            <a:avLst/>
          </a:prstGeom>
          <a:ln w="5715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C72C02C-FCB8-4FCA-B4EF-923239F5C66C}"/>
              </a:ext>
            </a:extLst>
          </p:cNvPr>
          <p:cNvSpPr txBox="1">
            <a:spLocks/>
          </p:cNvSpPr>
          <p:nvPr/>
        </p:nvSpPr>
        <p:spPr>
          <a:xfrm>
            <a:off x="742122" y="4361818"/>
            <a:ext cx="10707756" cy="2099877"/>
          </a:xfrm>
          <a:prstGeom prst="rect">
            <a:avLst/>
          </a:prstGeom>
          <a:ln w="38100"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</a:p>
          <a:p>
            <a:pPr marL="514350" indent="-514350" algn="just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identify the current process registration and problem related to the PASTI An-Nur. </a:t>
            </a:r>
          </a:p>
          <a:p>
            <a:pPr marL="514350" indent="-514350" algn="just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design and develop a Student Information Management System for PASTI An – Nur.</a:t>
            </a:r>
          </a:p>
          <a:p>
            <a:pPr marL="514350" indent="-514350" algn="just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evaluate the functionally and usability of the Student </a:t>
            </a:r>
            <a:r>
              <a:rPr lang="en-US" sz="2000" dirty="0"/>
              <a:t>Information Management System.</a:t>
            </a:r>
            <a:endParaRPr lang="en-MY" sz="2000" dirty="0"/>
          </a:p>
          <a:p>
            <a:endParaRPr lang="en-MY" sz="2000" dirty="0"/>
          </a:p>
          <a:p>
            <a:endParaRPr lang="en-MY" sz="2000" dirty="0"/>
          </a:p>
        </p:txBody>
      </p:sp>
    </p:spTree>
    <p:extLst>
      <p:ext uri="{BB962C8B-B14F-4D97-AF65-F5344CB8AC3E}">
        <p14:creationId xmlns:p14="http://schemas.microsoft.com/office/powerpoint/2010/main" val="3307052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285" y="69353"/>
            <a:ext cx="2734310" cy="678864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2091052" y="5476461"/>
            <a:ext cx="2734310" cy="771028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en-MY"/>
          </a:p>
        </p:txBody>
      </p:sp>
      <p:sp>
        <p:nvSpPr>
          <p:cNvPr id="6" name="Rectangle 5"/>
          <p:cNvSpPr/>
          <p:nvPr/>
        </p:nvSpPr>
        <p:spPr>
          <a:xfrm>
            <a:off x="2130285" y="4041914"/>
            <a:ext cx="2734310" cy="771028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en-MY"/>
          </a:p>
        </p:txBody>
      </p:sp>
      <p:sp>
        <p:nvSpPr>
          <p:cNvPr id="7" name="Rectangle 6"/>
          <p:cNvSpPr/>
          <p:nvPr/>
        </p:nvSpPr>
        <p:spPr>
          <a:xfrm>
            <a:off x="2173355" y="678920"/>
            <a:ext cx="2734310" cy="145894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endParaRPr lang="en-MY"/>
          </a:p>
        </p:txBody>
      </p:sp>
      <p:sp>
        <p:nvSpPr>
          <p:cNvPr id="8" name="Rectangle 7"/>
          <p:cNvSpPr/>
          <p:nvPr/>
        </p:nvSpPr>
        <p:spPr>
          <a:xfrm>
            <a:off x="124658" y="2263347"/>
            <a:ext cx="190757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MY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Current </a:t>
            </a:r>
          </a:p>
          <a:p>
            <a:r>
              <a:rPr lang="en-MY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  <a:endParaRPr lang="en-MY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669771" y="1020979"/>
            <a:ext cx="384313" cy="53128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1" name="Oval 10"/>
          <p:cNvSpPr/>
          <p:nvPr/>
        </p:nvSpPr>
        <p:spPr>
          <a:xfrm>
            <a:off x="1561487" y="4071067"/>
            <a:ext cx="384313" cy="53128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2" name="Oval 11"/>
          <p:cNvSpPr/>
          <p:nvPr/>
        </p:nvSpPr>
        <p:spPr>
          <a:xfrm>
            <a:off x="1561486" y="5579766"/>
            <a:ext cx="384313" cy="53128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>
                <a:solidFill>
                  <a:schemeClr val="bg1"/>
                </a:solidFill>
              </a:rPr>
              <a:t>3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366700" y="3429000"/>
            <a:ext cx="1077787" cy="0"/>
          </a:xfrm>
          <a:prstGeom prst="line">
            <a:avLst/>
          </a:prstGeom>
          <a:ln w="5715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8" idx="1"/>
          </p:cNvCxnSpPr>
          <p:nvPr/>
        </p:nvCxnSpPr>
        <p:spPr>
          <a:xfrm>
            <a:off x="124658" y="2863512"/>
            <a:ext cx="1690889" cy="0"/>
          </a:xfrm>
          <a:prstGeom prst="line">
            <a:avLst/>
          </a:prstGeom>
          <a:ln w="5715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aphicFrame>
        <p:nvGraphicFramePr>
          <p:cNvPr id="17" name="Content Placeholder 3">
            <a:extLst>
              <a:ext uri="{FF2B5EF4-FFF2-40B4-BE49-F238E27FC236}">
                <a16:creationId xmlns:a16="http://schemas.microsoft.com/office/drawing/2014/main" id="{097E444F-A256-47D0-9D45-F712CF1B0E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7915192"/>
              </p:ext>
            </p:extLst>
          </p:nvPr>
        </p:nvGraphicFramePr>
        <p:xfrm>
          <a:off x="5616656" y="1182938"/>
          <a:ext cx="6208644" cy="504798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104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43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454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Problem Statement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Proposed Solution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1678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MY" sz="1800" dirty="0"/>
                        <a:t>1. The registration previously done by manual system such as filled in the form. (from interview)</a:t>
                      </a:r>
                      <a:endParaRPr lang="en-MY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kern="1200" dirty="0">
                          <a:effectLst/>
                        </a:rPr>
                        <a:t>Develop Student Information Management System (SIMS) for parents easy to register their child to PASTI An Nur. </a:t>
                      </a:r>
                      <a:endParaRPr lang="en-US" sz="18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02633">
                <a:tc>
                  <a:txBody>
                    <a:bodyPr/>
                    <a:lstStyle/>
                    <a:p>
                      <a:pPr lvl="0" algn="just"/>
                      <a:r>
                        <a:rPr lang="en-MY" sz="1800" dirty="0"/>
                        <a:t>2. Lack of formal procedure when keeping the information manually which resulting in redundant of student information data.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kern="1200" dirty="0">
                          <a:effectLst/>
                        </a:rPr>
                        <a:t>Develop Student Information Management System (SIMS) will</a:t>
                      </a:r>
                      <a:r>
                        <a:rPr lang="en-US" sz="1800" kern="1200" baseline="0" dirty="0">
                          <a:effectLst/>
                        </a:rPr>
                        <a:t> be</a:t>
                      </a:r>
                      <a:r>
                        <a:rPr lang="en-US" sz="1800" kern="1200" dirty="0">
                          <a:effectLst/>
                        </a:rPr>
                        <a:t> help staff to manage the information student is more organized</a:t>
                      </a:r>
                      <a:r>
                        <a:rPr lang="en-US" sz="1800" kern="1200" baseline="0" dirty="0">
                          <a:effectLst/>
                        </a:rPr>
                        <a:t> and systematic</a:t>
                      </a:r>
                      <a:r>
                        <a:rPr lang="en-US" sz="1800" kern="1200" dirty="0">
                          <a:effectLst/>
                        </a:rPr>
                        <a:t>.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63588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MY" sz="1800" dirty="0"/>
                        <a:t>3. </a:t>
                      </a:r>
                      <a:r>
                        <a:rPr lang="en-US" sz="1800" dirty="0"/>
                        <a:t>Problem regarding payment method when the parent have to go PASTI An Nur every month to make a payment fees. (from interview)</a:t>
                      </a:r>
                      <a:endParaRPr lang="en-MY" sz="1800" dirty="0"/>
                    </a:p>
                    <a:p>
                      <a:pPr algn="just"/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800" kern="1200" dirty="0">
                          <a:effectLst/>
                        </a:rPr>
                        <a:t>Develop Student Information Management System (SIMS) easy for parents to make fees payments in monthly. 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8" name="Title 1">
            <a:extLst>
              <a:ext uri="{FF2B5EF4-FFF2-40B4-BE49-F238E27FC236}">
                <a16:creationId xmlns:a16="http://schemas.microsoft.com/office/drawing/2014/main" id="{C467DE00-CFC0-4670-A47B-A0DBCEC5E3DF}"/>
              </a:ext>
            </a:extLst>
          </p:cNvPr>
          <p:cNvSpPr txBox="1">
            <a:spLocks/>
          </p:cNvSpPr>
          <p:nvPr/>
        </p:nvSpPr>
        <p:spPr>
          <a:xfrm>
            <a:off x="6053977" y="208354"/>
            <a:ext cx="4976192" cy="8126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Proposed Solution</a:t>
            </a:r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75CFC90-56F8-407C-A3FA-40A39BD11290}"/>
              </a:ext>
            </a:extLst>
          </p:cNvPr>
          <p:cNvCxnSpPr/>
          <p:nvPr/>
        </p:nvCxnSpPr>
        <p:spPr>
          <a:xfrm>
            <a:off x="6288836" y="1005354"/>
            <a:ext cx="4558747" cy="0"/>
          </a:xfrm>
          <a:prstGeom prst="line">
            <a:avLst/>
          </a:prstGeom>
          <a:ln w="5715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14167" y="474629"/>
            <a:ext cx="674197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Heuristic Usability Theory </a:t>
            </a:r>
            <a:endParaRPr lang="en-MY" sz="4400" b="1" dirty="0"/>
          </a:p>
        </p:txBody>
      </p:sp>
      <p:sp>
        <p:nvSpPr>
          <p:cNvPr id="10" name="Rectangle: Rounded Corners 9"/>
          <p:cNvSpPr/>
          <p:nvPr/>
        </p:nvSpPr>
        <p:spPr>
          <a:xfrm>
            <a:off x="1402397" y="1909629"/>
            <a:ext cx="4041913" cy="47862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isibility of system status </a:t>
            </a:r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: Rounded Corners 11"/>
          <p:cNvSpPr/>
          <p:nvPr/>
        </p:nvSpPr>
        <p:spPr>
          <a:xfrm>
            <a:off x="1402396" y="2789633"/>
            <a:ext cx="4041913" cy="47862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Match between system and  the real world </a:t>
            </a:r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: Rounded Corners 13"/>
          <p:cNvSpPr/>
          <p:nvPr/>
        </p:nvSpPr>
        <p:spPr>
          <a:xfrm>
            <a:off x="1402395" y="3680368"/>
            <a:ext cx="4041913" cy="47862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User control and freedom</a:t>
            </a:r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: Rounded Corners 15"/>
          <p:cNvSpPr/>
          <p:nvPr/>
        </p:nvSpPr>
        <p:spPr>
          <a:xfrm>
            <a:off x="1402394" y="4483883"/>
            <a:ext cx="4041913" cy="47862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MY" b="1" dirty="0"/>
          </a:p>
          <a:p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Consistency and standards</a:t>
            </a:r>
          </a:p>
          <a:p>
            <a:endParaRPr lang="en-MY" dirty="0"/>
          </a:p>
        </p:txBody>
      </p:sp>
      <p:sp>
        <p:nvSpPr>
          <p:cNvPr id="15" name="Rectangle: Rounded Corners 14"/>
          <p:cNvSpPr/>
          <p:nvPr/>
        </p:nvSpPr>
        <p:spPr>
          <a:xfrm>
            <a:off x="1402394" y="5363887"/>
            <a:ext cx="4041913" cy="47862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Error prevention</a:t>
            </a:r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: Rounded Corners 18"/>
          <p:cNvSpPr/>
          <p:nvPr/>
        </p:nvSpPr>
        <p:spPr>
          <a:xfrm>
            <a:off x="6003232" y="1909629"/>
            <a:ext cx="4041913" cy="47862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6. Recognition Rather than recall</a:t>
            </a:r>
          </a:p>
          <a:p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: Rounded Corners 19"/>
          <p:cNvSpPr/>
          <p:nvPr/>
        </p:nvSpPr>
        <p:spPr>
          <a:xfrm>
            <a:off x="6003231" y="2788038"/>
            <a:ext cx="4041913" cy="47862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b="1" dirty="0"/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Flexibility and efficiency of use</a:t>
            </a:r>
          </a:p>
          <a:p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: Rounded Corners 20"/>
          <p:cNvSpPr/>
          <p:nvPr/>
        </p:nvSpPr>
        <p:spPr>
          <a:xfrm>
            <a:off x="6003230" y="3680368"/>
            <a:ext cx="4041913" cy="47862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MY" b="1" dirty="0"/>
          </a:p>
          <a:p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Aesthetic and Minimalist design</a:t>
            </a:r>
          </a:p>
          <a:p>
            <a:endParaRPr lang="en-MY" dirty="0"/>
          </a:p>
        </p:txBody>
      </p:sp>
      <p:sp>
        <p:nvSpPr>
          <p:cNvPr id="22" name="Rectangle: Rounded Corners 21"/>
          <p:cNvSpPr/>
          <p:nvPr/>
        </p:nvSpPr>
        <p:spPr>
          <a:xfrm>
            <a:off x="6003229" y="4510820"/>
            <a:ext cx="4041913" cy="522640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MY" b="1" dirty="0"/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Help users recognize, diagnose and recover from errors</a:t>
            </a:r>
          </a:p>
          <a:p>
            <a:endParaRPr lang="en-MY" dirty="0"/>
          </a:p>
        </p:txBody>
      </p:sp>
      <p:sp>
        <p:nvSpPr>
          <p:cNvPr id="23" name="Rectangle: Rounded Corners 22"/>
          <p:cNvSpPr/>
          <p:nvPr/>
        </p:nvSpPr>
        <p:spPr>
          <a:xfrm>
            <a:off x="6003228" y="5374618"/>
            <a:ext cx="4041913" cy="47862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MY" b="1" dirty="0"/>
          </a:p>
          <a:p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Help and Documentation</a:t>
            </a:r>
          </a:p>
          <a:p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MY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491493-F4C6-493E-9CFB-B1BB361012ED}"/>
              </a:ext>
            </a:extLst>
          </p:cNvPr>
          <p:cNvSpPr/>
          <p:nvPr/>
        </p:nvSpPr>
        <p:spPr>
          <a:xfrm>
            <a:off x="1527131" y="466724"/>
            <a:ext cx="95551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Heuristic Usability for User Interface Design</a:t>
            </a:r>
            <a:endParaRPr lang="en-MY" sz="3600" b="1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77D4F6C-1BE7-4111-953C-881A4393D613}"/>
              </a:ext>
            </a:extLst>
          </p:cNvPr>
          <p:cNvCxnSpPr>
            <a:cxnSpLocks/>
          </p:cNvCxnSpPr>
          <p:nvPr/>
        </p:nvCxnSpPr>
        <p:spPr>
          <a:xfrm>
            <a:off x="1974574" y="1113055"/>
            <a:ext cx="8203096" cy="16831"/>
          </a:xfrm>
          <a:prstGeom prst="line">
            <a:avLst/>
          </a:prstGeom>
          <a:ln w="5715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DB9324A-0FB3-42BB-9C54-6D59A4B96081}"/>
              </a:ext>
            </a:extLst>
          </p:cNvPr>
          <p:cNvSpPr/>
          <p:nvPr/>
        </p:nvSpPr>
        <p:spPr>
          <a:xfrm>
            <a:off x="7040398" y="2646227"/>
            <a:ext cx="4041913" cy="47862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Match between system and  the real world </a:t>
            </a:r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2556F10-E2FC-4653-8D40-FA4521BBF2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325" t="53142" r="9892" b="32938"/>
          <a:stretch/>
        </p:blipFill>
        <p:spPr>
          <a:xfrm>
            <a:off x="8160204" y="3730731"/>
            <a:ext cx="1802295" cy="14418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88EA97A-3760-41D9-8FF2-30D93B5204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718" t="39029" r="14892" b="30619"/>
          <a:stretch/>
        </p:blipFill>
        <p:spPr>
          <a:xfrm>
            <a:off x="989250" y="3589601"/>
            <a:ext cx="4282788" cy="17240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FF25C19-5F10-4B8A-BD00-92007B2924B5}"/>
              </a:ext>
            </a:extLst>
          </p:cNvPr>
          <p:cNvSpPr/>
          <p:nvPr/>
        </p:nvSpPr>
        <p:spPr>
          <a:xfrm>
            <a:off x="1109690" y="2575146"/>
            <a:ext cx="4041913" cy="47862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User control and freedom</a:t>
            </a:r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Google Shape;571;p43">
            <a:extLst>
              <a:ext uri="{FF2B5EF4-FFF2-40B4-BE49-F238E27FC236}">
                <a16:creationId xmlns:a16="http://schemas.microsoft.com/office/drawing/2014/main" id="{647A7738-17BC-46A9-8FF2-984127F21608}"/>
              </a:ext>
            </a:extLst>
          </p:cNvPr>
          <p:cNvSpPr txBox="1">
            <a:spLocks/>
          </p:cNvSpPr>
          <p:nvPr/>
        </p:nvSpPr>
        <p:spPr>
          <a:xfrm>
            <a:off x="2596975" y="1438178"/>
            <a:ext cx="6998045" cy="378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Reem Kufi"/>
              <a:buNone/>
              <a:defRPr sz="3600" b="0" i="0" u="none" strike="noStrike" cap="none">
                <a:solidFill>
                  <a:schemeClr val="accent3"/>
                </a:solidFill>
                <a:latin typeface="Reem Kufi"/>
                <a:ea typeface="Reem Kufi"/>
                <a:cs typeface="Reem Kufi"/>
                <a:sym typeface="Reem Kufi"/>
              </a:defRPr>
            </a:lvl9pPr>
          </a:lstStyle>
          <a:p>
            <a:r>
              <a:rPr lang="en-MY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it is implemented in the system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4B357D7-7F31-4302-A556-88FE4580D741}"/>
              </a:ext>
            </a:extLst>
          </p:cNvPr>
          <p:cNvCxnSpPr/>
          <p:nvPr/>
        </p:nvCxnSpPr>
        <p:spPr>
          <a:xfrm>
            <a:off x="3130644" y="1958036"/>
            <a:ext cx="5930708" cy="0"/>
          </a:xfrm>
          <a:prstGeom prst="line">
            <a:avLst/>
          </a:prstGeom>
          <a:ln w="5715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2371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491493-F4C6-493E-9CFB-B1BB361012ED}"/>
              </a:ext>
            </a:extLst>
          </p:cNvPr>
          <p:cNvSpPr/>
          <p:nvPr/>
        </p:nvSpPr>
        <p:spPr>
          <a:xfrm>
            <a:off x="2602929" y="515425"/>
            <a:ext cx="74669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Heuristic Usability for User Interface Design</a:t>
            </a:r>
            <a:endParaRPr lang="en-MY" sz="2800" b="1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77D4F6C-1BE7-4111-953C-881A4393D613}"/>
              </a:ext>
            </a:extLst>
          </p:cNvPr>
          <p:cNvCxnSpPr/>
          <p:nvPr/>
        </p:nvCxnSpPr>
        <p:spPr>
          <a:xfrm>
            <a:off x="3130646" y="1050263"/>
            <a:ext cx="5930708" cy="0"/>
          </a:xfrm>
          <a:prstGeom prst="line">
            <a:avLst/>
          </a:prstGeom>
          <a:ln w="5715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5E608717-5004-4117-AB37-2E16909C13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587" t="7495" r="33479" b="72167"/>
          <a:stretch/>
        </p:blipFill>
        <p:spPr>
          <a:xfrm>
            <a:off x="6759596" y="2192587"/>
            <a:ext cx="3637702" cy="12630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5F26274-B4AA-4982-AEE2-42E05F002B0F}"/>
              </a:ext>
            </a:extLst>
          </p:cNvPr>
          <p:cNvSpPr/>
          <p:nvPr/>
        </p:nvSpPr>
        <p:spPr>
          <a:xfrm>
            <a:off x="6557491" y="1562961"/>
            <a:ext cx="4041913" cy="47862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Error prevention</a:t>
            </a:r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D0942B5-38C7-426F-8888-1F34A7D74D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021" t="35316" r="48152" b="44345"/>
          <a:stretch/>
        </p:blipFill>
        <p:spPr>
          <a:xfrm>
            <a:off x="6336419" y="3627058"/>
            <a:ext cx="4611757" cy="13941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DA9761F-C2A3-4489-B157-D69E75D7273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77" t="10029" r="7032" b="54399"/>
          <a:stretch/>
        </p:blipFill>
        <p:spPr>
          <a:xfrm>
            <a:off x="624148" y="2288278"/>
            <a:ext cx="5012996" cy="11407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015F6D3-FC64-4CDB-9BA6-FCF4B312411D}"/>
              </a:ext>
            </a:extLst>
          </p:cNvPr>
          <p:cNvSpPr/>
          <p:nvPr/>
        </p:nvSpPr>
        <p:spPr>
          <a:xfrm>
            <a:off x="859055" y="1524013"/>
            <a:ext cx="4041913" cy="47862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MY" b="1" dirty="0"/>
          </a:p>
          <a:p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Consistency and standards</a:t>
            </a:r>
          </a:p>
          <a:p>
            <a:endParaRPr lang="en-MY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DB6A55A-B44B-4443-967E-C81AC62C781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5297" r="79674" b="32552"/>
          <a:stretch/>
        </p:blipFill>
        <p:spPr>
          <a:xfrm>
            <a:off x="1737331" y="3691985"/>
            <a:ext cx="2047355" cy="29533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4820EF0-B51E-484E-ABA9-0FFB128AA21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3261" t="7495" r="33587" b="74559"/>
          <a:stretch/>
        </p:blipFill>
        <p:spPr>
          <a:xfrm>
            <a:off x="6621340" y="5192673"/>
            <a:ext cx="4041913" cy="12301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6825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491493-F4C6-493E-9CFB-B1BB361012ED}"/>
              </a:ext>
            </a:extLst>
          </p:cNvPr>
          <p:cNvSpPr/>
          <p:nvPr/>
        </p:nvSpPr>
        <p:spPr>
          <a:xfrm>
            <a:off x="2602929" y="515425"/>
            <a:ext cx="74669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Heuristic Usability for User Interface Design</a:t>
            </a:r>
            <a:endParaRPr lang="en-MY" sz="2800" b="1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77D4F6C-1BE7-4111-953C-881A4393D613}"/>
              </a:ext>
            </a:extLst>
          </p:cNvPr>
          <p:cNvCxnSpPr/>
          <p:nvPr/>
        </p:nvCxnSpPr>
        <p:spPr>
          <a:xfrm>
            <a:off x="3130646" y="1050263"/>
            <a:ext cx="5930708" cy="0"/>
          </a:xfrm>
          <a:prstGeom prst="line">
            <a:avLst/>
          </a:prstGeom>
          <a:ln w="5715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4D80612-438E-4A1B-B300-7004726A2F29}"/>
              </a:ext>
            </a:extLst>
          </p:cNvPr>
          <p:cNvSpPr/>
          <p:nvPr/>
        </p:nvSpPr>
        <p:spPr>
          <a:xfrm>
            <a:off x="1615642" y="1409754"/>
            <a:ext cx="4041913" cy="47862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MY" b="1" dirty="0"/>
          </a:p>
          <a:p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Help and Documentation</a:t>
            </a:r>
          </a:p>
          <a:p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MY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B41B5-FDD7-4A0C-919F-6B585CF4A9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022" t="36709" r="33913" b="30039"/>
          <a:stretch/>
        </p:blipFill>
        <p:spPr>
          <a:xfrm>
            <a:off x="570193" y="2232058"/>
            <a:ext cx="3200593" cy="18661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6A82722-782D-4CA7-8BF4-EA3837698F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587" t="41930" r="32609" b="17278"/>
          <a:stretch/>
        </p:blipFill>
        <p:spPr>
          <a:xfrm>
            <a:off x="4305833" y="2259487"/>
            <a:ext cx="2292626" cy="27962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C90406F-96DE-4022-BE0F-C2A2929C820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564" t="20275" r="17407" b="15298"/>
          <a:stretch/>
        </p:blipFill>
        <p:spPr>
          <a:xfrm>
            <a:off x="306911" y="4330693"/>
            <a:ext cx="3778489" cy="20118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472994F-5600-4A33-BD39-991EB7D0044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327" t="25303" r="18369" b="13799"/>
          <a:stretch/>
        </p:blipFill>
        <p:spPr>
          <a:xfrm>
            <a:off x="7700700" y="2259487"/>
            <a:ext cx="3921107" cy="20248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A9DF1D7-1892-4FD5-9038-BBE4A6B5C4CA}"/>
              </a:ext>
            </a:extLst>
          </p:cNvPr>
          <p:cNvSpPr/>
          <p:nvPr/>
        </p:nvSpPr>
        <p:spPr>
          <a:xfrm>
            <a:off x="7640296" y="1403944"/>
            <a:ext cx="4041913" cy="47862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MY" b="1" dirty="0"/>
          </a:p>
          <a:p>
            <a:r>
              <a:rPr lang="en-MY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Aesthetic and Minimalist design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657011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55827A-163F-4DC3-AF10-D15E5CDAE17C}"/>
              </a:ext>
            </a:extLst>
          </p:cNvPr>
          <p:cNvSpPr/>
          <p:nvPr/>
        </p:nvSpPr>
        <p:spPr>
          <a:xfrm>
            <a:off x="1653797" y="2230238"/>
            <a:ext cx="888440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MY" sz="6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Proceed To System </a:t>
            </a:r>
          </a:p>
          <a:p>
            <a:pPr algn="ctr"/>
            <a:r>
              <a:rPr lang="en-MY" sz="6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Demonstration </a:t>
            </a:r>
          </a:p>
        </p:txBody>
      </p:sp>
    </p:spTree>
    <p:extLst>
      <p:ext uri="{BB962C8B-B14F-4D97-AF65-F5344CB8AC3E}">
        <p14:creationId xmlns:p14="http://schemas.microsoft.com/office/powerpoint/2010/main" val="4805823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450</Words>
  <Application>Microsoft Office PowerPoint</Application>
  <PresentationFormat>Widescreen</PresentationFormat>
  <Paragraphs>70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Century Gothic</vt:lpstr>
      <vt:lpstr>Reem Kufi</vt:lpstr>
      <vt:lpstr>Times New Roman</vt:lpstr>
      <vt:lpstr>Office Theme</vt:lpstr>
      <vt:lpstr>STUDENT INFORMATION  MANAGEMENT SYSTEM (SIMS)  FOR PASTI AN - NUR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Student Information Management System (SIMS) for PASTI An - Nur</dc:title>
  <dc:creator>USER</dc:creator>
  <cp:lastModifiedBy>nurul najihah</cp:lastModifiedBy>
  <cp:revision>80</cp:revision>
  <cp:lastPrinted>2019-12-16T01:24:00Z</cp:lastPrinted>
  <dcterms:created xsi:type="dcterms:W3CDTF">2019-11-11T06:48:00Z</dcterms:created>
  <dcterms:modified xsi:type="dcterms:W3CDTF">2020-07-27T18:19:04Z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1033-11.2.0.9070</vt:lpwstr>
  </property>
</Properties>
</file>