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258" r:id="rId2"/>
    <p:sldId id="257" r:id="rId3"/>
    <p:sldId id="260" r:id="rId4"/>
    <p:sldId id="259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1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512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729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407026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8665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962186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6999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2384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188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666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494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720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23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795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11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776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7/27/2020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902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80D71D-2913-4445-8C73-18673F0F11E3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155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869ED1B-3F6E-46A0-A133-7577717411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586F8F73-AD69-4CDC-A5FE-EF78C33457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5529" y="2126203"/>
            <a:ext cx="9740941" cy="1402671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Mosque Event Management System (MEMS)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28778" y="3565694"/>
            <a:ext cx="4334441" cy="805252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By: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Muhammad </a:t>
            </a:r>
            <a:r>
              <a:rPr lang="en-US" dirty="0" err="1">
                <a:solidFill>
                  <a:schemeClr val="tx1"/>
                </a:solidFill>
              </a:rPr>
              <a:t>Azrilkhair</a:t>
            </a:r>
            <a:r>
              <a:rPr lang="en-US" dirty="0">
                <a:solidFill>
                  <a:schemeClr val="tx1"/>
                </a:solidFill>
              </a:rPr>
              <a:t> Bin </a:t>
            </a:r>
            <a:r>
              <a:rPr lang="en-US" dirty="0" err="1">
                <a:solidFill>
                  <a:schemeClr val="tx1"/>
                </a:solidFill>
              </a:rPr>
              <a:t>Zainol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Abidin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1DC11FFB-2DC4-422C-944F-67F8E9921CAD}"/>
              </a:ext>
            </a:extLst>
          </p:cNvPr>
          <p:cNvSpPr/>
          <p:nvPr/>
        </p:nvSpPr>
        <p:spPr>
          <a:xfrm>
            <a:off x="1495575" y="2001916"/>
            <a:ext cx="9200845" cy="2681056"/>
          </a:xfrm>
          <a:prstGeom prst="roundRect">
            <a:avLst/>
          </a:prstGeom>
          <a:solidFill>
            <a:srgbClr val="0070C0">
              <a:alpha val="16000"/>
            </a:srgb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574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135" y="300532"/>
            <a:ext cx="3939175" cy="1715112"/>
          </a:xfr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1900" b="1" dirty="0"/>
              <a:t>Background of Study</a:t>
            </a:r>
          </a:p>
          <a:p>
            <a:pPr marL="0" indent="0">
              <a:buNone/>
            </a:pPr>
            <a:r>
              <a:rPr lang="en-US" sz="1800" dirty="0"/>
              <a:t>Case Study: Kampung Kubang </a:t>
            </a:r>
            <a:r>
              <a:rPr lang="en-US" sz="1800" dirty="0" err="1"/>
              <a:t>Ikan</a:t>
            </a:r>
            <a:r>
              <a:rPr lang="en-US" sz="1800" dirty="0"/>
              <a:t> Mosque</a:t>
            </a:r>
          </a:p>
          <a:p>
            <a:pPr marL="0" indent="0">
              <a:buNone/>
            </a:pPr>
            <a:r>
              <a:rPr lang="en-US" sz="1800" dirty="0"/>
              <a:t>AOI: Mosque Event Management System (MEMS)</a:t>
            </a:r>
          </a:p>
          <a:p>
            <a:pPr marL="0" indent="0">
              <a:buNone/>
            </a:pPr>
            <a:r>
              <a:rPr lang="en-US" sz="1800" dirty="0"/>
              <a:t>Domain: Organization</a:t>
            </a:r>
          </a:p>
          <a:p>
            <a:pPr marL="0" indent="0">
              <a:buNone/>
            </a:pPr>
            <a:r>
              <a:rPr lang="en-US" sz="1800" dirty="0"/>
              <a:t>Theory: 10 Heuristic Principles – Jakob Nielsen’s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900555" y="165794"/>
            <a:ext cx="2264141" cy="38722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600" b="1" dirty="0"/>
              <a:t>Current Booking Process</a:t>
            </a:r>
          </a:p>
        </p:txBody>
      </p:sp>
      <p:sp>
        <p:nvSpPr>
          <p:cNvPr id="35" name="Content Placeholder 2"/>
          <p:cNvSpPr txBox="1">
            <a:spLocks/>
          </p:cNvSpPr>
          <p:nvPr/>
        </p:nvSpPr>
        <p:spPr>
          <a:xfrm>
            <a:off x="66011" y="2237040"/>
            <a:ext cx="3961308" cy="131997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300" b="1" dirty="0"/>
              <a:t>Problem Statement</a:t>
            </a:r>
          </a:p>
          <a:p>
            <a:pPr marL="0" indent="0">
              <a:buNone/>
            </a:pPr>
            <a:r>
              <a:rPr lang="en-US" sz="1300" dirty="0"/>
              <a:t>1. Double Booking</a:t>
            </a:r>
          </a:p>
          <a:p>
            <a:pPr marL="182563" indent="-182563">
              <a:buFont typeface="Arial" panose="020B0604020202020204" pitchFamily="34" charset="0"/>
              <a:buNone/>
            </a:pPr>
            <a:r>
              <a:rPr lang="en-US" sz="1300" dirty="0"/>
              <a:t>2. Paper based system to record preacher’s details</a:t>
            </a:r>
          </a:p>
          <a:p>
            <a:pPr marL="0" indent="0">
              <a:buNone/>
            </a:pPr>
            <a:r>
              <a:rPr lang="en-US" sz="1300" dirty="0"/>
              <a:t>3. </a:t>
            </a:r>
            <a:r>
              <a:rPr lang="en-MY" sz="1300" dirty="0"/>
              <a:t>Walk in registration for camps takes       time</a:t>
            </a:r>
            <a:endParaRPr lang="en-US" sz="1300" dirty="0"/>
          </a:p>
        </p:txBody>
      </p:sp>
      <p:sp>
        <p:nvSpPr>
          <p:cNvPr id="36" name="Content Placeholder 2"/>
          <p:cNvSpPr txBox="1">
            <a:spLocks/>
          </p:cNvSpPr>
          <p:nvPr/>
        </p:nvSpPr>
        <p:spPr>
          <a:xfrm>
            <a:off x="80330" y="3867912"/>
            <a:ext cx="3961313" cy="2532888"/>
          </a:xfrm>
          <a:prstGeom prst="rect">
            <a:avLst/>
          </a:prstGeom>
          <a:ln>
            <a:solidFill>
              <a:schemeClr val="accent4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b="1" dirty="0"/>
              <a:t>Objectives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n-US" sz="1400" dirty="0"/>
              <a:t>To identify current event management process and the problem arises from the process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n-MY" sz="1400" dirty="0"/>
              <a:t>To design and develop Mosque Management System to manage events for Kampung Kubang </a:t>
            </a:r>
            <a:r>
              <a:rPr lang="en-MY" sz="1400" dirty="0" err="1"/>
              <a:t>Ikan</a:t>
            </a:r>
            <a:r>
              <a:rPr lang="en-MY" sz="1400" dirty="0"/>
              <a:t> Mosque.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n-US" sz="1400" dirty="0"/>
              <a:t>To evaluate the functionality and usability of Mosque Event Management System.</a:t>
            </a:r>
          </a:p>
          <a:p>
            <a:pPr marL="0" indent="0">
              <a:buNone/>
            </a:pPr>
            <a:endParaRPr lang="en-US" sz="2200" dirty="0"/>
          </a:p>
          <a:p>
            <a:pPr marL="457200" indent="-457200">
              <a:buFont typeface="Arial" panose="020B0604020202020204" pitchFamily="34" charset="0"/>
              <a:buAutoNum type="arabicPeriod"/>
            </a:pPr>
            <a:endParaRPr lang="en-US" sz="18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0B62A04-0E26-461A-A460-1579EE944937}"/>
              </a:ext>
            </a:extLst>
          </p:cNvPr>
          <p:cNvSpPr/>
          <p:nvPr/>
        </p:nvSpPr>
        <p:spPr>
          <a:xfrm>
            <a:off x="51003200" y="22453600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>
            <a:off x="4200247" y="94346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D3E90206-D3FB-455B-BEC7-A86A24507D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1446" y="553022"/>
            <a:ext cx="5852117" cy="594064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13979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65EA291-2F21-4D3F-AC8C-607962187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2095" y="656871"/>
            <a:ext cx="2767809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/>
              <a:t>Proposed Solution</a:t>
            </a:r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22D8A855-9563-47D8-AF78-52DD1911BF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7024893"/>
              </p:ext>
            </p:extLst>
          </p:nvPr>
        </p:nvGraphicFramePr>
        <p:xfrm>
          <a:off x="2089484" y="1690688"/>
          <a:ext cx="8530389" cy="32338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84105">
                  <a:extLst>
                    <a:ext uri="{9D8B030D-6E8A-4147-A177-3AD203B41FA5}">
                      <a16:colId xmlns:a16="http://schemas.microsoft.com/office/drawing/2014/main" val="613039186"/>
                    </a:ext>
                  </a:extLst>
                </a:gridCol>
                <a:gridCol w="4446284">
                  <a:extLst>
                    <a:ext uri="{9D8B030D-6E8A-4147-A177-3AD203B41FA5}">
                      <a16:colId xmlns:a16="http://schemas.microsoft.com/office/drawing/2014/main" val="911211065"/>
                    </a:ext>
                  </a:extLst>
                </a:gridCol>
              </a:tblGrid>
              <a:tr h="574858">
                <a:tc>
                  <a:txBody>
                    <a:bodyPr/>
                    <a:lstStyle/>
                    <a:p>
                      <a:r>
                        <a:rPr lang="en-US" dirty="0"/>
                        <a:t>Problem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Proposed Solution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0320006"/>
                  </a:ext>
                </a:extLst>
              </a:tr>
              <a:tr h="5748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1. </a:t>
                      </a:r>
                      <a:r>
                        <a:rPr lang="en-US" sz="1800" dirty="0"/>
                        <a:t>Double booking </a:t>
                      </a:r>
                      <a:r>
                        <a:rPr lang="en-US" sz="1800" dirty="0" err="1"/>
                        <a:t>Tahlil</a:t>
                      </a:r>
                      <a:r>
                        <a:rPr lang="en-US" sz="1800" dirty="0"/>
                        <a:t> request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Develop a </a:t>
                      </a:r>
                      <a:r>
                        <a:rPr lang="en-US" dirty="0" err="1"/>
                        <a:t>Tahlil</a:t>
                      </a:r>
                      <a:r>
                        <a:rPr lang="en-US" dirty="0"/>
                        <a:t> booking system for community and the mosque.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8041383"/>
                  </a:ext>
                </a:extLst>
              </a:tr>
              <a:tr h="704901">
                <a:tc>
                  <a:txBody>
                    <a:bodyPr/>
                    <a:lstStyle/>
                    <a:p>
                      <a:pPr marL="228600" indent="-228600"/>
                      <a:r>
                        <a:rPr lang="en-US" dirty="0"/>
                        <a:t>2. Paper based system to record preachers’ details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Develop a database for the mosque to store the preacher’s details.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1009626"/>
                  </a:ext>
                </a:extLst>
              </a:tr>
              <a:tr h="1313962">
                <a:tc>
                  <a:txBody>
                    <a:bodyPr/>
                    <a:lstStyle/>
                    <a:p>
                      <a:pPr marL="228600" indent="-228600"/>
                      <a:r>
                        <a:rPr lang="en-US" dirty="0"/>
                        <a:t>3. Walk in registration for camps takes time </a:t>
                      </a:r>
                    </a:p>
                    <a:p>
                      <a:pPr marL="228600" indent="-228600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Develop an online camp registration system for the mosque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65665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0421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07958" y="770731"/>
            <a:ext cx="44005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Theory: Jakob Nielsen 10 Usability Heuristic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C55FB0-EB83-407A-8510-77946DB7509C}"/>
              </a:ext>
            </a:extLst>
          </p:cNvPr>
          <p:cNvSpPr txBox="1"/>
          <p:nvPr/>
        </p:nvSpPr>
        <p:spPr>
          <a:xfrm>
            <a:off x="1415122" y="1668378"/>
            <a:ext cx="30319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/>
              <a:t>Visibility of system status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DAD9BF2-B74B-47D2-8BC2-D43B359440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7564" y="2591708"/>
            <a:ext cx="1554213" cy="194661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202815D-3CFC-4CDB-ADFD-F19DB043F26E}"/>
              </a:ext>
            </a:extLst>
          </p:cNvPr>
          <p:cNvSpPr txBox="1"/>
          <p:nvPr/>
        </p:nvSpPr>
        <p:spPr>
          <a:xfrm>
            <a:off x="6681537" y="1668378"/>
            <a:ext cx="4002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2. Match between system and real world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5FF5171-1CB3-4321-9C93-68610C52BB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7033" y="3006378"/>
            <a:ext cx="3537009" cy="84524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6564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BC55FB0-EB83-407A-8510-77946DB7509C}"/>
              </a:ext>
            </a:extLst>
          </p:cNvPr>
          <p:cNvSpPr txBox="1"/>
          <p:nvPr/>
        </p:nvSpPr>
        <p:spPr>
          <a:xfrm>
            <a:off x="1507958" y="802105"/>
            <a:ext cx="3031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3. User Control and Freedom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02815D-3CFC-4CDB-ADFD-F19DB043F26E}"/>
              </a:ext>
            </a:extLst>
          </p:cNvPr>
          <p:cNvSpPr txBox="1"/>
          <p:nvPr/>
        </p:nvSpPr>
        <p:spPr>
          <a:xfrm>
            <a:off x="6938211" y="802105"/>
            <a:ext cx="4002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4. Consistency and Standard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9869925-6509-4959-88CC-64AF8715F3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3612" y="1490045"/>
            <a:ext cx="5297721" cy="236878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0B08204-D5F8-4A15-8F63-295B195F43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3612" y="4177439"/>
            <a:ext cx="5499480" cy="236878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EF1EB2F2-7530-4AD3-8C91-61FE3159B5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04225" y="1899183"/>
            <a:ext cx="2051030" cy="391929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0EB301A4-0AAE-4C62-AA51-EF8B5886D674}"/>
              </a:ext>
            </a:extLst>
          </p:cNvPr>
          <p:cNvSpPr/>
          <p:nvPr/>
        </p:nvSpPr>
        <p:spPr>
          <a:xfrm>
            <a:off x="2459114" y="5104660"/>
            <a:ext cx="772358" cy="713819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970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BC55FB0-EB83-407A-8510-77946DB7509C}"/>
              </a:ext>
            </a:extLst>
          </p:cNvPr>
          <p:cNvSpPr txBox="1"/>
          <p:nvPr/>
        </p:nvSpPr>
        <p:spPr>
          <a:xfrm>
            <a:off x="1801401" y="1567664"/>
            <a:ext cx="3031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5. Error Prevention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02815D-3CFC-4CDB-ADFD-F19DB043F26E}"/>
              </a:ext>
            </a:extLst>
          </p:cNvPr>
          <p:cNvSpPr txBox="1"/>
          <p:nvPr/>
        </p:nvSpPr>
        <p:spPr>
          <a:xfrm>
            <a:off x="7116958" y="1567664"/>
            <a:ext cx="4002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6. Recognition rather than recall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5F5DC6E-A115-407E-8222-B0210ECAB9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9012" y="2480480"/>
            <a:ext cx="6147578" cy="221354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EF02077-475C-4940-A2EF-4FEC0EFAD8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4021" y="2322225"/>
            <a:ext cx="4176122" cy="253005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32538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BC55FB0-EB83-407A-8510-77946DB7509C}"/>
              </a:ext>
            </a:extLst>
          </p:cNvPr>
          <p:cNvSpPr txBox="1"/>
          <p:nvPr/>
        </p:nvSpPr>
        <p:spPr>
          <a:xfrm>
            <a:off x="1528685" y="1567664"/>
            <a:ext cx="3273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7. Flexibility and efficiency of use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02815D-3CFC-4CDB-ADFD-F19DB043F26E}"/>
              </a:ext>
            </a:extLst>
          </p:cNvPr>
          <p:cNvSpPr txBox="1"/>
          <p:nvPr/>
        </p:nvSpPr>
        <p:spPr>
          <a:xfrm>
            <a:off x="7116958" y="1567664"/>
            <a:ext cx="4002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8. Aesthetic and minimalist design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1D1F6AB-446F-4B89-B437-5483896BFA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2310064"/>
            <a:ext cx="5762973" cy="284546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B41F5C31-15A0-4318-922F-FC4B02050E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963" y="2310064"/>
            <a:ext cx="4821085" cy="298027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479837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BC55FB0-EB83-407A-8510-77946DB7509C}"/>
              </a:ext>
            </a:extLst>
          </p:cNvPr>
          <p:cNvSpPr txBox="1"/>
          <p:nvPr/>
        </p:nvSpPr>
        <p:spPr>
          <a:xfrm>
            <a:off x="762000" y="1567664"/>
            <a:ext cx="4523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9. Help user recognize and recover from error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02815D-3CFC-4CDB-ADFD-F19DB043F26E}"/>
              </a:ext>
            </a:extLst>
          </p:cNvPr>
          <p:cNvSpPr txBox="1"/>
          <p:nvPr/>
        </p:nvSpPr>
        <p:spPr>
          <a:xfrm>
            <a:off x="7601875" y="1567664"/>
            <a:ext cx="4002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10. Help and documentation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9BA8C54-EB99-4780-84D4-D1779FB4D1E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95" t="1010" r="9032" b="-1010"/>
          <a:stretch/>
        </p:blipFill>
        <p:spPr>
          <a:xfrm>
            <a:off x="142449" y="3079774"/>
            <a:ext cx="5762974" cy="6984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5EE2365-DFAA-47BF-A750-B63F370A92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54702" y="3015235"/>
            <a:ext cx="4805472" cy="82752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6996414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607</TotalTime>
  <Words>242</Words>
  <Application>Microsoft Office PowerPoint</Application>
  <PresentationFormat>Widescreen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</vt:lpstr>
      <vt:lpstr>Mosque Event Management System (MEMS)</vt:lpstr>
      <vt:lpstr>PowerPoint Presentation</vt:lpstr>
      <vt:lpstr>Proposed Solution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Azila</dc:creator>
  <cp:lastModifiedBy>azril khair</cp:lastModifiedBy>
  <cp:revision>61</cp:revision>
  <dcterms:created xsi:type="dcterms:W3CDTF">2018-09-24T03:48:28Z</dcterms:created>
  <dcterms:modified xsi:type="dcterms:W3CDTF">2020-07-27T13:29:53Z</dcterms:modified>
</cp:coreProperties>
</file>