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8" r:id="rId2"/>
    <p:sldId id="257" r:id="rId3"/>
    <p:sldId id="260" r:id="rId4"/>
    <p:sldId id="267" r:id="rId5"/>
    <p:sldId id="261" r:id="rId6"/>
    <p:sldId id="262" r:id="rId7"/>
    <p:sldId id="263" r:id="rId8"/>
    <p:sldId id="264" r:id="rId9"/>
    <p:sldId id="265" r:id="rId10"/>
    <p:sldId id="266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1" autoAdjust="0"/>
    <p:restoredTop sz="94660"/>
  </p:normalViewPr>
  <p:slideViewPr>
    <p:cSldViewPr snapToGrid="0">
      <p:cViewPr varScale="1">
        <p:scale>
          <a:sx n="80" d="100"/>
          <a:sy n="80" d="100"/>
        </p:scale>
        <p:origin x="3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63E3FD-B2BC-435B-82D6-05D8E6E45E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7A238FB-B3EB-4439-AAE4-EF247E6F6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E70E3B8-315A-4649-B8EE-16B158C47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71D-2913-4445-8C73-18673F0F11E3}" type="datetimeFigureOut">
              <a:rPr lang="en-US" smtClean="0"/>
              <a:t>7/26/2020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A96B6F0-D5D1-4E04-A9EA-A2F9001AF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3E1BDCE-48B6-40D0-8A6D-10684E51D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4761-07CA-437D-B6A2-890D8758E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058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C35331-3D6D-497A-A39A-79530C41F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7468AF4-C30C-4277-B07F-2E14CE54C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172631-C23D-4200-99A0-C1FBF86A6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71D-2913-4445-8C73-18673F0F11E3}" type="datetimeFigureOut">
              <a:rPr lang="en-US" smtClean="0"/>
              <a:t>7/26/2020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EAD1327-9AFB-4B3A-A754-A08DCB02F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F6CDB4A-87C8-4D33-8D8F-3E67AA53C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4761-07CA-437D-B6A2-890D8758E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607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BA72E7-7F20-44E5-848B-DF0A11FC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5F4512D-D493-4F81-A5F0-2850284EB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2FFADF9-F137-4E3A-BC58-764BBCFBB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71D-2913-4445-8C73-18673F0F11E3}" type="datetimeFigureOut">
              <a:rPr lang="en-US" smtClean="0"/>
              <a:t>7/26/2020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1689236-A503-40B1-AC57-D1DA0A00C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80EEADF-E770-4673-8071-14B9D407F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4761-07CA-437D-B6A2-890D8758E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4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6286FA-5E93-4056-82A4-2459D43E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105DA25-CE46-46BA-A104-F6763A13D4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D2C3482-4EE5-48F4-A419-D2694640D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7A47B5B-8C5B-44BE-8BCA-E9B67F74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71D-2913-4445-8C73-18673F0F11E3}" type="datetimeFigureOut">
              <a:rPr lang="en-US" smtClean="0"/>
              <a:t>7/26/2020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629CD1E-F66C-4693-8505-1F487AE7C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B095809-E8B4-445A-9A90-00C8C8F1D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4761-07CA-437D-B6A2-890D8758E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193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875C90-8B1C-47AD-A098-BAC8C1FB6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0CFA3F7-FE3B-449F-9C70-F0B7E7E00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CD6F722-CD39-478E-9AF2-D63E0FA7B3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C8D5BD1-4F1B-44D3-89F9-16F87DE63F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18D06F9-E085-461C-8464-4E57E18B29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033A1B89-6E3F-495C-B970-BFC55A779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71D-2913-4445-8C73-18673F0F11E3}" type="datetimeFigureOut">
              <a:rPr lang="en-US" smtClean="0"/>
              <a:t>7/26/2020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EF92B0B6-C122-40BD-B6A5-C43AA758E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77349C28-DDFE-42BC-9A0A-D206A71F4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4761-07CA-437D-B6A2-890D8758E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20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05F8FF4-214A-4FC8-BCE3-1D6B24071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48F9775-8657-451C-8CF4-177D091A8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71D-2913-4445-8C73-18673F0F11E3}" type="datetimeFigureOut">
              <a:rPr lang="en-US" smtClean="0"/>
              <a:t>7/26/2020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79CF551-5114-4486-B4E1-0864A83F3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13F5A41-61AE-4DAF-B3D0-FC7297FF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4761-07CA-437D-B6A2-890D8758E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33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825E45B-FCF9-4758-AF13-5997E1211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71D-2913-4445-8C73-18673F0F11E3}" type="datetimeFigureOut">
              <a:rPr lang="en-US" smtClean="0"/>
              <a:t>7/26/2020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E17FE366-11D0-4D1E-97DA-77A88FCDE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83700BB-1D94-454A-BD4A-9189ED5E7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4761-07CA-437D-B6A2-890D8758E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441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1F5432-245C-49BB-B2CE-7980EAFB4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BD2BB62-1269-402A-BBCD-E6515E041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A8BCFE6-CFE6-4B07-AEC4-5B07281BAB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8196DDF-EC13-40AD-8408-E48AA742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71D-2913-4445-8C73-18673F0F11E3}" type="datetimeFigureOut">
              <a:rPr lang="en-US" smtClean="0"/>
              <a:t>7/26/2020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E1DADE0-4689-4EF1-A35A-7A30ADB5C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F8DC440-3AEF-4E54-82D3-6004B58E6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4761-07CA-437D-B6A2-890D8758E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5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3737A4-71D4-44A6-861D-0C6D93B04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8761573A-9D7F-47EB-9671-F399FDD35E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135C0CA-CA66-42DB-9E8C-9D0E52191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907237E-5B2B-46C3-9DDC-7816F5DF5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71D-2913-4445-8C73-18673F0F11E3}" type="datetimeFigureOut">
              <a:rPr lang="en-US" smtClean="0"/>
              <a:t>7/26/2020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DDF1138-C70B-49C9-B45E-93EAE5135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9BED398-149E-49BD-A801-DDAD6209A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4761-07CA-437D-B6A2-890D8758E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023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124F7F3-DF36-4109-A206-D9C2DA2E2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BF5B415-2964-4D72-A241-54E7EA524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F4354FB-5BE2-4849-8704-E4D3ACF5D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71D-2913-4445-8C73-18673F0F11E3}" type="datetimeFigureOut">
              <a:rPr lang="en-US" smtClean="0"/>
              <a:t>7/26/2020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A432C0F-3E7C-4AD3-8733-4920FDBFB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135BD88-7C15-4843-837C-3FE450387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4761-07CA-437D-B6A2-890D8758E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20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9C27B74-03DD-49CD-B20F-B012B04A78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F303617-1F27-4BD9-83A0-E9A94EE2B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1F4BB09-1A6D-44F7-963E-170294A4C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D71D-2913-4445-8C73-18673F0F11E3}" type="datetimeFigureOut">
              <a:rPr lang="en-US" smtClean="0"/>
              <a:t>7/26/2020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BE99ED9-A1DA-444A-B906-664A27E15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E75CD34-E758-40DD-9398-474ED9034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4761-07CA-437D-B6A2-890D8758E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184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E2553AB7-1D3C-4D5E-AF3E-138F1695F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5701F83-5325-423A-BEB1-BCDDA76F5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0ADDB0D-2C5B-4E6F-9536-C6081AF6A9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0D71D-2913-4445-8C73-18673F0F11E3}" type="datetimeFigureOut">
              <a:rPr lang="en-US" smtClean="0"/>
              <a:t>7/26/2020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04EB4D1-D0C6-4BDA-A965-472EE24C2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3DA3255-FB24-431B-B86A-749F76DE6C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D4761-07CA-437D-B6A2-890D8758E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05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English Reading Courseware using Persuasive Design Strategy for Kindergarten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</a:t>
            </a:r>
          </a:p>
          <a:p>
            <a:r>
              <a:rPr lang="en-US" dirty="0" smtClean="0"/>
              <a:t>NURULFATHIAH BINTI KAMARUDIN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7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136" y="300532"/>
            <a:ext cx="3413142" cy="1579162"/>
          </a:xfrm>
          <a:ln w="28575"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1900" b="1" dirty="0" smtClean="0"/>
              <a:t>Background of Study</a:t>
            </a:r>
            <a:endParaRPr lang="en-US" sz="1900" b="1" dirty="0"/>
          </a:p>
          <a:p>
            <a:pPr marL="0" indent="0">
              <a:buNone/>
            </a:pPr>
            <a:r>
              <a:rPr lang="en-US" sz="1800" dirty="0"/>
              <a:t>Case </a:t>
            </a:r>
            <a:r>
              <a:rPr lang="en-US" sz="1800" dirty="0" smtClean="0"/>
              <a:t>Study: </a:t>
            </a:r>
            <a:r>
              <a:rPr lang="en-US" sz="1800" dirty="0"/>
              <a:t>Kindergarten </a:t>
            </a:r>
          </a:p>
          <a:p>
            <a:pPr marL="0" indent="0">
              <a:buNone/>
            </a:pPr>
            <a:r>
              <a:rPr lang="en-US" sz="1800" dirty="0" smtClean="0"/>
              <a:t>AOI</a:t>
            </a:r>
            <a:r>
              <a:rPr lang="en-US" sz="1800" dirty="0"/>
              <a:t>: Interactive multimedia courseware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Domain</a:t>
            </a:r>
            <a:r>
              <a:rPr lang="en-US" sz="1800" dirty="0"/>
              <a:t>: Educational </a:t>
            </a:r>
            <a:r>
              <a:rPr lang="en-US" sz="1800" dirty="0" smtClean="0"/>
              <a:t>institute</a:t>
            </a:r>
          </a:p>
          <a:p>
            <a:pPr marL="0" indent="0">
              <a:buNone/>
            </a:pPr>
            <a:r>
              <a:rPr lang="en-US" sz="1800" dirty="0" smtClean="0"/>
              <a:t>Theory</a:t>
            </a:r>
            <a:r>
              <a:rPr lang="en-US" sz="1800" dirty="0"/>
              <a:t>: Persuasive design </a:t>
            </a:r>
            <a:r>
              <a:rPr lang="en-US" sz="1800" dirty="0" smtClean="0"/>
              <a:t>strategy</a:t>
            </a:r>
            <a:endParaRPr lang="en-US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95872" y="5930731"/>
            <a:ext cx="2264141" cy="387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600" b="1" dirty="0"/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88136" y="2011680"/>
            <a:ext cx="3413146" cy="3133279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b="1" dirty="0" smtClean="0"/>
              <a:t>Problem Statement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600" dirty="0" smtClean="0"/>
              <a:t>Traditional teaching method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1600" dirty="0" smtClean="0"/>
              <a:t>The capability of students to maintain their focus in learning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MY" sz="1600" dirty="0" smtClean="0"/>
              <a:t>The limited time-teaching and learning in the class</a:t>
            </a:r>
            <a:endParaRPr lang="en-US" sz="1600" dirty="0" smtClean="0">
              <a:solidFill>
                <a:schemeClr val="dk1"/>
              </a:solidFill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3850473" y="300531"/>
            <a:ext cx="8270992" cy="2046859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b="1" dirty="0"/>
              <a:t>Objectives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500" dirty="0"/>
              <a:t>To identify and understand the appropriate principles of persuasive design strategy to apply in English courseware for children.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500" dirty="0"/>
              <a:t>To design and develop English courseware using persuasive design strategy for children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500" dirty="0"/>
              <a:t>To evaluate the functionality and usability of English courseware using persuasive design principles in educational learning.</a:t>
            </a:r>
          </a:p>
          <a:p>
            <a:pPr marL="0" indent="0">
              <a:buNone/>
            </a:pPr>
            <a:endParaRPr lang="en-US" sz="1500" dirty="0" smtClean="0"/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A0B62A04-0E26-461A-A460-1579EE944937}"/>
              </a:ext>
            </a:extLst>
          </p:cNvPr>
          <p:cNvSpPr/>
          <p:nvPr/>
        </p:nvSpPr>
        <p:spPr>
          <a:xfrm>
            <a:off x="51003200" y="224536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3850473" y="2431801"/>
            <a:ext cx="8270992" cy="2713157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14" name="Rectangle 13"/>
          <p:cNvSpPr/>
          <p:nvPr/>
        </p:nvSpPr>
        <p:spPr>
          <a:xfrm>
            <a:off x="3850473" y="2661262"/>
            <a:ext cx="827099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/>
              <a:t>Current </a:t>
            </a:r>
            <a:r>
              <a:rPr lang="en-US" sz="1600" b="1" dirty="0" smtClean="0"/>
              <a:t>Process</a:t>
            </a:r>
            <a:endParaRPr lang="en-US" sz="1600" b="1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MY" sz="1500" dirty="0" smtClean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MY" sz="1500" dirty="0" smtClean="0"/>
              <a:t>The </a:t>
            </a:r>
            <a:r>
              <a:rPr lang="en-MY" sz="1500" dirty="0"/>
              <a:t>children current practice in learning English is by using </a:t>
            </a:r>
            <a:r>
              <a:rPr lang="en-MY" sz="1500" dirty="0" smtClean="0"/>
              <a:t>a </a:t>
            </a:r>
            <a:r>
              <a:rPr lang="en-MY" sz="1500" dirty="0"/>
              <a:t>textbook and at the beginners level, kindergarteners learn about beginning consonant, and vowel a, e and o.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MY" sz="15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MY" sz="1500" dirty="0"/>
              <a:t>The teachers tend to play the YouTube videos to make a better explanation about the vowels sound.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MY" sz="15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MY" sz="1500" dirty="0"/>
              <a:t>For English learning, current practice use a traditional methods in teaching such as textbooks, flash cards ands story books.</a:t>
            </a:r>
          </a:p>
        </p:txBody>
      </p:sp>
    </p:spTree>
    <p:extLst>
      <p:ext uri="{BB962C8B-B14F-4D97-AF65-F5344CB8AC3E}">
        <p14:creationId xmlns:p14="http://schemas.microsoft.com/office/powerpoint/2010/main" val="61397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3544191"/>
              </p:ext>
            </p:extLst>
          </p:nvPr>
        </p:nvGraphicFramePr>
        <p:xfrm>
          <a:off x="514643" y="743038"/>
          <a:ext cx="11030122" cy="4548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1549">
                  <a:extLst>
                    <a:ext uri="{9D8B030D-6E8A-4147-A177-3AD203B41FA5}">
                      <a16:colId xmlns:a16="http://schemas.microsoft.com/office/drawing/2014/main" xmlns="" val="613039186"/>
                    </a:ext>
                  </a:extLst>
                </a:gridCol>
                <a:gridCol w="5778573">
                  <a:extLst>
                    <a:ext uri="{9D8B030D-6E8A-4147-A177-3AD203B41FA5}">
                      <a16:colId xmlns:a16="http://schemas.microsoft.com/office/drawing/2014/main" xmlns="" val="911211065"/>
                    </a:ext>
                  </a:extLst>
                </a:gridCol>
              </a:tblGrid>
              <a:tr h="49541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Problem Statement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Proposed Solution 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70320006"/>
                  </a:ext>
                </a:extLst>
              </a:tr>
              <a:tr h="13511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sz="1800" dirty="0" smtClean="0"/>
                        <a:t>Traditional teaching method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/>
                        <a:t>Design and develop an CD-ROM based English reading courseware.</a:t>
                      </a:r>
                    </a:p>
                  </a:txBody>
                  <a:tcPr marL="68580" marR="68580" marT="0" marB="0" anchor="ctr"/>
                </a:tc>
              </a:tr>
              <a:tr h="13511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sz="1800" dirty="0" smtClean="0"/>
                        <a:t>The capability of students to maintain their focus in learning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provide a courseware that linked to the principles of persuasive design.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38041383"/>
                  </a:ext>
                </a:extLst>
              </a:tr>
              <a:tr h="13511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MY" sz="1800" dirty="0" smtClean="0"/>
                        <a:t>The limited time-teaching and learning in the class</a:t>
                      </a:r>
                      <a:endParaRPr lang="en-US" sz="1800" dirty="0" smtClean="0">
                        <a:solidFill>
                          <a:schemeClr val="dk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</a:t>
                      </a:r>
                      <a:r>
                        <a:rPr lang="en-MY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en-US" sz="1800" baseline="0" dirty="0" smtClean="0"/>
                        <a:t>persuasive design strategy in order to develop an efficient educational courseware</a:t>
                      </a:r>
                      <a:endParaRPr lang="en-MY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MY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286566599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14643" y="-225718"/>
            <a:ext cx="10515600" cy="13255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/>
              <a:t>Proposed Solution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60884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MY" dirty="0" smtClean="0"/>
              <a:t>Theory of Persuasive Design Strategy and How it is implemented in the English Reading Courseware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78705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486508" y="3221787"/>
            <a:ext cx="5281200" cy="2880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508" y="196952"/>
            <a:ext cx="11101152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Reduction - </a:t>
            </a:r>
            <a:r>
              <a:rPr lang="en-US" dirty="0"/>
              <a:t>Making complex task become simple to avoid the user to jump through several hoops in to get to their course.</a:t>
            </a:r>
            <a:r>
              <a:rPr lang="en-US" dirty="0" smtClean="0"/>
              <a:t> </a:t>
            </a:r>
            <a:endParaRPr lang="en-MY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7015" y="3221787"/>
            <a:ext cx="5280645" cy="2880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Line Callout 2 5"/>
          <p:cNvSpPr/>
          <p:nvPr/>
        </p:nvSpPr>
        <p:spPr>
          <a:xfrm>
            <a:off x="3096936" y="1933166"/>
            <a:ext cx="2940148" cy="87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8580"/>
              <a:gd name="adj6" fmla="val -41882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 user have to click on the “Home” button to go back to the homepage, and exit.</a:t>
            </a:r>
            <a:endParaRPr lang="en-MY" dirty="0"/>
          </a:p>
        </p:txBody>
      </p:sp>
      <p:sp>
        <p:nvSpPr>
          <p:cNvPr id="8" name="Line Callout 2 7"/>
          <p:cNvSpPr/>
          <p:nvPr/>
        </p:nvSpPr>
        <p:spPr>
          <a:xfrm flipH="1">
            <a:off x="7045569" y="1933166"/>
            <a:ext cx="2940148" cy="87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8580"/>
              <a:gd name="adj6" fmla="val -41882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 user will exit using “Exit” button that only provided in the homepage.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82687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>
          <a:blip r:embed="rId2"/>
          <a:stretch>
            <a:fillRect/>
          </a:stretch>
        </p:blipFill>
        <p:spPr>
          <a:xfrm>
            <a:off x="3223706" y="2668404"/>
            <a:ext cx="6638400" cy="3600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43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MY" dirty="0" smtClean="0"/>
              <a:t>Tailoring – </a:t>
            </a:r>
            <a:r>
              <a:rPr lang="en-US" dirty="0" smtClean="0"/>
              <a:t>We provides </a:t>
            </a:r>
            <a:r>
              <a:rPr lang="en-US" dirty="0"/>
              <a:t>an options and user are more likely to complete the task that they choose.</a:t>
            </a:r>
            <a:endParaRPr lang="en-MY" dirty="0"/>
          </a:p>
        </p:txBody>
      </p:sp>
      <p:sp>
        <p:nvSpPr>
          <p:cNvPr id="4" name="Rounded Rectangle 3"/>
          <p:cNvSpPr/>
          <p:nvPr/>
        </p:nvSpPr>
        <p:spPr>
          <a:xfrm>
            <a:off x="3517541" y="2668404"/>
            <a:ext cx="1617166" cy="349264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Rounded Rectangle 4"/>
          <p:cNvSpPr/>
          <p:nvPr/>
        </p:nvSpPr>
        <p:spPr>
          <a:xfrm rot="16200000">
            <a:off x="7210924" y="3242732"/>
            <a:ext cx="644646" cy="436884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Line Callout 2 5"/>
          <p:cNvSpPr/>
          <p:nvPr/>
        </p:nvSpPr>
        <p:spPr>
          <a:xfrm flipH="1">
            <a:off x="501277" y="1406396"/>
            <a:ext cx="2940148" cy="87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1340"/>
              <a:gd name="adj6" fmla="val -31355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Navigational options that will helps the user to change the direction of main menu.</a:t>
            </a:r>
            <a:endParaRPr lang="en-MY" dirty="0"/>
          </a:p>
        </p:txBody>
      </p:sp>
      <p:sp>
        <p:nvSpPr>
          <p:cNvPr id="8" name="Line Callout 2 7"/>
          <p:cNvSpPr/>
          <p:nvPr/>
        </p:nvSpPr>
        <p:spPr>
          <a:xfrm>
            <a:off x="8713720" y="1710494"/>
            <a:ext cx="2940148" cy="87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84890"/>
              <a:gd name="adj6" fmla="val -40446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Navigational option for the content activities.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0498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944525" y="2540962"/>
            <a:ext cx="6627600" cy="3600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432"/>
            <a:ext cx="10515600" cy="1325563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Suggestion – We place a trigger </a:t>
            </a:r>
            <a:r>
              <a:rPr lang="en-US" dirty="0"/>
              <a:t>in the path to persuade the user behavior and keep the engaged.</a:t>
            </a:r>
            <a:r>
              <a:rPr lang="en-MY" sz="6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MY" sz="6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MY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MY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MY" dirty="0"/>
          </a:p>
        </p:txBody>
      </p:sp>
      <p:sp>
        <p:nvSpPr>
          <p:cNvPr id="6" name="Line Callout 2 5"/>
          <p:cNvSpPr/>
          <p:nvPr/>
        </p:nvSpPr>
        <p:spPr>
          <a:xfrm>
            <a:off x="8049976" y="2101977"/>
            <a:ext cx="2940148" cy="87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8580"/>
              <a:gd name="adj6" fmla="val -41882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 quiz menu is one of the trigger to keep the user engaged in learning English.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278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91737"/>
            <a:ext cx="10515600" cy="1325563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 smtClean="0"/>
              <a:t>Self-monitoring – The teacher or parents can check </a:t>
            </a:r>
            <a:r>
              <a:rPr lang="en-US" dirty="0"/>
              <a:t>the understanding and depth of knowledge of user through assessment.</a:t>
            </a:r>
            <a:r>
              <a:rPr lang="en-MY" dirty="0"/>
              <a:t/>
            </a:r>
            <a:br>
              <a:rPr lang="en-MY" dirty="0"/>
            </a:br>
            <a:endParaRPr lang="en-MY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7" y="3370127"/>
            <a:ext cx="5287742" cy="2880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826"/>
          <a:stretch/>
        </p:blipFill>
        <p:spPr>
          <a:xfrm>
            <a:off x="6022032" y="3370127"/>
            <a:ext cx="5331768" cy="2880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Line Callout 2 5"/>
          <p:cNvSpPr/>
          <p:nvPr/>
        </p:nvSpPr>
        <p:spPr>
          <a:xfrm flipH="1">
            <a:off x="4625926" y="1983171"/>
            <a:ext cx="2940148" cy="87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1340"/>
              <a:gd name="adj6" fmla="val -31355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Examples of quiz and exercise provided in English Reading courseware.</a:t>
            </a:r>
            <a:endParaRPr lang="en-MY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051496" y="2126593"/>
            <a:ext cx="2880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679681" y="2122459"/>
            <a:ext cx="378848" cy="109904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38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/>
          <a:stretch>
            <a:fillRect/>
          </a:stretch>
        </p:blipFill>
        <p:spPr>
          <a:xfrm>
            <a:off x="683275" y="2853711"/>
            <a:ext cx="5306400" cy="2880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6320789" y="2853711"/>
            <a:ext cx="5302800" cy="2880000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Conditioning – The theory help to create a good habit by reinforcing the </a:t>
            </a:r>
            <a:r>
              <a:rPr lang="en-US" dirty="0"/>
              <a:t>targeted user behaviors. </a:t>
            </a:r>
            <a:r>
              <a:rPr lang="en-MY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MY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MY" dirty="0"/>
          </a:p>
        </p:txBody>
      </p:sp>
      <p:sp>
        <p:nvSpPr>
          <p:cNvPr id="8" name="Rounded Rectangle 7"/>
          <p:cNvSpPr/>
          <p:nvPr/>
        </p:nvSpPr>
        <p:spPr>
          <a:xfrm flipH="1" flipV="1">
            <a:off x="9508813" y="3750049"/>
            <a:ext cx="1700795" cy="1047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ounded Rectangle 8"/>
          <p:cNvSpPr/>
          <p:nvPr/>
        </p:nvSpPr>
        <p:spPr>
          <a:xfrm rot="16200000">
            <a:off x="4287452" y="3782706"/>
            <a:ext cx="2053883" cy="126439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Line Callout 2 9"/>
          <p:cNvSpPr/>
          <p:nvPr/>
        </p:nvSpPr>
        <p:spPr>
          <a:xfrm flipH="1">
            <a:off x="6117101" y="1603337"/>
            <a:ext cx="2940148" cy="87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42285"/>
              <a:gd name="adj6" fmla="val -40924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“Exercise” session is provided in phonics consonants and vowels.</a:t>
            </a:r>
            <a:endParaRPr lang="en-MY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5542671" y="1788963"/>
            <a:ext cx="2880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314393" y="1771817"/>
            <a:ext cx="228278" cy="15840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49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n-US" dirty="0" smtClean="0"/>
              <a:t>Surveillance – We provides an indicator and </a:t>
            </a:r>
            <a:r>
              <a:rPr lang="en-MY" dirty="0" smtClean="0"/>
              <a:t>praise </a:t>
            </a:r>
            <a:r>
              <a:rPr lang="en-US" dirty="0" smtClean="0"/>
              <a:t>or </a:t>
            </a:r>
            <a:r>
              <a:rPr lang="en-US" dirty="0"/>
              <a:t>total of marks after the user finished answering the exercises and quizzes.</a:t>
            </a:r>
            <a:endParaRPr lang="en-MY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43" y="3255450"/>
            <a:ext cx="5286469" cy="2880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ine Callout 2 4"/>
          <p:cNvSpPr/>
          <p:nvPr/>
        </p:nvSpPr>
        <p:spPr>
          <a:xfrm flipH="1">
            <a:off x="576943" y="2057834"/>
            <a:ext cx="2940148" cy="87797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1340"/>
              <a:gd name="adj6" fmla="val -31355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Indicator will appeared when the user choose a wrong answer.</a:t>
            </a:r>
            <a:endParaRPr lang="en-MY" dirty="0"/>
          </a:p>
        </p:txBody>
      </p:sp>
      <p:sp>
        <p:nvSpPr>
          <p:cNvPr id="6" name="Line Callout 2 5"/>
          <p:cNvSpPr/>
          <p:nvPr/>
        </p:nvSpPr>
        <p:spPr>
          <a:xfrm>
            <a:off x="8265684" y="1377538"/>
            <a:ext cx="2940148" cy="82057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1742"/>
              <a:gd name="adj6" fmla="val -2772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Indicator will appeared when the user choose a correct answer.</a:t>
            </a:r>
            <a:endParaRPr lang="en-MY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115" y="2319279"/>
            <a:ext cx="4052967" cy="2160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745" y="4573687"/>
            <a:ext cx="4058542" cy="2160000"/>
          </a:xfrm>
          <a:prstGeom prst="rect">
            <a:avLst/>
          </a:prstGeom>
          <a:ln w="127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234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MY" sz="6600" b="1" dirty="0" smtClean="0"/>
              <a:t>THANK YOU.</a:t>
            </a:r>
            <a:endParaRPr lang="en-MY" sz="6600" b="1" dirty="0"/>
          </a:p>
        </p:txBody>
      </p:sp>
    </p:spTree>
    <p:extLst>
      <p:ext uri="{BB962C8B-B14F-4D97-AF65-F5344CB8AC3E}">
        <p14:creationId xmlns:p14="http://schemas.microsoft.com/office/powerpoint/2010/main" val="166228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757</TotalTime>
  <Words>483</Words>
  <Application>Microsoft Office PowerPoint</Application>
  <PresentationFormat>Widescreen</PresentationFormat>
  <Paragraphs>49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Office Theme</vt:lpstr>
      <vt:lpstr>English Reading Courseware using Persuasive Design Strategy for Kindergarten</vt:lpstr>
      <vt:lpstr>PowerPoint Presentation</vt:lpstr>
      <vt:lpstr>Proposed Solution</vt:lpstr>
      <vt:lpstr>Theory of Persuasive Design Strategy and How it is implemented in the English Reading Courseware</vt:lpstr>
      <vt:lpstr>Reduction - Making complex task become simple to avoid the user to jump through several hoops in to get to their course. </vt:lpstr>
      <vt:lpstr>Tailoring – We provides an options and user are more likely to complete the task that they choose.</vt:lpstr>
      <vt:lpstr>  Suggestion – We place a trigger in the path to persuade the user behavior and keep the engaged.  </vt:lpstr>
      <vt:lpstr>Self-monitoring – The teacher or parents can check the understanding and depth of knowledge of user through assessment. </vt:lpstr>
      <vt:lpstr>Conditioning – The theory help to create a good habit by reinforcing the targeted user behaviors.  </vt:lpstr>
      <vt:lpstr>Surveillance – We provides an indicator and praise or total of marks after the user finished answering the exercises and quizzes.</vt:lpstr>
      <vt:lpstr>THANK YOU.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Azila</dc:creator>
  <cp:lastModifiedBy>ASUS</cp:lastModifiedBy>
  <cp:revision>68</cp:revision>
  <dcterms:created xsi:type="dcterms:W3CDTF">2018-09-24T03:48:28Z</dcterms:created>
  <dcterms:modified xsi:type="dcterms:W3CDTF">2020-07-26T06:07:21Z</dcterms:modified>
</cp:coreProperties>
</file>