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8" r:id="rId5"/>
  </p:sldIdLst>
  <p:sldSz cx="6858000" cy="2743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160" userDrawn="1">
          <p15:clr>
            <a:srgbClr val="A4A3A4"/>
          </p15:clr>
        </p15:guide>
        <p15:guide id="3" orient="horz" pos="8640" userDrawn="1">
          <p15:clr>
            <a:srgbClr val="A4A3A4"/>
          </p15:clr>
        </p15:guide>
        <p15:guide id="4" pos="3589" userDrawn="1">
          <p15:clr>
            <a:srgbClr val="A4A3A4"/>
          </p15:clr>
        </p15:guide>
        <p15:guide id="5" orient="horz" pos="6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000000"/>
    <a:srgbClr val="DF3A42"/>
    <a:srgbClr val="FFFF99"/>
    <a:srgbClr val="0071BC"/>
    <a:srgbClr val="0C6EA5"/>
    <a:srgbClr val="F2B800"/>
    <a:srgbClr val="474B53"/>
    <a:srgbClr val="191E28"/>
    <a:srgbClr val="E75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353" autoAdjust="0"/>
  </p:normalViewPr>
  <p:slideViewPr>
    <p:cSldViewPr snapToGrid="0" showGuides="1">
      <p:cViewPr>
        <p:scale>
          <a:sx n="75" d="100"/>
          <a:sy n="75" d="100"/>
        </p:scale>
        <p:origin x="984" y="-9882"/>
      </p:cViewPr>
      <p:guideLst>
        <p:guide pos="2160"/>
        <p:guide orient="horz" pos="8640"/>
        <p:guide pos="3589"/>
        <p:guide orient="horz" pos="678"/>
      </p:guideLst>
    </p:cSldViewPr>
  </p:slideViewPr>
  <p:notesTextViewPr>
    <p:cViewPr>
      <p:scale>
        <a:sx n="3" d="2"/>
        <a:sy n="3" d="2"/>
      </p:scale>
      <p:origin x="0" y="0"/>
    </p:cViewPr>
  </p:notesTextViewPr>
  <p:notesViewPr>
    <p:cSldViewPr snapToGrid="0" showGuides="1">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7E1F32-670E-42A1-BB79-BE7CF13D3D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7952D9F-355D-4E4D-9520-4A19B29476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23F10A-5BE5-4EE5-83A9-FC7FBAB5AC38}" type="datetimeFigureOut">
              <a:rPr lang="en-US" smtClean="0"/>
              <a:t>26-Jul-20</a:t>
            </a:fld>
            <a:endParaRPr lang="en-US" dirty="0"/>
          </a:p>
        </p:txBody>
      </p:sp>
      <p:sp>
        <p:nvSpPr>
          <p:cNvPr id="4" name="Footer Placeholder 3">
            <a:extLst>
              <a:ext uri="{FF2B5EF4-FFF2-40B4-BE49-F238E27FC236}">
                <a16:creationId xmlns:a16="http://schemas.microsoft.com/office/drawing/2014/main" id="{9C1D824E-CABD-4018-B1C4-F54DF49C3C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68D1F29-09CA-482E-8686-EEE88BB73D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9D12F-E8AC-48C0-8B1F-BD566648D8E6}" type="slidenum">
              <a:rPr lang="en-US" smtClean="0"/>
              <a:t>‹#›</a:t>
            </a:fld>
            <a:endParaRPr lang="en-US" dirty="0"/>
          </a:p>
        </p:txBody>
      </p:sp>
    </p:spTree>
    <p:extLst>
      <p:ext uri="{BB962C8B-B14F-4D97-AF65-F5344CB8AC3E}">
        <p14:creationId xmlns:p14="http://schemas.microsoft.com/office/powerpoint/2010/main" val="27946547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27D22-D115-4CF2-BE84-ED8A12B36F7E}" type="datetimeFigureOut">
              <a:rPr lang="en-US" noProof="0" smtClean="0"/>
              <a:t>26-Jul-20</a:t>
            </a:fld>
            <a:endParaRPr lang="en-US" noProof="0" dirty="0"/>
          </a:p>
        </p:txBody>
      </p:sp>
      <p:sp>
        <p:nvSpPr>
          <p:cNvPr id="4" name="Slide Image Placeholder 3"/>
          <p:cNvSpPr>
            <a:spLocks noGrp="1" noRot="1" noChangeAspect="1"/>
          </p:cNvSpPr>
          <p:nvPr>
            <p:ph type="sldImg" idx="2"/>
          </p:nvPr>
        </p:nvSpPr>
        <p:spPr>
          <a:xfrm>
            <a:off x="3043238" y="1143000"/>
            <a:ext cx="771525"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36092-2EDF-47BF-99B1-B87430F95B70}" type="slidenum">
              <a:rPr lang="en-US" noProof="0" smtClean="0"/>
              <a:t>‹#›</a:t>
            </a:fld>
            <a:endParaRPr lang="en-US" noProof="0" dirty="0"/>
          </a:p>
        </p:txBody>
      </p:sp>
    </p:spTree>
    <p:extLst>
      <p:ext uri="{BB962C8B-B14F-4D97-AF65-F5344CB8AC3E}">
        <p14:creationId xmlns:p14="http://schemas.microsoft.com/office/powerpoint/2010/main" val="3603056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31B22D-278B-4494-9983-22D9FEE2D057}"/>
              </a:ext>
            </a:extLst>
          </p:cNvPr>
          <p:cNvPicPr>
            <a:picLocks noChangeAspect="1"/>
          </p:cNvPicPr>
          <p:nvPr userDrawn="1"/>
        </p:nvPicPr>
        <p:blipFill>
          <a:blip r:embed="rId2"/>
          <a:stretch>
            <a:fillRect/>
          </a:stretch>
        </p:blipFill>
        <p:spPr>
          <a:xfrm>
            <a:off x="0" y="0"/>
            <a:ext cx="6858000" cy="27432000"/>
          </a:xfrm>
          <a:prstGeom prst="rect">
            <a:avLst/>
          </a:prstGeom>
        </p:spPr>
      </p:pic>
      <p:sp>
        <p:nvSpPr>
          <p:cNvPr id="14" name="Text Placeholder 13">
            <a:extLst>
              <a:ext uri="{FF2B5EF4-FFF2-40B4-BE49-F238E27FC236}">
                <a16:creationId xmlns:a16="http://schemas.microsoft.com/office/drawing/2014/main" id="{780CA53D-B21C-44EE-A7DC-F80DFA651AFE}"/>
              </a:ext>
            </a:extLst>
          </p:cNvPr>
          <p:cNvSpPr>
            <a:spLocks noGrp="1"/>
          </p:cNvSpPr>
          <p:nvPr>
            <p:ph type="body" sz="quarter" idx="10" hasCustomPrompt="1"/>
          </p:nvPr>
        </p:nvSpPr>
        <p:spPr>
          <a:xfrm>
            <a:off x="287859" y="0"/>
            <a:ext cx="619200" cy="3886200"/>
          </a:xfrm>
          <a:solidFill>
            <a:schemeClr val="bg2"/>
          </a:solidFill>
        </p:spPr>
        <p:txBody>
          <a:bodyPr lIns="72000" tIns="108000" rIns="72000" bIns="72000" anchor="ctr" anchorCtr="0">
            <a:noAutofit/>
          </a:bodyPr>
          <a:lstStyle>
            <a:lvl1pPr marL="0" indent="0" algn="ctr">
              <a:buNone/>
              <a:defRPr sz="1800" b="1">
                <a:solidFill>
                  <a:schemeClr val="accent2"/>
                </a:solidFill>
                <a:latin typeface="+mn-lt"/>
              </a:defRPr>
            </a:lvl1pPr>
            <a:lvl2pPr>
              <a:defRPr sz="1800"/>
            </a:lvl2pPr>
            <a:lvl3pPr>
              <a:defRPr sz="1800"/>
            </a:lvl3pPr>
            <a:lvl4pPr>
              <a:defRPr sz="1800"/>
            </a:lvl4pPr>
            <a:lvl5pPr>
              <a:defRPr sz="1800"/>
            </a:lvl5pPr>
          </a:lstStyle>
          <a:p>
            <a:pPr lvl="0"/>
            <a:r>
              <a:rPr lang="en-US" dirty="0"/>
              <a:t>THE AGE OF</a:t>
            </a:r>
            <a:endParaRPr lang="ru-RU" dirty="0"/>
          </a:p>
        </p:txBody>
      </p:sp>
      <p:sp>
        <p:nvSpPr>
          <p:cNvPr id="29" name="Title 28">
            <a:extLst>
              <a:ext uri="{FF2B5EF4-FFF2-40B4-BE49-F238E27FC236}">
                <a16:creationId xmlns:a16="http://schemas.microsoft.com/office/drawing/2014/main" id="{CF5BE93F-A649-42C8-AEBD-2B75A390FADC}"/>
              </a:ext>
            </a:extLst>
          </p:cNvPr>
          <p:cNvSpPr>
            <a:spLocks noGrp="1"/>
          </p:cNvSpPr>
          <p:nvPr>
            <p:ph type="title" hasCustomPrompt="1"/>
          </p:nvPr>
        </p:nvSpPr>
        <p:spPr>
          <a:xfrm>
            <a:off x="711090" y="899900"/>
            <a:ext cx="5915025" cy="3119087"/>
          </a:xfrm>
        </p:spPr>
        <p:txBody>
          <a:bodyPr lIns="0" tIns="0" rIns="0" bIns="0">
            <a:noAutofit/>
          </a:bodyPr>
          <a:lstStyle>
            <a:lvl1pPr algn="r">
              <a:defRPr sz="9530">
                <a:solidFill>
                  <a:schemeClr val="bg1"/>
                </a:solidFill>
              </a:defRPr>
            </a:lvl1pPr>
          </a:lstStyle>
          <a:p>
            <a:r>
              <a:rPr lang="en-US" dirty="0"/>
              <a:t>BIG DATA</a:t>
            </a:r>
            <a:endParaRPr lang="ru-RU" dirty="0"/>
          </a:p>
        </p:txBody>
      </p:sp>
    </p:spTree>
    <p:extLst>
      <p:ext uri="{BB962C8B-B14F-4D97-AF65-F5344CB8AC3E}">
        <p14:creationId xmlns:p14="http://schemas.microsoft.com/office/powerpoint/2010/main" val="4160577128"/>
      </p:ext>
    </p:extLst>
  </p:cSld>
  <p:clrMapOvr>
    <a:masterClrMapping/>
  </p:clrMapOvr>
  <p:extLst>
    <p:ext uri="{DCECCB84-F9BA-43D5-87BE-67443E8EF086}">
      <p15:sldGuideLst xmlns:p15="http://schemas.microsoft.com/office/powerpoint/2012/main">
        <p15:guide id="1" orient="horz" pos="473" userDrawn="1">
          <p15:clr>
            <a:srgbClr val="FBAE40"/>
          </p15:clr>
        </p15:guide>
        <p15:guide id="2" pos="2160" userDrawn="1">
          <p15:clr>
            <a:srgbClr val="FBAE40"/>
          </p15:clr>
        </p15:guide>
        <p15:guide id="3" pos="164" userDrawn="1">
          <p15:clr>
            <a:srgbClr val="FBAE40"/>
          </p15:clr>
        </p15:guide>
        <p15:guide id="4" pos="4156" userDrawn="1">
          <p15:clr>
            <a:srgbClr val="FBAE40"/>
          </p15:clr>
        </p15:guide>
        <p15:guide id="12" orient="horz" pos="16602" userDrawn="1">
          <p15:clr>
            <a:srgbClr val="FBAE40"/>
          </p15:clr>
        </p15:guide>
        <p15:guide id="13" orient="horz" pos="2448" userDrawn="1">
          <p15:clr>
            <a:srgbClr val="FBAE40"/>
          </p15:clr>
        </p15:guide>
        <p15:guide id="14" orient="horz" pos="11500" userDrawn="1">
          <p15:clr>
            <a:srgbClr val="FBAE40"/>
          </p15:clr>
        </p15:guide>
        <p15:guide id="15" pos="1593"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1" y="1460521"/>
            <a:ext cx="5915025" cy="5302253"/>
          </a:xfrm>
          <a:prstGeom prst="rect">
            <a:avLst/>
          </a:prstGeom>
        </p:spPr>
        <p:txBody>
          <a:bodyPr vert="horz" lIns="91440" tIns="45720" rIns="91440" bIns="45720" rtlCol="0" anchor="ctr">
            <a:normAutofit/>
          </a:bodyPr>
          <a:lstStyle/>
          <a:p>
            <a:endParaRPr lang="en-US" noProof="0"/>
          </a:p>
        </p:txBody>
      </p:sp>
      <p:sp>
        <p:nvSpPr>
          <p:cNvPr id="3" name="Text Placeholder 2"/>
          <p:cNvSpPr>
            <a:spLocks noGrp="1"/>
          </p:cNvSpPr>
          <p:nvPr>
            <p:ph type="body" idx="1"/>
          </p:nvPr>
        </p:nvSpPr>
        <p:spPr>
          <a:xfrm>
            <a:off x="471491" y="7302506"/>
            <a:ext cx="5915025" cy="17405352"/>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471488" y="25425418"/>
            <a:ext cx="1543050" cy="1460500"/>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noProof="0" dirty="0"/>
              <a:t>MM.DD.20XX</a:t>
            </a:r>
          </a:p>
        </p:txBody>
      </p:sp>
      <p:sp>
        <p:nvSpPr>
          <p:cNvPr id="5" name="Footer Placeholder 4"/>
          <p:cNvSpPr>
            <a:spLocks noGrp="1"/>
          </p:cNvSpPr>
          <p:nvPr>
            <p:ph type="ftr" sz="quarter" idx="3"/>
          </p:nvPr>
        </p:nvSpPr>
        <p:spPr>
          <a:xfrm>
            <a:off x="2271716" y="25425418"/>
            <a:ext cx="2314575" cy="1460500"/>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noProof="0" dirty="0"/>
              <a:t>ADD A FOOTER</a:t>
            </a:r>
          </a:p>
        </p:txBody>
      </p:sp>
      <p:sp>
        <p:nvSpPr>
          <p:cNvPr id="6" name="Slide Number Placeholder 5"/>
          <p:cNvSpPr>
            <a:spLocks noGrp="1"/>
          </p:cNvSpPr>
          <p:nvPr>
            <p:ph type="sldNum" sz="quarter" idx="4"/>
          </p:nvPr>
        </p:nvSpPr>
        <p:spPr>
          <a:xfrm>
            <a:off x="4843463" y="25425418"/>
            <a:ext cx="1543050" cy="1460500"/>
          </a:xfrm>
          <a:prstGeom prst="rect">
            <a:avLst/>
          </a:prstGeom>
        </p:spPr>
        <p:txBody>
          <a:bodyPr vert="horz" lIns="91440" tIns="45720" rIns="91440" bIns="45720" rtlCol="0" anchor="ctr"/>
          <a:lstStyle>
            <a:lvl1pPr algn="r">
              <a:defRPr sz="900">
                <a:solidFill>
                  <a:schemeClr val="tx1">
                    <a:tint val="75000"/>
                  </a:schemeClr>
                </a:solidFill>
              </a:defRPr>
            </a:lvl1pPr>
          </a:lstStyle>
          <a:p>
            <a:fld id="{C075BE66-B004-4B62-93B5-6C3A07EE5DEC}" type="slidenum">
              <a:rPr lang="en-US" noProof="0" smtClean="0"/>
              <a:t>‹#›</a:t>
            </a:fld>
            <a:endParaRPr lang="en-US" noProof="0" dirty="0"/>
          </a:p>
        </p:txBody>
      </p:sp>
    </p:spTree>
    <p:extLst>
      <p:ext uri="{BB962C8B-B14F-4D97-AF65-F5344CB8AC3E}">
        <p14:creationId xmlns:p14="http://schemas.microsoft.com/office/powerpoint/2010/main" val="2127442875"/>
      </p:ext>
    </p:extLst>
  </p:cSld>
  <p:clrMap bg1="lt1" tx1="dk1" bg2="lt2" tx2="dk2" accent1="accent1" accent2="accent2" accent3="accent3" accent4="accent4" accent5="accent5" accent6="accent6" hlink="hlink" folHlink="folHlink"/>
  <p:sldLayoutIdLst>
    <p:sldLayoutId id="2147483661" r:id="rId1"/>
  </p:sldLayoutIdLst>
  <p:hf hdr="0"/>
  <p:txStyles>
    <p:titleStyle>
      <a:lvl1pPr algn="l" defTabSz="685771"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1"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1"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3" indent="-171443" algn="l" defTabSz="685771"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9"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4"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68"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4"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39"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4" indent="-171443" algn="l" defTabSz="68577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1" rtl="0" eaLnBrk="1" latinLnBrk="0" hangingPunct="1">
        <a:defRPr sz="1350" kern="1200">
          <a:solidFill>
            <a:schemeClr val="tx1"/>
          </a:solidFill>
          <a:latin typeface="+mn-lt"/>
          <a:ea typeface="+mn-ea"/>
          <a:cs typeface="+mn-cs"/>
        </a:defRPr>
      </a:lvl1pPr>
      <a:lvl2pPr marL="342885" algn="l" defTabSz="685771" rtl="0" eaLnBrk="1" latinLnBrk="0" hangingPunct="1">
        <a:defRPr sz="1350" kern="1200">
          <a:solidFill>
            <a:schemeClr val="tx1"/>
          </a:solidFill>
          <a:latin typeface="+mn-lt"/>
          <a:ea typeface="+mn-ea"/>
          <a:cs typeface="+mn-cs"/>
        </a:defRPr>
      </a:lvl2pPr>
      <a:lvl3pPr marL="685771" algn="l" defTabSz="685771" rtl="0" eaLnBrk="1" latinLnBrk="0" hangingPunct="1">
        <a:defRPr sz="1350" kern="1200">
          <a:solidFill>
            <a:schemeClr val="tx1"/>
          </a:solidFill>
          <a:latin typeface="+mn-lt"/>
          <a:ea typeface="+mn-ea"/>
          <a:cs typeface="+mn-cs"/>
        </a:defRPr>
      </a:lvl3pPr>
      <a:lvl4pPr marL="1028655" algn="l" defTabSz="685771" rtl="0" eaLnBrk="1" latinLnBrk="0" hangingPunct="1">
        <a:defRPr sz="1350" kern="1200">
          <a:solidFill>
            <a:schemeClr val="tx1"/>
          </a:solidFill>
          <a:latin typeface="+mn-lt"/>
          <a:ea typeface="+mn-ea"/>
          <a:cs typeface="+mn-cs"/>
        </a:defRPr>
      </a:lvl4pPr>
      <a:lvl5pPr marL="1371542" algn="l" defTabSz="685771" rtl="0" eaLnBrk="1" latinLnBrk="0" hangingPunct="1">
        <a:defRPr sz="1350" kern="1200">
          <a:solidFill>
            <a:schemeClr val="tx1"/>
          </a:solidFill>
          <a:latin typeface="+mn-lt"/>
          <a:ea typeface="+mn-ea"/>
          <a:cs typeface="+mn-cs"/>
        </a:defRPr>
      </a:lvl5pPr>
      <a:lvl6pPr marL="1714426" algn="l" defTabSz="685771" rtl="0" eaLnBrk="1" latinLnBrk="0" hangingPunct="1">
        <a:defRPr sz="1350" kern="1200">
          <a:solidFill>
            <a:schemeClr val="tx1"/>
          </a:solidFill>
          <a:latin typeface="+mn-lt"/>
          <a:ea typeface="+mn-ea"/>
          <a:cs typeface="+mn-cs"/>
        </a:defRPr>
      </a:lvl6pPr>
      <a:lvl7pPr marL="2057312" algn="l" defTabSz="685771" rtl="0" eaLnBrk="1" latinLnBrk="0" hangingPunct="1">
        <a:defRPr sz="1350" kern="1200">
          <a:solidFill>
            <a:schemeClr val="tx1"/>
          </a:solidFill>
          <a:latin typeface="+mn-lt"/>
          <a:ea typeface="+mn-ea"/>
          <a:cs typeface="+mn-cs"/>
        </a:defRPr>
      </a:lvl7pPr>
      <a:lvl8pPr marL="2400196" algn="l" defTabSz="685771" rtl="0" eaLnBrk="1" latinLnBrk="0" hangingPunct="1">
        <a:defRPr sz="1350" kern="1200">
          <a:solidFill>
            <a:schemeClr val="tx1"/>
          </a:solidFill>
          <a:latin typeface="+mn-lt"/>
          <a:ea typeface="+mn-ea"/>
          <a:cs typeface="+mn-cs"/>
        </a:defRPr>
      </a:lvl8pPr>
      <a:lvl9pPr marL="2743082" algn="l" defTabSz="685771"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B18341-EF25-422E-9244-875589C13E58}"/>
              </a:ext>
            </a:extLst>
          </p:cNvPr>
          <p:cNvSpPr>
            <a:spLocks noGrp="1"/>
          </p:cNvSpPr>
          <p:nvPr>
            <p:ph type="body" sz="quarter" idx="10"/>
          </p:nvPr>
        </p:nvSpPr>
        <p:spPr>
          <a:xfrm>
            <a:off x="0" y="26499"/>
            <a:ext cx="6851002" cy="1377186"/>
          </a:xfrm>
          <a:solidFill>
            <a:srgbClr val="000000"/>
          </a:solidFill>
          <a:ln w="38100">
            <a:solidFill>
              <a:srgbClr val="FF0000"/>
            </a:solidFill>
          </a:ln>
        </p:spPr>
        <p:txBody>
          <a:bodyPr/>
          <a:lstStyle/>
          <a:p>
            <a:endParaRPr lang="en-US" dirty="0"/>
          </a:p>
          <a:p>
            <a:endParaRPr lang="en-US" dirty="0"/>
          </a:p>
        </p:txBody>
      </p:sp>
      <p:pic>
        <p:nvPicPr>
          <p:cNvPr id="72" name="Picture 71" descr="A picture containing drawing&#10;&#10;Description automatically generated">
            <a:extLst>
              <a:ext uri="{FF2B5EF4-FFF2-40B4-BE49-F238E27FC236}">
                <a16:creationId xmlns:a16="http://schemas.microsoft.com/office/drawing/2014/main" id="{1AB02304-01C9-4874-A8AC-2AE0DCEC5C45}"/>
              </a:ext>
            </a:extLst>
          </p:cNvPr>
          <p:cNvPicPr>
            <a:picLocks noChangeAspect="1"/>
          </p:cNvPicPr>
          <p:nvPr/>
        </p:nvPicPr>
        <p:blipFill>
          <a:blip r:embed="rId2"/>
          <a:stretch>
            <a:fillRect/>
          </a:stretch>
        </p:blipFill>
        <p:spPr>
          <a:xfrm>
            <a:off x="110680" y="525982"/>
            <a:ext cx="449633" cy="552300"/>
          </a:xfrm>
          <a:prstGeom prst="rect">
            <a:avLst/>
          </a:prstGeom>
        </p:spPr>
      </p:pic>
      <p:pic>
        <p:nvPicPr>
          <p:cNvPr id="75" name="Picture 74" descr="A close up of a sign&#10;&#10;Description automatically generated">
            <a:extLst>
              <a:ext uri="{FF2B5EF4-FFF2-40B4-BE49-F238E27FC236}">
                <a16:creationId xmlns:a16="http://schemas.microsoft.com/office/drawing/2014/main" id="{529BF856-D7F3-4221-838E-00FBD005A181}"/>
              </a:ext>
            </a:extLst>
          </p:cNvPr>
          <p:cNvPicPr>
            <a:picLocks noChangeAspect="1"/>
          </p:cNvPicPr>
          <p:nvPr/>
        </p:nvPicPr>
        <p:blipFill>
          <a:blip r:embed="rId3"/>
          <a:stretch>
            <a:fillRect/>
          </a:stretch>
        </p:blipFill>
        <p:spPr>
          <a:xfrm>
            <a:off x="6097284" y="113256"/>
            <a:ext cx="571065" cy="405456"/>
          </a:xfrm>
          <a:prstGeom prst="rect">
            <a:avLst/>
          </a:prstGeom>
        </p:spPr>
      </p:pic>
      <p:cxnSp>
        <p:nvCxnSpPr>
          <p:cNvPr id="79" name="Straight Connector 78">
            <a:extLst>
              <a:ext uri="{FF2B5EF4-FFF2-40B4-BE49-F238E27FC236}">
                <a16:creationId xmlns:a16="http://schemas.microsoft.com/office/drawing/2014/main" id="{17092471-5671-469B-A030-3F48E440A3D7}"/>
              </a:ext>
            </a:extLst>
          </p:cNvPr>
          <p:cNvCxnSpPr>
            <a:cxnSpLocks/>
          </p:cNvCxnSpPr>
          <p:nvPr/>
        </p:nvCxnSpPr>
        <p:spPr>
          <a:xfrm>
            <a:off x="1" y="1836249"/>
            <a:ext cx="68510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6F345E3D-A2D8-410A-AB73-7095D6AFCF69}"/>
              </a:ext>
            </a:extLst>
          </p:cNvPr>
          <p:cNvSpPr>
            <a:spLocks noGrp="1"/>
          </p:cNvSpPr>
          <p:nvPr>
            <p:ph type="title"/>
          </p:nvPr>
        </p:nvSpPr>
        <p:spPr>
          <a:xfrm>
            <a:off x="650132" y="274404"/>
            <a:ext cx="6225802" cy="1039695"/>
          </a:xfrm>
        </p:spPr>
        <p:txBody>
          <a:bodyPr/>
          <a:lstStyle/>
          <a:p>
            <a:pPr algn="l"/>
            <a:r>
              <a:rPr lang="en-US" sz="2600" dirty="0">
                <a:solidFill>
                  <a:srgbClr val="00B0F0"/>
                </a:solidFill>
              </a:rPr>
              <a:t>DECISION SUPPORT SYSTEM</a:t>
            </a:r>
            <a:r>
              <a:rPr lang="en-US" sz="2600" dirty="0"/>
              <a:t> OF </a:t>
            </a:r>
            <a:br>
              <a:rPr lang="en-US" sz="2600" dirty="0"/>
            </a:br>
            <a:r>
              <a:rPr lang="en-US" sz="2600" dirty="0">
                <a:solidFill>
                  <a:srgbClr val="FF0000"/>
                </a:solidFill>
              </a:rPr>
              <a:t>CONSTRUCTION TENDERING</a:t>
            </a:r>
            <a:r>
              <a:rPr lang="en-US" sz="2600" dirty="0"/>
              <a:t> USING</a:t>
            </a:r>
            <a:br>
              <a:rPr lang="en-US" sz="2600" dirty="0"/>
            </a:br>
            <a:r>
              <a:rPr lang="en-US" sz="2600" dirty="0">
                <a:solidFill>
                  <a:srgbClr val="66FF66"/>
                </a:solidFill>
              </a:rPr>
              <a:t>ANALYTICAL HIERARCHY PROCESS</a:t>
            </a:r>
            <a:r>
              <a:rPr lang="en-US" sz="2600" dirty="0"/>
              <a:t> (</a:t>
            </a:r>
            <a:r>
              <a:rPr lang="en-US" sz="2600" dirty="0">
                <a:solidFill>
                  <a:srgbClr val="66FF66"/>
                </a:solidFill>
              </a:rPr>
              <a:t>AHP</a:t>
            </a:r>
            <a:r>
              <a:rPr lang="en-US" sz="2600" dirty="0"/>
              <a:t>).</a:t>
            </a:r>
          </a:p>
        </p:txBody>
      </p:sp>
      <p:sp>
        <p:nvSpPr>
          <p:cNvPr id="88" name="Text Placeholder 19">
            <a:extLst>
              <a:ext uri="{FF2B5EF4-FFF2-40B4-BE49-F238E27FC236}">
                <a16:creationId xmlns:a16="http://schemas.microsoft.com/office/drawing/2014/main" id="{741C8CB4-8180-4AA6-808E-EF20701D45DB}"/>
              </a:ext>
            </a:extLst>
          </p:cNvPr>
          <p:cNvSpPr txBox="1">
            <a:spLocks/>
          </p:cNvSpPr>
          <p:nvPr/>
        </p:nvSpPr>
        <p:spPr>
          <a:xfrm>
            <a:off x="0" y="1871443"/>
            <a:ext cx="6851002" cy="25534058"/>
          </a:xfrm>
          <a:prstGeom prst="rect">
            <a:avLst/>
          </a:prstGeom>
          <a:solidFill>
            <a:srgbClr val="000000"/>
          </a:solidFill>
          <a:ln w="38100">
            <a:solidFill>
              <a:srgbClr val="FF0000"/>
            </a:solidFill>
          </a:ln>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900" b="0" kern="1200">
                <a:solidFill>
                  <a:schemeClr val="accent1">
                    <a:lumMod val="60000"/>
                    <a:lumOff val="4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86" name="Text Placeholder 19">
            <a:extLst>
              <a:ext uri="{FF2B5EF4-FFF2-40B4-BE49-F238E27FC236}">
                <a16:creationId xmlns:a16="http://schemas.microsoft.com/office/drawing/2014/main" id="{2B1C6042-AB5F-41FA-B13C-9C17FFA97A81}"/>
              </a:ext>
            </a:extLst>
          </p:cNvPr>
          <p:cNvSpPr txBox="1">
            <a:spLocks/>
          </p:cNvSpPr>
          <p:nvPr/>
        </p:nvSpPr>
        <p:spPr>
          <a:xfrm>
            <a:off x="178824" y="3145692"/>
            <a:ext cx="2066864"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FFFF00"/>
                </a:solidFill>
              </a:rPr>
              <a:t>OBJECTIVES</a:t>
            </a:r>
          </a:p>
        </p:txBody>
      </p:sp>
      <p:sp>
        <p:nvSpPr>
          <p:cNvPr id="84" name="Text Placeholder 19">
            <a:extLst>
              <a:ext uri="{FF2B5EF4-FFF2-40B4-BE49-F238E27FC236}">
                <a16:creationId xmlns:a16="http://schemas.microsoft.com/office/drawing/2014/main" id="{D0F30E8C-435F-44B5-AEE4-5A0099D8C931}"/>
              </a:ext>
            </a:extLst>
          </p:cNvPr>
          <p:cNvSpPr txBox="1">
            <a:spLocks/>
          </p:cNvSpPr>
          <p:nvPr/>
        </p:nvSpPr>
        <p:spPr>
          <a:xfrm>
            <a:off x="166370" y="2273410"/>
            <a:ext cx="6525262" cy="747996"/>
          </a:xfrm>
          <a:prstGeom prst="rect">
            <a:avLst/>
          </a:prstGeom>
          <a:solidFill>
            <a:srgbClr val="000000"/>
          </a:solidFill>
          <a:ln>
            <a:noFill/>
          </a:ln>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900" b="0" kern="1200">
                <a:solidFill>
                  <a:schemeClr val="accent1">
                    <a:lumMod val="60000"/>
                    <a:lumOff val="4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en-US" sz="1200" dirty="0">
                <a:solidFill>
                  <a:schemeClr val="bg1"/>
                </a:solidFill>
              </a:rPr>
              <a:t>Decision Support System (DSS) of Construction Tendering Using Analytical Hierarchy Process (AHP) helps the decision maker to find the best tenderer for a construction project. There are multiple tenderer alternatives and every alternative has multiple criteria to be evaluated. AHP algorithm implemented into the system compares every criterion and every alternative to one another to find the best tenderer alternative.</a:t>
            </a:r>
          </a:p>
          <a:p>
            <a:endParaRPr lang="en-US" dirty="0"/>
          </a:p>
        </p:txBody>
      </p:sp>
      <p:sp>
        <p:nvSpPr>
          <p:cNvPr id="25" name="Text Placeholder 19">
            <a:extLst>
              <a:ext uri="{FF2B5EF4-FFF2-40B4-BE49-F238E27FC236}">
                <a16:creationId xmlns:a16="http://schemas.microsoft.com/office/drawing/2014/main" id="{A3725F2D-3F20-47AB-B9A5-E5757F6FF86A}"/>
              </a:ext>
            </a:extLst>
          </p:cNvPr>
          <p:cNvSpPr txBox="1">
            <a:spLocks/>
          </p:cNvSpPr>
          <p:nvPr/>
        </p:nvSpPr>
        <p:spPr>
          <a:xfrm>
            <a:off x="2392070" y="1977864"/>
            <a:ext cx="2066864"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FFFF00"/>
                </a:solidFill>
              </a:rPr>
              <a:t>INTRODUCTION</a:t>
            </a:r>
          </a:p>
        </p:txBody>
      </p:sp>
      <p:cxnSp>
        <p:nvCxnSpPr>
          <p:cNvPr id="89" name="Straight Connector 88">
            <a:extLst>
              <a:ext uri="{FF2B5EF4-FFF2-40B4-BE49-F238E27FC236}">
                <a16:creationId xmlns:a16="http://schemas.microsoft.com/office/drawing/2014/main" id="{4EFEDFA8-891B-4861-B583-05F959BBD6CE}"/>
              </a:ext>
            </a:extLst>
          </p:cNvPr>
          <p:cNvCxnSpPr>
            <a:cxnSpLocks/>
          </p:cNvCxnSpPr>
          <p:nvPr/>
        </p:nvCxnSpPr>
        <p:spPr>
          <a:xfrm>
            <a:off x="166370" y="3040455"/>
            <a:ext cx="652526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B8213B6A-C5C1-4F5F-A2C2-6BA5C15CCB2C}"/>
              </a:ext>
            </a:extLst>
          </p:cNvPr>
          <p:cNvSpPr/>
          <p:nvPr/>
        </p:nvSpPr>
        <p:spPr>
          <a:xfrm>
            <a:off x="150802" y="3635478"/>
            <a:ext cx="998656" cy="1313018"/>
          </a:xfrm>
          <a:prstGeom prst="rect">
            <a:avLst/>
          </a:prstGeom>
          <a:solidFill>
            <a:srgbClr val="000000"/>
          </a:solidFill>
          <a:ln w="38100">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1- To identify requirements in evaluating and analyzing the tender.</a:t>
            </a:r>
          </a:p>
        </p:txBody>
      </p:sp>
      <p:sp>
        <p:nvSpPr>
          <p:cNvPr id="99" name="Rectangle 98">
            <a:extLst>
              <a:ext uri="{FF2B5EF4-FFF2-40B4-BE49-F238E27FC236}">
                <a16:creationId xmlns:a16="http://schemas.microsoft.com/office/drawing/2014/main" id="{83D5FD14-8ADB-45C3-A604-49718A16B505}"/>
              </a:ext>
            </a:extLst>
          </p:cNvPr>
          <p:cNvSpPr/>
          <p:nvPr/>
        </p:nvSpPr>
        <p:spPr>
          <a:xfrm>
            <a:off x="1300270" y="3639100"/>
            <a:ext cx="1126293" cy="1313018"/>
          </a:xfrm>
          <a:prstGeom prst="rect">
            <a:avLst/>
          </a:prstGeom>
          <a:solidFill>
            <a:srgbClr val="000000"/>
          </a:solidFill>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2- To develop a prototype system with complete rules, criteria and algorithm.</a:t>
            </a:r>
          </a:p>
        </p:txBody>
      </p:sp>
      <p:sp>
        <p:nvSpPr>
          <p:cNvPr id="103" name="Rectangle 102">
            <a:extLst>
              <a:ext uri="{FF2B5EF4-FFF2-40B4-BE49-F238E27FC236}">
                <a16:creationId xmlns:a16="http://schemas.microsoft.com/office/drawing/2014/main" id="{E1DD7E72-2F84-4668-AF8D-808D1675C2FC}"/>
              </a:ext>
            </a:extLst>
          </p:cNvPr>
          <p:cNvSpPr/>
          <p:nvPr/>
        </p:nvSpPr>
        <p:spPr>
          <a:xfrm>
            <a:off x="178825" y="5148042"/>
            <a:ext cx="2213249" cy="750260"/>
          </a:xfrm>
          <a:prstGeom prst="rect">
            <a:avLst/>
          </a:prstGeom>
          <a:solidFill>
            <a:srgbClr val="000000"/>
          </a:solidFill>
          <a:ln w="38100">
            <a:solidFill>
              <a:schemeClr val="accent5"/>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3- To evaluate the functions of the system by expert accuracy test and user testing.</a:t>
            </a:r>
          </a:p>
        </p:txBody>
      </p:sp>
      <p:sp>
        <p:nvSpPr>
          <p:cNvPr id="125" name="Text Placeholder 19">
            <a:extLst>
              <a:ext uri="{FF2B5EF4-FFF2-40B4-BE49-F238E27FC236}">
                <a16:creationId xmlns:a16="http://schemas.microsoft.com/office/drawing/2014/main" id="{838DE9D0-3FD2-44B5-9DF6-16B7CFD860AF}"/>
              </a:ext>
            </a:extLst>
          </p:cNvPr>
          <p:cNvSpPr txBox="1">
            <a:spLocks/>
          </p:cNvSpPr>
          <p:nvPr/>
        </p:nvSpPr>
        <p:spPr>
          <a:xfrm>
            <a:off x="2381480" y="6346316"/>
            <a:ext cx="2066864"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FF0000"/>
                </a:solidFill>
              </a:rPr>
              <a:t>METHODOLOGY</a:t>
            </a:r>
          </a:p>
        </p:txBody>
      </p:sp>
      <p:sp>
        <p:nvSpPr>
          <p:cNvPr id="127" name="Rectangle 126">
            <a:extLst>
              <a:ext uri="{FF2B5EF4-FFF2-40B4-BE49-F238E27FC236}">
                <a16:creationId xmlns:a16="http://schemas.microsoft.com/office/drawing/2014/main" id="{BB313AEB-F74E-40C0-BE93-3A1F3DC20555}"/>
              </a:ext>
            </a:extLst>
          </p:cNvPr>
          <p:cNvSpPr/>
          <p:nvPr/>
        </p:nvSpPr>
        <p:spPr>
          <a:xfrm>
            <a:off x="135145" y="6731914"/>
            <a:ext cx="1126293" cy="376105"/>
          </a:xfrm>
          <a:prstGeom prst="rect">
            <a:avLst/>
          </a:prstGeom>
          <a:solidFill>
            <a:schemeClr val="accent4">
              <a:lumMod val="40000"/>
              <a:lumOff val="60000"/>
            </a:schemeClr>
          </a:solidFill>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rgbClr val="000000"/>
                </a:solidFill>
              </a:rPr>
              <a:t>PRELIMINARY STUDY</a:t>
            </a:r>
          </a:p>
        </p:txBody>
      </p:sp>
      <p:sp>
        <p:nvSpPr>
          <p:cNvPr id="131" name="Rectangle 130">
            <a:extLst>
              <a:ext uri="{FF2B5EF4-FFF2-40B4-BE49-F238E27FC236}">
                <a16:creationId xmlns:a16="http://schemas.microsoft.com/office/drawing/2014/main" id="{7345AB51-01D8-4193-92F2-878B845FAEA8}"/>
              </a:ext>
            </a:extLst>
          </p:cNvPr>
          <p:cNvSpPr/>
          <p:nvPr/>
        </p:nvSpPr>
        <p:spPr>
          <a:xfrm>
            <a:off x="138857" y="7207526"/>
            <a:ext cx="1126293" cy="1492792"/>
          </a:xfrm>
          <a:prstGeom prst="rect">
            <a:avLst/>
          </a:prstGeom>
          <a:solidFill>
            <a:schemeClr val="accent4">
              <a:lumMod val="40000"/>
              <a:lumOff val="60000"/>
            </a:schemeClr>
          </a:solidFill>
          <a:ln w="38100"/>
        </p:spPr>
        <p:style>
          <a:lnRef idx="2">
            <a:schemeClr val="accent4"/>
          </a:lnRef>
          <a:fillRef idx="1">
            <a:schemeClr val="lt1"/>
          </a:fillRef>
          <a:effectRef idx="0">
            <a:schemeClr val="accent4"/>
          </a:effectRef>
          <a:fontRef idx="minor">
            <a:schemeClr val="dk1"/>
          </a:fontRef>
        </p:style>
        <p:txBody>
          <a:bodyPr rtlCol="0" anchor="ctr"/>
          <a:lstStyle/>
          <a:p>
            <a:pPr marL="171443" indent="-171443">
              <a:buFontTx/>
              <a:buChar char="-"/>
            </a:pPr>
            <a:r>
              <a:rPr lang="en-US" sz="1200" dirty="0">
                <a:solidFill>
                  <a:srgbClr val="000000"/>
                </a:solidFill>
              </a:rPr>
              <a:t>Contractor Selection</a:t>
            </a:r>
          </a:p>
          <a:p>
            <a:pPr marL="171443" indent="-171443">
              <a:buFontTx/>
              <a:buChar char="-"/>
            </a:pPr>
            <a:r>
              <a:rPr lang="en-US" sz="1200" dirty="0">
                <a:solidFill>
                  <a:srgbClr val="000000"/>
                </a:solidFill>
              </a:rPr>
              <a:t>List of Criteria</a:t>
            </a:r>
          </a:p>
          <a:p>
            <a:pPr marL="171443" indent="-171443">
              <a:buFontTx/>
              <a:buChar char="-"/>
            </a:pPr>
            <a:r>
              <a:rPr lang="en-US" sz="1200" dirty="0">
                <a:solidFill>
                  <a:srgbClr val="000000"/>
                </a:solidFill>
              </a:rPr>
              <a:t>Multi-Criteria Decision Making algorithms</a:t>
            </a:r>
          </a:p>
          <a:p>
            <a:pPr marL="171443" indent="-171443">
              <a:buFontTx/>
              <a:buChar char="-"/>
            </a:pPr>
            <a:r>
              <a:rPr lang="en-US" sz="1200" dirty="0">
                <a:solidFill>
                  <a:srgbClr val="000000"/>
                </a:solidFill>
              </a:rPr>
              <a:t>AHP</a:t>
            </a:r>
          </a:p>
        </p:txBody>
      </p:sp>
      <p:sp>
        <p:nvSpPr>
          <p:cNvPr id="133" name="Rectangle 132">
            <a:extLst>
              <a:ext uri="{FF2B5EF4-FFF2-40B4-BE49-F238E27FC236}">
                <a16:creationId xmlns:a16="http://schemas.microsoft.com/office/drawing/2014/main" id="{42A59C1E-9789-49AC-AC15-394EB8DFE05A}"/>
              </a:ext>
            </a:extLst>
          </p:cNvPr>
          <p:cNvSpPr/>
          <p:nvPr/>
        </p:nvSpPr>
        <p:spPr>
          <a:xfrm>
            <a:off x="1598833" y="6731914"/>
            <a:ext cx="1126293" cy="376105"/>
          </a:xfrm>
          <a:prstGeom prst="rect">
            <a:avLst/>
          </a:prstGeom>
          <a:solidFill>
            <a:schemeClr val="tx1">
              <a:lumMod val="20000"/>
              <a:lumOff val="80000"/>
            </a:schemeClr>
          </a:solidFill>
          <a:ln w="38100">
            <a:solidFill>
              <a:schemeClr val="tx1">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rgbClr val="000000"/>
                </a:solidFill>
              </a:rPr>
              <a:t>DATA COLLECTION</a:t>
            </a:r>
          </a:p>
        </p:txBody>
      </p:sp>
      <p:sp>
        <p:nvSpPr>
          <p:cNvPr id="135" name="Rectangle 134">
            <a:extLst>
              <a:ext uri="{FF2B5EF4-FFF2-40B4-BE49-F238E27FC236}">
                <a16:creationId xmlns:a16="http://schemas.microsoft.com/office/drawing/2014/main" id="{A8E72FF5-C7D0-4582-993B-9ED3E2B3BE9F}"/>
              </a:ext>
            </a:extLst>
          </p:cNvPr>
          <p:cNvSpPr/>
          <p:nvPr/>
        </p:nvSpPr>
        <p:spPr>
          <a:xfrm>
            <a:off x="1598833" y="7195162"/>
            <a:ext cx="1126293" cy="1492792"/>
          </a:xfrm>
          <a:prstGeom prst="rect">
            <a:avLst/>
          </a:prstGeom>
          <a:solidFill>
            <a:schemeClr val="tx1">
              <a:lumMod val="20000"/>
              <a:lumOff val="80000"/>
            </a:schemeClr>
          </a:solidFill>
          <a:ln w="38100">
            <a:solidFill>
              <a:schemeClr val="tx1">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171443" indent="-171443">
              <a:buFontTx/>
              <a:buChar char="-"/>
            </a:pPr>
            <a:r>
              <a:rPr lang="en-US" sz="1200" dirty="0">
                <a:solidFill>
                  <a:srgbClr val="000000"/>
                </a:solidFill>
              </a:rPr>
              <a:t>Interviews</a:t>
            </a:r>
          </a:p>
          <a:p>
            <a:pPr marL="171443" indent="-171443">
              <a:buFontTx/>
              <a:buChar char="-"/>
            </a:pPr>
            <a:r>
              <a:rPr lang="en-US" sz="1200" dirty="0" err="1">
                <a:solidFill>
                  <a:srgbClr val="000000"/>
                </a:solidFill>
              </a:rPr>
              <a:t>Jabatan</a:t>
            </a:r>
            <a:r>
              <a:rPr lang="en-US" sz="1200" dirty="0">
                <a:solidFill>
                  <a:srgbClr val="000000"/>
                </a:solidFill>
              </a:rPr>
              <a:t> </a:t>
            </a:r>
            <a:r>
              <a:rPr lang="en-US" sz="1200" dirty="0" err="1">
                <a:solidFill>
                  <a:srgbClr val="000000"/>
                </a:solidFill>
              </a:rPr>
              <a:t>Kerja</a:t>
            </a:r>
            <a:r>
              <a:rPr lang="en-US" sz="1200" dirty="0">
                <a:solidFill>
                  <a:srgbClr val="000000"/>
                </a:solidFill>
              </a:rPr>
              <a:t> Raya journals</a:t>
            </a:r>
          </a:p>
          <a:p>
            <a:pPr marL="171443" indent="-171443">
              <a:buFontTx/>
              <a:buChar char="-"/>
            </a:pPr>
            <a:r>
              <a:rPr lang="en-US" sz="1200" dirty="0">
                <a:solidFill>
                  <a:srgbClr val="000000"/>
                </a:solidFill>
              </a:rPr>
              <a:t>Tendering Process online journals</a:t>
            </a:r>
          </a:p>
        </p:txBody>
      </p:sp>
      <p:sp>
        <p:nvSpPr>
          <p:cNvPr id="137" name="Rectangle 136">
            <a:extLst>
              <a:ext uri="{FF2B5EF4-FFF2-40B4-BE49-F238E27FC236}">
                <a16:creationId xmlns:a16="http://schemas.microsoft.com/office/drawing/2014/main" id="{EDDF8648-2F41-4BFE-BAEE-574B69ED1117}"/>
              </a:ext>
            </a:extLst>
          </p:cNvPr>
          <p:cNvSpPr/>
          <p:nvPr/>
        </p:nvSpPr>
        <p:spPr>
          <a:xfrm>
            <a:off x="3051185" y="6731914"/>
            <a:ext cx="835016" cy="376105"/>
          </a:xfrm>
          <a:prstGeom prst="rect">
            <a:avLst/>
          </a:prstGeom>
          <a:solidFill>
            <a:schemeClr val="accent5">
              <a:lumMod val="60000"/>
              <a:lumOff val="40000"/>
            </a:schemeClr>
          </a:solid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rgbClr val="000000"/>
                </a:solidFill>
              </a:rPr>
              <a:t>SYSTEM DESIGN</a:t>
            </a:r>
          </a:p>
        </p:txBody>
      </p:sp>
      <p:sp>
        <p:nvSpPr>
          <p:cNvPr id="139" name="Rectangle 138">
            <a:extLst>
              <a:ext uri="{FF2B5EF4-FFF2-40B4-BE49-F238E27FC236}">
                <a16:creationId xmlns:a16="http://schemas.microsoft.com/office/drawing/2014/main" id="{47113860-0B9B-4575-BB07-12BE2409093E}"/>
              </a:ext>
            </a:extLst>
          </p:cNvPr>
          <p:cNvSpPr/>
          <p:nvPr/>
        </p:nvSpPr>
        <p:spPr>
          <a:xfrm>
            <a:off x="3051185" y="7195167"/>
            <a:ext cx="816430" cy="268134"/>
          </a:xfrm>
          <a:prstGeom prst="rect">
            <a:avLst/>
          </a:prstGeom>
          <a:solidFill>
            <a:schemeClr val="accent5">
              <a:lumMod val="60000"/>
              <a:lumOff val="40000"/>
            </a:schemeClr>
          </a:solid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r>
              <a:rPr lang="en-US" sz="1200" dirty="0">
                <a:solidFill>
                  <a:srgbClr val="000000"/>
                </a:solidFill>
              </a:rPr>
              <a:t>- Java GUI</a:t>
            </a:r>
          </a:p>
        </p:txBody>
      </p:sp>
      <p:sp>
        <p:nvSpPr>
          <p:cNvPr id="140" name="Arrow: Right 139">
            <a:extLst>
              <a:ext uri="{FF2B5EF4-FFF2-40B4-BE49-F238E27FC236}">
                <a16:creationId xmlns:a16="http://schemas.microsoft.com/office/drawing/2014/main" id="{C0CC4033-C812-4C4A-86DC-4786DE889277}"/>
              </a:ext>
            </a:extLst>
          </p:cNvPr>
          <p:cNvSpPr/>
          <p:nvPr/>
        </p:nvSpPr>
        <p:spPr>
          <a:xfrm>
            <a:off x="1334088" y="7257561"/>
            <a:ext cx="213360" cy="205740"/>
          </a:xfrm>
          <a:prstGeom prst="rightArrow">
            <a:avLst/>
          </a:prstGeom>
          <a:solidFill>
            <a:srgbClr val="00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Arrow: Right 141">
            <a:extLst>
              <a:ext uri="{FF2B5EF4-FFF2-40B4-BE49-F238E27FC236}">
                <a16:creationId xmlns:a16="http://schemas.microsoft.com/office/drawing/2014/main" id="{BAB2F174-19EE-4175-849D-75A3133A3FF1}"/>
              </a:ext>
            </a:extLst>
          </p:cNvPr>
          <p:cNvSpPr/>
          <p:nvPr/>
        </p:nvSpPr>
        <p:spPr>
          <a:xfrm>
            <a:off x="2777028" y="7243456"/>
            <a:ext cx="213360" cy="205740"/>
          </a:xfrm>
          <a:prstGeom prst="rightArrow">
            <a:avLst/>
          </a:prstGeom>
          <a:solidFill>
            <a:srgbClr val="00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Arrow: Right 144">
            <a:extLst>
              <a:ext uri="{FF2B5EF4-FFF2-40B4-BE49-F238E27FC236}">
                <a16:creationId xmlns:a16="http://schemas.microsoft.com/office/drawing/2014/main" id="{6ECC2232-7A4F-4B21-8098-E6235F2E88D4}"/>
              </a:ext>
            </a:extLst>
          </p:cNvPr>
          <p:cNvSpPr/>
          <p:nvPr/>
        </p:nvSpPr>
        <p:spPr>
          <a:xfrm rot="1534697">
            <a:off x="3712563" y="7549283"/>
            <a:ext cx="213360" cy="205740"/>
          </a:xfrm>
          <a:prstGeom prst="rightArrow">
            <a:avLst/>
          </a:prstGeom>
          <a:solidFill>
            <a:srgbClr val="00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F41C5CDC-01AE-4CC6-9478-17ADB4E61DAB}"/>
              </a:ext>
            </a:extLst>
          </p:cNvPr>
          <p:cNvSpPr/>
          <p:nvPr/>
        </p:nvSpPr>
        <p:spPr>
          <a:xfrm>
            <a:off x="4042558" y="6718785"/>
            <a:ext cx="1329547" cy="376105"/>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rgbClr val="000000"/>
                </a:solidFill>
              </a:rPr>
              <a:t>IMPLEMENTATION</a:t>
            </a:r>
          </a:p>
        </p:txBody>
      </p:sp>
      <p:sp>
        <p:nvSpPr>
          <p:cNvPr id="155" name="Rectangle 154">
            <a:extLst>
              <a:ext uri="{FF2B5EF4-FFF2-40B4-BE49-F238E27FC236}">
                <a16:creationId xmlns:a16="http://schemas.microsoft.com/office/drawing/2014/main" id="{894731EC-8B58-44FD-8084-7CEDC2D0BDB8}"/>
              </a:ext>
            </a:extLst>
          </p:cNvPr>
          <p:cNvSpPr/>
          <p:nvPr/>
        </p:nvSpPr>
        <p:spPr>
          <a:xfrm>
            <a:off x="4052149" y="7169769"/>
            <a:ext cx="1319950" cy="1492792"/>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171443" indent="-171443">
              <a:buFontTx/>
              <a:buChar char="-"/>
            </a:pPr>
            <a:r>
              <a:rPr lang="en-US" sz="1200" dirty="0">
                <a:solidFill>
                  <a:srgbClr val="000000"/>
                </a:solidFill>
              </a:rPr>
              <a:t>Code AHP algorithm into the system’s engine</a:t>
            </a:r>
          </a:p>
          <a:p>
            <a:pPr marL="171443" indent="-171443">
              <a:buFontTx/>
              <a:buChar char="-"/>
            </a:pPr>
            <a:r>
              <a:rPr lang="en-US" sz="1200" dirty="0">
                <a:solidFill>
                  <a:srgbClr val="000000"/>
                </a:solidFill>
              </a:rPr>
              <a:t>Java programming language</a:t>
            </a:r>
          </a:p>
        </p:txBody>
      </p:sp>
      <p:sp>
        <p:nvSpPr>
          <p:cNvPr id="157" name="Arrow: Right 156">
            <a:extLst>
              <a:ext uri="{FF2B5EF4-FFF2-40B4-BE49-F238E27FC236}">
                <a16:creationId xmlns:a16="http://schemas.microsoft.com/office/drawing/2014/main" id="{C6C0062C-43B4-49ED-A9B2-F37577F73814}"/>
              </a:ext>
            </a:extLst>
          </p:cNvPr>
          <p:cNvSpPr/>
          <p:nvPr/>
        </p:nvSpPr>
        <p:spPr>
          <a:xfrm>
            <a:off x="5413564" y="7585260"/>
            <a:ext cx="213360" cy="205740"/>
          </a:xfrm>
          <a:prstGeom prst="rightArrow">
            <a:avLst/>
          </a:prstGeom>
          <a:solidFill>
            <a:srgbClr val="00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a:extLst>
              <a:ext uri="{FF2B5EF4-FFF2-40B4-BE49-F238E27FC236}">
                <a16:creationId xmlns:a16="http://schemas.microsoft.com/office/drawing/2014/main" id="{0864C538-BC16-4EDB-826F-385660F8696C}"/>
              </a:ext>
            </a:extLst>
          </p:cNvPr>
          <p:cNvSpPr/>
          <p:nvPr/>
        </p:nvSpPr>
        <p:spPr>
          <a:xfrm>
            <a:off x="5648171" y="6743299"/>
            <a:ext cx="1070980" cy="376105"/>
          </a:xfrm>
          <a:prstGeom prst="rect">
            <a:avLst/>
          </a:prstGeom>
          <a:solidFill>
            <a:srgbClr val="FFFF99"/>
          </a:solidFill>
          <a:ln w="3810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rgbClr val="000000"/>
                </a:solidFill>
              </a:rPr>
              <a:t>TESTING &amp; EVALUATION</a:t>
            </a:r>
          </a:p>
        </p:txBody>
      </p:sp>
      <p:sp>
        <p:nvSpPr>
          <p:cNvPr id="161" name="Rectangle 160">
            <a:extLst>
              <a:ext uri="{FF2B5EF4-FFF2-40B4-BE49-F238E27FC236}">
                <a16:creationId xmlns:a16="http://schemas.microsoft.com/office/drawing/2014/main" id="{5E06235A-C0F4-4002-ACC2-A261B53D5BE4}"/>
              </a:ext>
            </a:extLst>
          </p:cNvPr>
          <p:cNvSpPr/>
          <p:nvPr/>
        </p:nvSpPr>
        <p:spPr>
          <a:xfrm>
            <a:off x="5648170" y="7222536"/>
            <a:ext cx="1070980" cy="1440031"/>
          </a:xfrm>
          <a:prstGeom prst="rect">
            <a:avLst/>
          </a:prstGeom>
          <a:solidFill>
            <a:srgbClr val="FFFF99"/>
          </a:solidFill>
          <a:ln w="3810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marL="171443" indent="-171443">
              <a:buFontTx/>
              <a:buChar char="-"/>
            </a:pPr>
            <a:r>
              <a:rPr lang="en-US" sz="1200" dirty="0">
                <a:solidFill>
                  <a:srgbClr val="000000"/>
                </a:solidFill>
              </a:rPr>
              <a:t>Data Comparison</a:t>
            </a:r>
          </a:p>
          <a:p>
            <a:pPr marL="171443" indent="-171443">
              <a:buFontTx/>
              <a:buChar char="-"/>
            </a:pPr>
            <a:r>
              <a:rPr lang="en-US" sz="1200" dirty="0">
                <a:solidFill>
                  <a:srgbClr val="000000"/>
                </a:solidFill>
              </a:rPr>
              <a:t>Result Analysis</a:t>
            </a:r>
          </a:p>
        </p:txBody>
      </p:sp>
      <p:cxnSp>
        <p:nvCxnSpPr>
          <p:cNvPr id="32" name="Straight Connector 31">
            <a:extLst>
              <a:ext uri="{FF2B5EF4-FFF2-40B4-BE49-F238E27FC236}">
                <a16:creationId xmlns:a16="http://schemas.microsoft.com/office/drawing/2014/main" id="{F3C4C02A-6776-4AF1-BC1C-5DBD8DD64C73}"/>
              </a:ext>
            </a:extLst>
          </p:cNvPr>
          <p:cNvCxnSpPr>
            <a:cxnSpLocks/>
          </p:cNvCxnSpPr>
          <p:nvPr/>
        </p:nvCxnSpPr>
        <p:spPr>
          <a:xfrm>
            <a:off x="92084" y="6039510"/>
            <a:ext cx="665609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AAB3F9D-EEFA-4060-A30F-D1077B0C0A9B}"/>
              </a:ext>
            </a:extLst>
          </p:cNvPr>
          <p:cNvCxnSpPr>
            <a:cxnSpLocks/>
          </p:cNvCxnSpPr>
          <p:nvPr/>
        </p:nvCxnSpPr>
        <p:spPr>
          <a:xfrm>
            <a:off x="2579980" y="3145688"/>
            <a:ext cx="0" cy="275261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9">
            <a:extLst>
              <a:ext uri="{FF2B5EF4-FFF2-40B4-BE49-F238E27FC236}">
                <a16:creationId xmlns:a16="http://schemas.microsoft.com/office/drawing/2014/main" id="{E7F39AD4-349D-4E58-A293-A6BB3BE4F65B}"/>
              </a:ext>
            </a:extLst>
          </p:cNvPr>
          <p:cNvSpPr txBox="1">
            <a:spLocks/>
          </p:cNvSpPr>
          <p:nvPr/>
        </p:nvSpPr>
        <p:spPr>
          <a:xfrm>
            <a:off x="3845498" y="3174850"/>
            <a:ext cx="2152175"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FFFF00"/>
                </a:solidFill>
              </a:rPr>
              <a:t>EXPERIMENT SETUP</a:t>
            </a:r>
          </a:p>
        </p:txBody>
      </p:sp>
      <p:sp>
        <p:nvSpPr>
          <p:cNvPr id="11" name="Rectangle 10">
            <a:extLst>
              <a:ext uri="{FF2B5EF4-FFF2-40B4-BE49-F238E27FC236}">
                <a16:creationId xmlns:a16="http://schemas.microsoft.com/office/drawing/2014/main" id="{05B0A3B7-DE2C-49A3-8DE2-A663A178CC52}"/>
              </a:ext>
            </a:extLst>
          </p:cNvPr>
          <p:cNvSpPr/>
          <p:nvPr/>
        </p:nvSpPr>
        <p:spPr>
          <a:xfrm>
            <a:off x="135138" y="9407055"/>
            <a:ext cx="1126294" cy="1912880"/>
          </a:xfrm>
          <a:prstGeom prst="rect">
            <a:avLst/>
          </a:prstGeom>
          <a:solidFill>
            <a:srgbClr val="000000"/>
          </a:solidFill>
          <a:ln w="3810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-Problems statement</a:t>
            </a:r>
          </a:p>
          <a:p>
            <a:pPr algn="ctr"/>
            <a:r>
              <a:rPr lang="en-US" sz="1200" dirty="0">
                <a:solidFill>
                  <a:schemeClr val="bg1"/>
                </a:solidFill>
              </a:rPr>
              <a:t>-Objectives</a:t>
            </a:r>
          </a:p>
          <a:p>
            <a:pPr algn="ctr"/>
            <a:r>
              <a:rPr lang="en-US" sz="1200" dirty="0">
                <a:solidFill>
                  <a:schemeClr val="bg1"/>
                </a:solidFill>
              </a:rPr>
              <a:t>-</a:t>
            </a:r>
            <a:r>
              <a:rPr lang="en-US" sz="1200" dirty="0" err="1">
                <a:solidFill>
                  <a:schemeClr val="bg1"/>
                </a:solidFill>
              </a:rPr>
              <a:t>Scxope</a:t>
            </a:r>
            <a:endParaRPr lang="en-US" sz="1200" dirty="0">
              <a:solidFill>
                <a:schemeClr val="bg1"/>
              </a:solidFill>
            </a:endParaRPr>
          </a:p>
          <a:p>
            <a:pPr algn="ctr"/>
            <a:r>
              <a:rPr lang="en-US" sz="1200" dirty="0">
                <a:solidFill>
                  <a:schemeClr val="bg1"/>
                </a:solidFill>
              </a:rPr>
              <a:t>-Literature Review</a:t>
            </a:r>
          </a:p>
          <a:p>
            <a:pPr algn="ctr"/>
            <a:r>
              <a:rPr lang="en-US" sz="1200" dirty="0">
                <a:solidFill>
                  <a:schemeClr val="bg1"/>
                </a:solidFill>
              </a:rPr>
              <a:t>-Methods and algorithms</a:t>
            </a:r>
          </a:p>
          <a:p>
            <a:pPr algn="ctr"/>
            <a:r>
              <a:rPr lang="en-US" sz="1200" dirty="0">
                <a:solidFill>
                  <a:schemeClr val="bg1"/>
                </a:solidFill>
              </a:rPr>
              <a:t>-Evaluation</a:t>
            </a:r>
          </a:p>
        </p:txBody>
      </p:sp>
      <p:sp>
        <p:nvSpPr>
          <p:cNvPr id="16" name="Rectangle 15">
            <a:extLst>
              <a:ext uri="{FF2B5EF4-FFF2-40B4-BE49-F238E27FC236}">
                <a16:creationId xmlns:a16="http://schemas.microsoft.com/office/drawing/2014/main" id="{AF24D03C-F7F0-44DD-B5B1-5E8192507D6B}"/>
              </a:ext>
            </a:extLst>
          </p:cNvPr>
          <p:cNvSpPr/>
          <p:nvPr/>
        </p:nvSpPr>
        <p:spPr>
          <a:xfrm>
            <a:off x="1598826" y="9407320"/>
            <a:ext cx="1126294" cy="580533"/>
          </a:xfrm>
          <a:prstGeom prst="rect">
            <a:avLst/>
          </a:prstGeom>
          <a:solidFill>
            <a:srgbClr val="000000"/>
          </a:solidFill>
          <a:ln w="38100">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-Criteria</a:t>
            </a:r>
          </a:p>
          <a:p>
            <a:pPr algn="ctr"/>
            <a:r>
              <a:rPr lang="en-US" sz="1200" dirty="0">
                <a:solidFill>
                  <a:schemeClr val="bg1"/>
                </a:solidFill>
              </a:rPr>
              <a:t>-Most suitable algorithm</a:t>
            </a:r>
          </a:p>
        </p:txBody>
      </p:sp>
      <p:sp>
        <p:nvSpPr>
          <p:cNvPr id="17" name="Rectangle 16">
            <a:extLst>
              <a:ext uri="{FF2B5EF4-FFF2-40B4-BE49-F238E27FC236}">
                <a16:creationId xmlns:a16="http://schemas.microsoft.com/office/drawing/2014/main" id="{ABDD0178-EC2C-4D1A-809A-796BD42EDDCC}"/>
              </a:ext>
            </a:extLst>
          </p:cNvPr>
          <p:cNvSpPr/>
          <p:nvPr/>
        </p:nvSpPr>
        <p:spPr>
          <a:xfrm>
            <a:off x="2990389" y="9410429"/>
            <a:ext cx="877226" cy="555436"/>
          </a:xfrm>
          <a:prstGeom prst="rect">
            <a:avLst/>
          </a:prstGeom>
          <a:solidFill>
            <a:srgbClr val="000000"/>
          </a:solidFill>
          <a:ln w="38100">
            <a:solidFill>
              <a:srgbClr val="66FF66"/>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System prototype</a:t>
            </a:r>
          </a:p>
        </p:txBody>
      </p:sp>
      <p:sp>
        <p:nvSpPr>
          <p:cNvPr id="18" name="Rectangle 17">
            <a:extLst>
              <a:ext uri="{FF2B5EF4-FFF2-40B4-BE49-F238E27FC236}">
                <a16:creationId xmlns:a16="http://schemas.microsoft.com/office/drawing/2014/main" id="{B35CD5EC-B140-48BD-BC58-25DE1C00ED1C}"/>
              </a:ext>
            </a:extLst>
          </p:cNvPr>
          <p:cNvSpPr/>
          <p:nvPr/>
        </p:nvSpPr>
        <p:spPr>
          <a:xfrm>
            <a:off x="4052149" y="9407320"/>
            <a:ext cx="1319950" cy="580533"/>
          </a:xfrm>
          <a:prstGeom prst="rect">
            <a:avLst/>
          </a:prstGeom>
          <a:solidFill>
            <a:srgbClr val="000000"/>
          </a:solidFill>
          <a:ln w="38100">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Complete System with core and additional functions</a:t>
            </a:r>
          </a:p>
        </p:txBody>
      </p:sp>
      <p:sp>
        <p:nvSpPr>
          <p:cNvPr id="19" name="Rectangle 18">
            <a:extLst>
              <a:ext uri="{FF2B5EF4-FFF2-40B4-BE49-F238E27FC236}">
                <a16:creationId xmlns:a16="http://schemas.microsoft.com/office/drawing/2014/main" id="{A3101B9D-F41E-48F1-9CCC-C6E8CC736DAC}"/>
              </a:ext>
            </a:extLst>
          </p:cNvPr>
          <p:cNvSpPr/>
          <p:nvPr/>
        </p:nvSpPr>
        <p:spPr>
          <a:xfrm>
            <a:off x="5648170" y="9407320"/>
            <a:ext cx="1070980" cy="958069"/>
          </a:xfrm>
          <a:prstGeom prst="rect">
            <a:avLst/>
          </a:prstGeom>
          <a:solidFill>
            <a:srgbClr val="000000"/>
          </a:solidFill>
          <a:ln w="3810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 Tenderer ranking</a:t>
            </a:r>
          </a:p>
          <a:p>
            <a:pPr marL="171450" indent="-171450" algn="ctr">
              <a:buFontTx/>
              <a:buChar char="-"/>
            </a:pPr>
            <a:r>
              <a:rPr lang="en-US" sz="1200" dirty="0">
                <a:solidFill>
                  <a:schemeClr val="bg1"/>
                </a:solidFill>
              </a:rPr>
              <a:t>Result analysis</a:t>
            </a:r>
          </a:p>
        </p:txBody>
      </p:sp>
      <p:sp>
        <p:nvSpPr>
          <p:cNvPr id="21" name="Rectangle 20">
            <a:extLst>
              <a:ext uri="{FF2B5EF4-FFF2-40B4-BE49-F238E27FC236}">
                <a16:creationId xmlns:a16="http://schemas.microsoft.com/office/drawing/2014/main" id="{ACDE8CCB-4795-4F92-AB44-D6E7D0F0FDEC}"/>
              </a:ext>
            </a:extLst>
          </p:cNvPr>
          <p:cNvSpPr/>
          <p:nvPr/>
        </p:nvSpPr>
        <p:spPr>
          <a:xfrm>
            <a:off x="2903943" y="8670446"/>
            <a:ext cx="1009650" cy="325532"/>
          </a:xfrm>
          <a:prstGeom prst="rect">
            <a:avLst/>
          </a:prstGeom>
          <a:solidFill>
            <a:srgbClr val="000000"/>
          </a:solidFill>
          <a:ln w="38100">
            <a:solidFill>
              <a:schemeClr val="bg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OUTCOME</a:t>
            </a:r>
          </a:p>
        </p:txBody>
      </p:sp>
      <p:sp>
        <p:nvSpPr>
          <p:cNvPr id="29" name="Right Brace 28">
            <a:extLst>
              <a:ext uri="{FF2B5EF4-FFF2-40B4-BE49-F238E27FC236}">
                <a16:creationId xmlns:a16="http://schemas.microsoft.com/office/drawing/2014/main" id="{52D5E3E3-B38E-4FAF-911C-22CA973D2F2D}"/>
              </a:ext>
            </a:extLst>
          </p:cNvPr>
          <p:cNvSpPr/>
          <p:nvPr/>
        </p:nvSpPr>
        <p:spPr>
          <a:xfrm rot="5400000">
            <a:off x="471689" y="11168309"/>
            <a:ext cx="418007" cy="1126293"/>
          </a:xfrm>
          <a:prstGeom prst="rightBrace">
            <a:avLst>
              <a:gd name="adj1" fmla="val 46528"/>
              <a:gd name="adj2" fmla="val 5000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Right Brace 29">
            <a:extLst>
              <a:ext uri="{FF2B5EF4-FFF2-40B4-BE49-F238E27FC236}">
                <a16:creationId xmlns:a16="http://schemas.microsoft.com/office/drawing/2014/main" id="{D92B7B4E-5491-4B3B-A255-7276C81F68DF}"/>
              </a:ext>
            </a:extLst>
          </p:cNvPr>
          <p:cNvSpPr/>
          <p:nvPr/>
        </p:nvSpPr>
        <p:spPr>
          <a:xfrm rot="5400000">
            <a:off x="3276463" y="9848741"/>
            <a:ext cx="418007" cy="3773273"/>
          </a:xfrm>
          <a:prstGeom prst="rightBrace">
            <a:avLst>
              <a:gd name="adj1" fmla="val 46528"/>
              <a:gd name="adj2" fmla="val 5000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Right Brace 30">
            <a:extLst>
              <a:ext uri="{FF2B5EF4-FFF2-40B4-BE49-F238E27FC236}">
                <a16:creationId xmlns:a16="http://schemas.microsoft.com/office/drawing/2014/main" id="{FF2E7105-4440-473C-A034-3A656C63F166}"/>
              </a:ext>
            </a:extLst>
          </p:cNvPr>
          <p:cNvSpPr/>
          <p:nvPr/>
        </p:nvSpPr>
        <p:spPr>
          <a:xfrm rot="5400000">
            <a:off x="5983591" y="11183046"/>
            <a:ext cx="418007" cy="1111176"/>
          </a:xfrm>
          <a:prstGeom prst="rightBrace">
            <a:avLst>
              <a:gd name="adj1" fmla="val 46528"/>
              <a:gd name="adj2" fmla="val 5000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ectangle 32">
            <a:extLst>
              <a:ext uri="{FF2B5EF4-FFF2-40B4-BE49-F238E27FC236}">
                <a16:creationId xmlns:a16="http://schemas.microsoft.com/office/drawing/2014/main" id="{ECC0D1B4-B14A-4234-9264-10CEBEAD917D}"/>
              </a:ext>
            </a:extLst>
          </p:cNvPr>
          <p:cNvSpPr/>
          <p:nvPr/>
        </p:nvSpPr>
        <p:spPr>
          <a:xfrm>
            <a:off x="112463" y="12087876"/>
            <a:ext cx="1193443" cy="555436"/>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solidFill>
                  <a:srgbClr val="000000"/>
                </a:solidFill>
              </a:rPr>
              <a:t>OBJECTIVE 1</a:t>
            </a:r>
          </a:p>
        </p:txBody>
      </p:sp>
      <p:sp>
        <p:nvSpPr>
          <p:cNvPr id="34" name="Rectangle 33">
            <a:extLst>
              <a:ext uri="{FF2B5EF4-FFF2-40B4-BE49-F238E27FC236}">
                <a16:creationId xmlns:a16="http://schemas.microsoft.com/office/drawing/2014/main" id="{FDADA9CB-C861-490D-82A4-C99D6C984714}"/>
              </a:ext>
            </a:extLst>
          </p:cNvPr>
          <p:cNvSpPr/>
          <p:nvPr/>
        </p:nvSpPr>
        <p:spPr>
          <a:xfrm>
            <a:off x="1569538" y="12087876"/>
            <a:ext cx="3802565" cy="555436"/>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200" dirty="0">
                <a:solidFill>
                  <a:srgbClr val="000000"/>
                </a:solidFill>
              </a:rPr>
              <a:t>OBJECTIVE  2</a:t>
            </a:r>
          </a:p>
        </p:txBody>
      </p:sp>
      <p:sp>
        <p:nvSpPr>
          <p:cNvPr id="35" name="Rectangle 34">
            <a:extLst>
              <a:ext uri="{FF2B5EF4-FFF2-40B4-BE49-F238E27FC236}">
                <a16:creationId xmlns:a16="http://schemas.microsoft.com/office/drawing/2014/main" id="{D67688EA-F615-4517-A1DE-4264F1F6B856}"/>
              </a:ext>
            </a:extLst>
          </p:cNvPr>
          <p:cNvSpPr/>
          <p:nvPr/>
        </p:nvSpPr>
        <p:spPr>
          <a:xfrm>
            <a:off x="5552104" y="12087876"/>
            <a:ext cx="1193443" cy="555436"/>
          </a:xfrm>
          <a:prstGeom prst="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200" dirty="0">
                <a:solidFill>
                  <a:srgbClr val="000000"/>
                </a:solidFill>
              </a:rPr>
              <a:t>OBJECTIVE 3</a:t>
            </a:r>
          </a:p>
        </p:txBody>
      </p:sp>
      <p:pic>
        <p:nvPicPr>
          <p:cNvPr id="128" name="Picture 127" descr="A close up of a sign&#10;&#10;Description automatically generated">
            <a:extLst>
              <a:ext uri="{FF2B5EF4-FFF2-40B4-BE49-F238E27FC236}">
                <a16:creationId xmlns:a16="http://schemas.microsoft.com/office/drawing/2014/main" id="{602FC36B-8817-491B-ABA0-672FA49B3EB6}"/>
              </a:ext>
            </a:extLst>
          </p:cNvPr>
          <p:cNvPicPr>
            <a:picLocks noChangeAspect="1"/>
          </p:cNvPicPr>
          <p:nvPr/>
        </p:nvPicPr>
        <p:blipFill>
          <a:blip r:embed="rId4"/>
          <a:stretch>
            <a:fillRect/>
          </a:stretch>
        </p:blipFill>
        <p:spPr>
          <a:xfrm>
            <a:off x="4379022" y="3528559"/>
            <a:ext cx="2213148" cy="1449267"/>
          </a:xfrm>
          <a:prstGeom prst="rect">
            <a:avLst/>
          </a:prstGeom>
        </p:spPr>
      </p:pic>
      <p:sp>
        <p:nvSpPr>
          <p:cNvPr id="130" name="Right Brace 129">
            <a:extLst>
              <a:ext uri="{FF2B5EF4-FFF2-40B4-BE49-F238E27FC236}">
                <a16:creationId xmlns:a16="http://schemas.microsoft.com/office/drawing/2014/main" id="{876DD0E6-7C8F-450C-9DEA-63D2CCE45367}"/>
              </a:ext>
            </a:extLst>
          </p:cNvPr>
          <p:cNvSpPr/>
          <p:nvPr/>
        </p:nvSpPr>
        <p:spPr>
          <a:xfrm rot="5400000">
            <a:off x="3214583" y="5825716"/>
            <a:ext cx="418007" cy="6489522"/>
          </a:xfrm>
          <a:prstGeom prst="rightBrace">
            <a:avLst>
              <a:gd name="adj1" fmla="val 46528"/>
              <a:gd name="adj2" fmla="val 5000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43" name="Picture 142" descr="A screenshot of a cell phone&#10;&#10;Description automatically generated">
            <a:extLst>
              <a:ext uri="{FF2B5EF4-FFF2-40B4-BE49-F238E27FC236}">
                <a16:creationId xmlns:a16="http://schemas.microsoft.com/office/drawing/2014/main" id="{FF3E58A2-E652-47A6-823D-FCC7066DCB2E}"/>
              </a:ext>
            </a:extLst>
          </p:cNvPr>
          <p:cNvPicPr>
            <a:picLocks noChangeAspect="1"/>
          </p:cNvPicPr>
          <p:nvPr/>
        </p:nvPicPr>
        <p:blipFill>
          <a:blip r:embed="rId5"/>
          <a:stretch>
            <a:fillRect/>
          </a:stretch>
        </p:blipFill>
        <p:spPr>
          <a:xfrm>
            <a:off x="4273908" y="5114263"/>
            <a:ext cx="2445242" cy="786340"/>
          </a:xfrm>
          <a:prstGeom prst="rect">
            <a:avLst/>
          </a:prstGeom>
        </p:spPr>
      </p:pic>
      <p:sp>
        <p:nvSpPr>
          <p:cNvPr id="146" name="Rectangle 145">
            <a:extLst>
              <a:ext uri="{FF2B5EF4-FFF2-40B4-BE49-F238E27FC236}">
                <a16:creationId xmlns:a16="http://schemas.microsoft.com/office/drawing/2014/main" id="{50F6E13C-9AC6-4B26-9A80-A093A4093601}"/>
              </a:ext>
            </a:extLst>
          </p:cNvPr>
          <p:cNvSpPr/>
          <p:nvPr/>
        </p:nvSpPr>
        <p:spPr>
          <a:xfrm>
            <a:off x="2914267" y="3678464"/>
            <a:ext cx="1126293" cy="2051320"/>
          </a:xfrm>
          <a:prstGeom prst="rect">
            <a:avLst/>
          </a:prstGeom>
          <a:solidFill>
            <a:srgbClr val="000000"/>
          </a:solidFill>
          <a:ln w="38100">
            <a:solidFill>
              <a:schemeClr val="bg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a:solidFill>
                  <a:schemeClr val="bg1"/>
                </a:solidFill>
              </a:rPr>
              <a:t>1 – Compare Criteria</a:t>
            </a:r>
          </a:p>
          <a:p>
            <a:pPr algn="ctr"/>
            <a:endParaRPr lang="en-US" sz="1200" dirty="0">
              <a:solidFill>
                <a:schemeClr val="bg1"/>
              </a:solidFill>
            </a:endParaRPr>
          </a:p>
          <a:p>
            <a:pPr algn="ctr"/>
            <a:r>
              <a:rPr lang="en-US" sz="1200" dirty="0">
                <a:solidFill>
                  <a:schemeClr val="bg1"/>
                </a:solidFill>
              </a:rPr>
              <a:t>2 – Compare Alternatives for every Criteria</a:t>
            </a:r>
          </a:p>
          <a:p>
            <a:pPr algn="ctr"/>
            <a:endParaRPr lang="en-US" sz="1200" dirty="0">
              <a:solidFill>
                <a:schemeClr val="bg1"/>
              </a:solidFill>
            </a:endParaRPr>
          </a:p>
          <a:p>
            <a:pPr algn="ctr"/>
            <a:r>
              <a:rPr lang="en-US" sz="1200" dirty="0">
                <a:solidFill>
                  <a:schemeClr val="bg1"/>
                </a:solidFill>
              </a:rPr>
              <a:t>3 – Get Results</a:t>
            </a:r>
          </a:p>
        </p:txBody>
      </p:sp>
      <p:sp>
        <p:nvSpPr>
          <p:cNvPr id="184" name="Text Placeholder 19">
            <a:extLst>
              <a:ext uri="{FF2B5EF4-FFF2-40B4-BE49-F238E27FC236}">
                <a16:creationId xmlns:a16="http://schemas.microsoft.com/office/drawing/2014/main" id="{57EC4951-0CC0-44AB-ACF6-840017DE526D}"/>
              </a:ext>
            </a:extLst>
          </p:cNvPr>
          <p:cNvSpPr txBox="1">
            <a:spLocks/>
          </p:cNvSpPr>
          <p:nvPr/>
        </p:nvSpPr>
        <p:spPr>
          <a:xfrm>
            <a:off x="1976672" y="12977546"/>
            <a:ext cx="3015998"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66FF66"/>
                </a:solidFill>
              </a:rPr>
              <a:t>CONCEPTUAL FRAMEWORK</a:t>
            </a:r>
          </a:p>
        </p:txBody>
      </p:sp>
      <p:pic>
        <p:nvPicPr>
          <p:cNvPr id="186" name="Picture 185" descr="A close up of a logo&#10;&#10;Description automatically generated">
            <a:extLst>
              <a:ext uri="{FF2B5EF4-FFF2-40B4-BE49-F238E27FC236}">
                <a16:creationId xmlns:a16="http://schemas.microsoft.com/office/drawing/2014/main" id="{C395D500-89DC-4F7F-A543-615DCC0FE8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574" y="13889507"/>
            <a:ext cx="676969" cy="676969"/>
          </a:xfrm>
          <a:prstGeom prst="rect">
            <a:avLst/>
          </a:prstGeom>
        </p:spPr>
      </p:pic>
      <p:sp>
        <p:nvSpPr>
          <p:cNvPr id="192" name="TextBox 191">
            <a:extLst>
              <a:ext uri="{FF2B5EF4-FFF2-40B4-BE49-F238E27FC236}">
                <a16:creationId xmlns:a16="http://schemas.microsoft.com/office/drawing/2014/main" id="{5A517717-6ACB-4F6C-9CBE-247770CA79CF}"/>
              </a:ext>
            </a:extLst>
          </p:cNvPr>
          <p:cNvSpPr txBox="1"/>
          <p:nvPr/>
        </p:nvSpPr>
        <p:spPr>
          <a:xfrm>
            <a:off x="-122303" y="14640153"/>
            <a:ext cx="1416768" cy="461665"/>
          </a:xfrm>
          <a:prstGeom prst="rect">
            <a:avLst/>
          </a:prstGeom>
          <a:noFill/>
        </p:spPr>
        <p:txBody>
          <a:bodyPr wrap="square" rtlCol="0">
            <a:spAutoFit/>
          </a:bodyPr>
          <a:lstStyle/>
          <a:p>
            <a:pPr algn="ctr"/>
            <a:r>
              <a:rPr lang="en-US" sz="1200" dirty="0">
                <a:solidFill>
                  <a:schemeClr val="bg1"/>
                </a:solidFill>
              </a:rPr>
              <a:t>USES SYSTEM</a:t>
            </a:r>
            <a:br>
              <a:rPr lang="en-US" sz="1200" dirty="0">
                <a:solidFill>
                  <a:schemeClr val="bg1"/>
                </a:solidFill>
              </a:rPr>
            </a:br>
            <a:r>
              <a:rPr lang="en-US" sz="1200" dirty="0">
                <a:solidFill>
                  <a:schemeClr val="bg1"/>
                </a:solidFill>
              </a:rPr>
              <a:t>INTERFACE</a:t>
            </a:r>
          </a:p>
        </p:txBody>
      </p:sp>
      <p:sp>
        <p:nvSpPr>
          <p:cNvPr id="232" name="TextBox 231">
            <a:extLst>
              <a:ext uri="{FF2B5EF4-FFF2-40B4-BE49-F238E27FC236}">
                <a16:creationId xmlns:a16="http://schemas.microsoft.com/office/drawing/2014/main" id="{61C7327F-1FC8-43BD-98DD-3F7AE28431BA}"/>
              </a:ext>
            </a:extLst>
          </p:cNvPr>
          <p:cNvSpPr txBox="1"/>
          <p:nvPr/>
        </p:nvSpPr>
        <p:spPr>
          <a:xfrm>
            <a:off x="5858676" y="15759738"/>
            <a:ext cx="802670" cy="646331"/>
          </a:xfrm>
          <a:prstGeom prst="rect">
            <a:avLst/>
          </a:prstGeom>
          <a:noFill/>
        </p:spPr>
        <p:txBody>
          <a:bodyPr wrap="square" rtlCol="0">
            <a:spAutoFit/>
          </a:bodyPr>
          <a:lstStyle/>
          <a:p>
            <a:pPr algn="ctr"/>
            <a:r>
              <a:rPr lang="en-US" sz="1200" dirty="0">
                <a:solidFill>
                  <a:schemeClr val="bg1"/>
                </a:solidFill>
              </a:rPr>
              <a:t>GAINED </a:t>
            </a:r>
          </a:p>
          <a:p>
            <a:pPr algn="ctr"/>
            <a:r>
              <a:rPr lang="en-US" sz="1200" dirty="0">
                <a:solidFill>
                  <a:schemeClr val="bg1"/>
                </a:solidFill>
              </a:rPr>
              <a:t>OUTPUT </a:t>
            </a:r>
          </a:p>
          <a:p>
            <a:pPr algn="ctr"/>
            <a:r>
              <a:rPr lang="en-US" sz="1200" dirty="0">
                <a:solidFill>
                  <a:schemeClr val="bg1"/>
                </a:solidFill>
              </a:rPr>
              <a:t>RESULT</a:t>
            </a:r>
          </a:p>
        </p:txBody>
      </p:sp>
      <p:pic>
        <p:nvPicPr>
          <p:cNvPr id="240" name="Picture 239" descr="A close up of a logo&#10;&#10;Description automatically generated">
            <a:extLst>
              <a:ext uri="{FF2B5EF4-FFF2-40B4-BE49-F238E27FC236}">
                <a16:creationId xmlns:a16="http://schemas.microsoft.com/office/drawing/2014/main" id="{84DDC4C8-667C-4C73-811C-62FDC16CD02C}"/>
              </a:ext>
            </a:extLst>
          </p:cNvPr>
          <p:cNvPicPr>
            <a:picLocks noChangeAspect="1"/>
          </p:cNvPicPr>
          <p:nvPr/>
        </p:nvPicPr>
        <p:blipFill>
          <a:blip r:embed="rId7"/>
          <a:stretch>
            <a:fillRect/>
          </a:stretch>
        </p:blipFill>
        <p:spPr>
          <a:xfrm flipH="1">
            <a:off x="81384" y="15706718"/>
            <a:ext cx="569663" cy="569663"/>
          </a:xfrm>
          <a:prstGeom prst="rect">
            <a:avLst/>
          </a:prstGeom>
        </p:spPr>
      </p:pic>
      <p:sp>
        <p:nvSpPr>
          <p:cNvPr id="242" name="Arrow: Down 241">
            <a:extLst>
              <a:ext uri="{FF2B5EF4-FFF2-40B4-BE49-F238E27FC236}">
                <a16:creationId xmlns:a16="http://schemas.microsoft.com/office/drawing/2014/main" id="{7DE7CA70-6B0B-47AD-97BB-C541729CE911}"/>
              </a:ext>
            </a:extLst>
          </p:cNvPr>
          <p:cNvSpPr/>
          <p:nvPr/>
        </p:nvSpPr>
        <p:spPr>
          <a:xfrm rot="1074963">
            <a:off x="334120" y="15179784"/>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44" name="Arrow: Down 243">
            <a:extLst>
              <a:ext uri="{FF2B5EF4-FFF2-40B4-BE49-F238E27FC236}">
                <a16:creationId xmlns:a16="http://schemas.microsoft.com/office/drawing/2014/main" id="{284B8189-6A8B-48D8-80FD-A0419A70EA9E}"/>
              </a:ext>
            </a:extLst>
          </p:cNvPr>
          <p:cNvSpPr/>
          <p:nvPr/>
        </p:nvSpPr>
        <p:spPr>
          <a:xfrm rot="16200000">
            <a:off x="701293" y="15852902"/>
            <a:ext cx="396649" cy="35679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46" name="Picture 245" descr="A close up of a sign&#10;&#10;Description automatically generated">
            <a:extLst>
              <a:ext uri="{FF2B5EF4-FFF2-40B4-BE49-F238E27FC236}">
                <a16:creationId xmlns:a16="http://schemas.microsoft.com/office/drawing/2014/main" id="{A79F016D-2B90-49F5-9664-383BE48B9B8D}"/>
              </a:ext>
            </a:extLst>
          </p:cNvPr>
          <p:cNvPicPr>
            <a:picLocks noChangeAspect="1"/>
          </p:cNvPicPr>
          <p:nvPr/>
        </p:nvPicPr>
        <p:blipFill>
          <a:blip r:embed="rId8"/>
          <a:stretch>
            <a:fillRect/>
          </a:stretch>
        </p:blipFill>
        <p:spPr>
          <a:xfrm flipV="1">
            <a:off x="5370879" y="12801296"/>
            <a:ext cx="988958" cy="970003"/>
          </a:xfrm>
          <a:prstGeom prst="rect">
            <a:avLst/>
          </a:prstGeom>
        </p:spPr>
      </p:pic>
      <p:pic>
        <p:nvPicPr>
          <p:cNvPr id="248" name="Picture 247" descr="A close up of a logo&#10;&#10;Description automatically generated">
            <a:extLst>
              <a:ext uri="{FF2B5EF4-FFF2-40B4-BE49-F238E27FC236}">
                <a16:creationId xmlns:a16="http://schemas.microsoft.com/office/drawing/2014/main" id="{093A60F2-D009-4304-B93E-64C9FD4C53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7180" y="14417551"/>
            <a:ext cx="676969" cy="676969"/>
          </a:xfrm>
          <a:prstGeom prst="rect">
            <a:avLst/>
          </a:prstGeom>
        </p:spPr>
      </p:pic>
      <p:sp>
        <p:nvSpPr>
          <p:cNvPr id="250" name="Arrow: Down 249">
            <a:extLst>
              <a:ext uri="{FF2B5EF4-FFF2-40B4-BE49-F238E27FC236}">
                <a16:creationId xmlns:a16="http://schemas.microsoft.com/office/drawing/2014/main" id="{128B3E38-9B18-4AFA-9751-52EE4D57BF37}"/>
              </a:ext>
            </a:extLst>
          </p:cNvPr>
          <p:cNvSpPr/>
          <p:nvPr/>
        </p:nvSpPr>
        <p:spPr>
          <a:xfrm rot="9318470">
            <a:off x="6067918" y="13825469"/>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0C76074A-6616-46AB-BE26-29A82854E6D6}"/>
              </a:ext>
            </a:extLst>
          </p:cNvPr>
          <p:cNvCxnSpPr>
            <a:cxnSpLocks/>
          </p:cNvCxnSpPr>
          <p:nvPr/>
        </p:nvCxnSpPr>
        <p:spPr>
          <a:xfrm>
            <a:off x="113858" y="12810427"/>
            <a:ext cx="665609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96" name="Rectangle: Rounded Corners 195">
            <a:extLst>
              <a:ext uri="{FF2B5EF4-FFF2-40B4-BE49-F238E27FC236}">
                <a16:creationId xmlns:a16="http://schemas.microsoft.com/office/drawing/2014/main" id="{E094FFA2-814E-4DA4-A2B4-77598371088C}"/>
              </a:ext>
            </a:extLst>
          </p:cNvPr>
          <p:cNvSpPr/>
          <p:nvPr/>
        </p:nvSpPr>
        <p:spPr>
          <a:xfrm>
            <a:off x="1069766" y="13561816"/>
            <a:ext cx="4744276" cy="2828920"/>
          </a:xfrm>
          <a:prstGeom prst="roundRect">
            <a:avLst/>
          </a:prstGeom>
          <a:solidFill>
            <a:srgbClr val="66FF66"/>
          </a:solidFill>
          <a:ln w="38100">
            <a:solidFill>
              <a:srgbClr val="0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8" name="TextBox 197">
            <a:extLst>
              <a:ext uri="{FF2B5EF4-FFF2-40B4-BE49-F238E27FC236}">
                <a16:creationId xmlns:a16="http://schemas.microsoft.com/office/drawing/2014/main" id="{78F053E5-9E45-4EA8-BF3E-0B055C2080D0}"/>
              </a:ext>
            </a:extLst>
          </p:cNvPr>
          <p:cNvSpPr txBox="1"/>
          <p:nvPr/>
        </p:nvSpPr>
        <p:spPr>
          <a:xfrm>
            <a:off x="3090618" y="13587737"/>
            <a:ext cx="1416768" cy="369332"/>
          </a:xfrm>
          <a:prstGeom prst="rect">
            <a:avLst/>
          </a:prstGeom>
          <a:noFill/>
          <a:ln>
            <a:noFill/>
          </a:ln>
        </p:spPr>
        <p:txBody>
          <a:bodyPr wrap="square" rtlCol="0">
            <a:spAutoFit/>
          </a:bodyPr>
          <a:lstStyle/>
          <a:p>
            <a:r>
              <a:rPr lang="en-US" dirty="0">
                <a:solidFill>
                  <a:srgbClr val="000000"/>
                </a:solidFill>
              </a:rPr>
              <a:t>AHP</a:t>
            </a:r>
          </a:p>
        </p:txBody>
      </p:sp>
      <p:sp>
        <p:nvSpPr>
          <p:cNvPr id="200" name="Rectangle: Rounded Corners 199">
            <a:extLst>
              <a:ext uri="{FF2B5EF4-FFF2-40B4-BE49-F238E27FC236}">
                <a16:creationId xmlns:a16="http://schemas.microsoft.com/office/drawing/2014/main" id="{1CDDFAF4-5046-49D6-A760-A9902F7B1576}"/>
              </a:ext>
            </a:extLst>
          </p:cNvPr>
          <p:cNvSpPr/>
          <p:nvPr/>
        </p:nvSpPr>
        <p:spPr>
          <a:xfrm>
            <a:off x="1285449" y="13951474"/>
            <a:ext cx="983333" cy="703617"/>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Pair-Wise Comparison of Criteria</a:t>
            </a:r>
          </a:p>
        </p:txBody>
      </p:sp>
      <p:sp>
        <p:nvSpPr>
          <p:cNvPr id="202" name="Rectangle: Rounded Corners 201">
            <a:extLst>
              <a:ext uri="{FF2B5EF4-FFF2-40B4-BE49-F238E27FC236}">
                <a16:creationId xmlns:a16="http://schemas.microsoft.com/office/drawing/2014/main" id="{0AF96C7B-2746-49D6-AE3B-1D116E07038B}"/>
              </a:ext>
            </a:extLst>
          </p:cNvPr>
          <p:cNvSpPr/>
          <p:nvPr/>
        </p:nvSpPr>
        <p:spPr>
          <a:xfrm>
            <a:off x="2966912" y="14001084"/>
            <a:ext cx="835690" cy="560832"/>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Criteria Weight</a:t>
            </a:r>
          </a:p>
        </p:txBody>
      </p:sp>
      <p:sp>
        <p:nvSpPr>
          <p:cNvPr id="204" name="Arrow: Down 203">
            <a:extLst>
              <a:ext uri="{FF2B5EF4-FFF2-40B4-BE49-F238E27FC236}">
                <a16:creationId xmlns:a16="http://schemas.microsoft.com/office/drawing/2014/main" id="{F386F033-23CC-4DE2-A15E-86DC21D511FC}"/>
              </a:ext>
            </a:extLst>
          </p:cNvPr>
          <p:cNvSpPr/>
          <p:nvPr/>
        </p:nvSpPr>
        <p:spPr>
          <a:xfrm rot="16200000">
            <a:off x="2451343" y="14110834"/>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6" name="Arrow: Down 205">
            <a:extLst>
              <a:ext uri="{FF2B5EF4-FFF2-40B4-BE49-F238E27FC236}">
                <a16:creationId xmlns:a16="http://schemas.microsoft.com/office/drawing/2014/main" id="{66D331EF-8C83-4BCC-B80A-CFEED1C52D46}"/>
              </a:ext>
            </a:extLst>
          </p:cNvPr>
          <p:cNvSpPr/>
          <p:nvPr/>
        </p:nvSpPr>
        <p:spPr>
          <a:xfrm rot="16200000">
            <a:off x="4030835" y="13986791"/>
            <a:ext cx="341059" cy="461260"/>
          </a:xfrm>
          <a:prstGeom prst="downArrow">
            <a:avLst/>
          </a:prstGeom>
          <a:ln>
            <a:solidFill>
              <a:srgbClr val="00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8" name="Rectangle: Rounded Corners 207">
            <a:extLst>
              <a:ext uri="{FF2B5EF4-FFF2-40B4-BE49-F238E27FC236}">
                <a16:creationId xmlns:a16="http://schemas.microsoft.com/office/drawing/2014/main" id="{5C64216F-F94A-4903-8549-A9B466B20CEE}"/>
              </a:ext>
            </a:extLst>
          </p:cNvPr>
          <p:cNvSpPr/>
          <p:nvPr/>
        </p:nvSpPr>
        <p:spPr>
          <a:xfrm>
            <a:off x="4521047" y="13702901"/>
            <a:ext cx="1118847" cy="1200761"/>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Pair-Wise Comparison of Alternatives for each Criterion</a:t>
            </a:r>
          </a:p>
        </p:txBody>
      </p:sp>
      <p:sp>
        <p:nvSpPr>
          <p:cNvPr id="210" name="Arrow: Down 209">
            <a:extLst>
              <a:ext uri="{FF2B5EF4-FFF2-40B4-BE49-F238E27FC236}">
                <a16:creationId xmlns:a16="http://schemas.microsoft.com/office/drawing/2014/main" id="{32D78927-6FC3-4BDF-B9E1-B955154EDBB3}"/>
              </a:ext>
            </a:extLst>
          </p:cNvPr>
          <p:cNvSpPr/>
          <p:nvPr/>
        </p:nvSpPr>
        <p:spPr>
          <a:xfrm>
            <a:off x="4909940" y="14990447"/>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2" name="Rectangle: Rounded Corners 211">
            <a:extLst>
              <a:ext uri="{FF2B5EF4-FFF2-40B4-BE49-F238E27FC236}">
                <a16:creationId xmlns:a16="http://schemas.microsoft.com/office/drawing/2014/main" id="{8FCE3087-D9C0-4BAE-8C68-16AF99E20B13}"/>
              </a:ext>
            </a:extLst>
          </p:cNvPr>
          <p:cNvSpPr/>
          <p:nvPr/>
        </p:nvSpPr>
        <p:spPr>
          <a:xfrm>
            <a:off x="4521044" y="15547056"/>
            <a:ext cx="1105880" cy="627205"/>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Alternative Priorities for each Criterion</a:t>
            </a:r>
          </a:p>
        </p:txBody>
      </p:sp>
      <p:sp>
        <p:nvSpPr>
          <p:cNvPr id="214" name="Arrow: Down 213">
            <a:extLst>
              <a:ext uri="{FF2B5EF4-FFF2-40B4-BE49-F238E27FC236}">
                <a16:creationId xmlns:a16="http://schemas.microsoft.com/office/drawing/2014/main" id="{75E6E676-CD1B-42A4-A66C-AED61875BEEF}"/>
              </a:ext>
            </a:extLst>
          </p:cNvPr>
          <p:cNvSpPr/>
          <p:nvPr/>
        </p:nvSpPr>
        <p:spPr>
          <a:xfrm rot="5400000">
            <a:off x="4054017" y="15638687"/>
            <a:ext cx="341059" cy="461260"/>
          </a:xfrm>
          <a:prstGeom prst="downArrow">
            <a:avLst/>
          </a:prstGeom>
          <a:ln>
            <a:solidFill>
              <a:srgbClr val="00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16" name="Rectangle: Rounded Corners 215">
            <a:extLst>
              <a:ext uri="{FF2B5EF4-FFF2-40B4-BE49-F238E27FC236}">
                <a16:creationId xmlns:a16="http://schemas.microsoft.com/office/drawing/2014/main" id="{AEB23C04-802D-4E74-B2E4-E411B92BA1A6}"/>
              </a:ext>
            </a:extLst>
          </p:cNvPr>
          <p:cNvSpPr/>
          <p:nvPr/>
        </p:nvSpPr>
        <p:spPr>
          <a:xfrm>
            <a:off x="2565737" y="15171037"/>
            <a:ext cx="1420427" cy="1137987"/>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Multiply Criteria Weight with combined Alternative Priorities from every criterion</a:t>
            </a:r>
          </a:p>
        </p:txBody>
      </p:sp>
      <p:sp>
        <p:nvSpPr>
          <p:cNvPr id="218" name="Arrow: Down 217">
            <a:extLst>
              <a:ext uri="{FF2B5EF4-FFF2-40B4-BE49-F238E27FC236}">
                <a16:creationId xmlns:a16="http://schemas.microsoft.com/office/drawing/2014/main" id="{9B7506B8-3AF8-437E-822D-9AFD6EDFC1D2}"/>
              </a:ext>
            </a:extLst>
          </p:cNvPr>
          <p:cNvSpPr/>
          <p:nvPr/>
        </p:nvSpPr>
        <p:spPr>
          <a:xfrm rot="5400000">
            <a:off x="2098252" y="15622219"/>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20" name="Rectangle: Rounded Corners 219">
            <a:extLst>
              <a:ext uri="{FF2B5EF4-FFF2-40B4-BE49-F238E27FC236}">
                <a16:creationId xmlns:a16="http://schemas.microsoft.com/office/drawing/2014/main" id="{4F67B05D-C34C-46C1-82EC-B81311A47552}"/>
              </a:ext>
            </a:extLst>
          </p:cNvPr>
          <p:cNvSpPr/>
          <p:nvPr/>
        </p:nvSpPr>
        <p:spPr>
          <a:xfrm>
            <a:off x="1187136" y="15622797"/>
            <a:ext cx="764803" cy="460104"/>
          </a:xfrm>
          <a:prstGeom prst="roundRect">
            <a:avLst/>
          </a:prstGeom>
          <a:ln w="38100">
            <a:solidFill>
              <a:srgbClr val="00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a:solidFill>
                  <a:srgbClr val="000000"/>
                </a:solidFill>
              </a:rPr>
              <a:t>Goal</a:t>
            </a:r>
          </a:p>
        </p:txBody>
      </p:sp>
      <p:sp>
        <p:nvSpPr>
          <p:cNvPr id="252" name="Arrow: Down 251">
            <a:extLst>
              <a:ext uri="{FF2B5EF4-FFF2-40B4-BE49-F238E27FC236}">
                <a16:creationId xmlns:a16="http://schemas.microsoft.com/office/drawing/2014/main" id="{ABA06778-1267-49C9-B800-537A77CE3C8E}"/>
              </a:ext>
            </a:extLst>
          </p:cNvPr>
          <p:cNvSpPr/>
          <p:nvPr/>
        </p:nvSpPr>
        <p:spPr>
          <a:xfrm rot="10800000">
            <a:off x="6089485" y="15247954"/>
            <a:ext cx="341059" cy="461260"/>
          </a:xfrm>
          <a:prstGeom prst="downArrow">
            <a:avLst/>
          </a:prstGeom>
          <a:ln>
            <a:solidFill>
              <a:srgbClr val="0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38" name="TextBox 237">
            <a:extLst>
              <a:ext uri="{FF2B5EF4-FFF2-40B4-BE49-F238E27FC236}">
                <a16:creationId xmlns:a16="http://schemas.microsoft.com/office/drawing/2014/main" id="{3D6B6092-C50F-4615-914A-28E6E72EC47A}"/>
              </a:ext>
            </a:extLst>
          </p:cNvPr>
          <p:cNvSpPr txBox="1"/>
          <p:nvPr/>
        </p:nvSpPr>
        <p:spPr>
          <a:xfrm>
            <a:off x="6075416" y="13119136"/>
            <a:ext cx="810716" cy="461665"/>
          </a:xfrm>
          <a:prstGeom prst="rect">
            <a:avLst/>
          </a:prstGeom>
          <a:noFill/>
        </p:spPr>
        <p:txBody>
          <a:bodyPr wrap="square" rtlCol="0">
            <a:spAutoFit/>
          </a:bodyPr>
          <a:lstStyle/>
          <a:p>
            <a:pPr algn="ctr"/>
            <a:r>
              <a:rPr lang="en-US" sz="1200" dirty="0">
                <a:solidFill>
                  <a:schemeClr val="bg1"/>
                </a:solidFill>
              </a:rPr>
              <a:t>MAKE</a:t>
            </a:r>
          </a:p>
          <a:p>
            <a:pPr algn="ctr"/>
            <a:r>
              <a:rPr lang="en-US" sz="1200" dirty="0">
                <a:solidFill>
                  <a:schemeClr val="bg1"/>
                </a:solidFill>
              </a:rPr>
              <a:t>DECISION</a:t>
            </a:r>
          </a:p>
        </p:txBody>
      </p:sp>
      <p:sp>
        <p:nvSpPr>
          <p:cNvPr id="254" name="Text Placeholder 19">
            <a:extLst>
              <a:ext uri="{FF2B5EF4-FFF2-40B4-BE49-F238E27FC236}">
                <a16:creationId xmlns:a16="http://schemas.microsoft.com/office/drawing/2014/main" id="{720C44F0-738E-4419-9E6C-16E95196B5FC}"/>
              </a:ext>
            </a:extLst>
          </p:cNvPr>
          <p:cNvSpPr txBox="1">
            <a:spLocks/>
          </p:cNvSpPr>
          <p:nvPr/>
        </p:nvSpPr>
        <p:spPr>
          <a:xfrm>
            <a:off x="397141" y="16730153"/>
            <a:ext cx="2878809"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66FF66"/>
                </a:solidFill>
              </a:rPr>
              <a:t>RESULTS ANALYSIS</a:t>
            </a:r>
          </a:p>
        </p:txBody>
      </p:sp>
      <p:pic>
        <p:nvPicPr>
          <p:cNvPr id="256" name="Picture 255" descr="A screenshot of a computer&#10;&#10;Description automatically generated">
            <a:extLst>
              <a:ext uri="{FF2B5EF4-FFF2-40B4-BE49-F238E27FC236}">
                <a16:creationId xmlns:a16="http://schemas.microsoft.com/office/drawing/2014/main" id="{D20EA917-5058-43BF-BE1F-1E8FE6FFC5AA}"/>
              </a:ext>
            </a:extLst>
          </p:cNvPr>
          <p:cNvPicPr>
            <a:picLocks noChangeAspect="1"/>
          </p:cNvPicPr>
          <p:nvPr/>
        </p:nvPicPr>
        <p:blipFill>
          <a:blip r:embed="rId9"/>
          <a:stretch>
            <a:fillRect/>
          </a:stretch>
        </p:blipFill>
        <p:spPr>
          <a:xfrm>
            <a:off x="4115070" y="17170919"/>
            <a:ext cx="2529847" cy="1422344"/>
          </a:xfrm>
          <a:prstGeom prst="rect">
            <a:avLst/>
          </a:prstGeom>
        </p:spPr>
      </p:pic>
      <p:sp>
        <p:nvSpPr>
          <p:cNvPr id="258" name="Text Placeholder 19">
            <a:extLst>
              <a:ext uri="{FF2B5EF4-FFF2-40B4-BE49-F238E27FC236}">
                <a16:creationId xmlns:a16="http://schemas.microsoft.com/office/drawing/2014/main" id="{A1ED3C55-20C8-4E04-98DD-0261CABE765F}"/>
              </a:ext>
            </a:extLst>
          </p:cNvPr>
          <p:cNvSpPr txBox="1">
            <a:spLocks/>
          </p:cNvSpPr>
          <p:nvPr/>
        </p:nvSpPr>
        <p:spPr>
          <a:xfrm>
            <a:off x="3912057" y="16696685"/>
            <a:ext cx="2878809"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solidFill>
                  <a:srgbClr val="66FF66"/>
                </a:solidFill>
              </a:rPr>
              <a:t>SCREENSHOTS</a:t>
            </a:r>
          </a:p>
        </p:txBody>
      </p:sp>
      <p:cxnSp>
        <p:nvCxnSpPr>
          <p:cNvPr id="259" name="Straight Connector 258">
            <a:extLst>
              <a:ext uri="{FF2B5EF4-FFF2-40B4-BE49-F238E27FC236}">
                <a16:creationId xmlns:a16="http://schemas.microsoft.com/office/drawing/2014/main" id="{19DD2604-1447-4D00-9D8D-850938CF2CFF}"/>
              </a:ext>
            </a:extLst>
          </p:cNvPr>
          <p:cNvCxnSpPr>
            <a:cxnSpLocks/>
          </p:cNvCxnSpPr>
          <p:nvPr/>
        </p:nvCxnSpPr>
        <p:spPr>
          <a:xfrm>
            <a:off x="3959882" y="17117344"/>
            <a:ext cx="33280" cy="60727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61" name="Picture 260" descr="A screenshot of a computer&#10;&#10;Description automatically generated">
            <a:extLst>
              <a:ext uri="{FF2B5EF4-FFF2-40B4-BE49-F238E27FC236}">
                <a16:creationId xmlns:a16="http://schemas.microsoft.com/office/drawing/2014/main" id="{0D1B74BC-B33C-4893-BE2B-4CEFB969E97E}"/>
              </a:ext>
            </a:extLst>
          </p:cNvPr>
          <p:cNvPicPr>
            <a:picLocks noChangeAspect="1"/>
          </p:cNvPicPr>
          <p:nvPr/>
        </p:nvPicPr>
        <p:blipFill>
          <a:blip r:embed="rId10"/>
          <a:stretch>
            <a:fillRect/>
          </a:stretch>
        </p:blipFill>
        <p:spPr>
          <a:xfrm>
            <a:off x="4124633" y="18725005"/>
            <a:ext cx="2529844" cy="1422343"/>
          </a:xfrm>
          <a:prstGeom prst="rect">
            <a:avLst/>
          </a:prstGeom>
        </p:spPr>
      </p:pic>
      <p:graphicFrame>
        <p:nvGraphicFramePr>
          <p:cNvPr id="263" name="Table 262">
            <a:extLst>
              <a:ext uri="{FF2B5EF4-FFF2-40B4-BE49-F238E27FC236}">
                <a16:creationId xmlns:a16="http://schemas.microsoft.com/office/drawing/2014/main" id="{B1F80DA5-03CA-4DC4-9355-49CCEE7DBC09}"/>
              </a:ext>
            </a:extLst>
          </p:cNvPr>
          <p:cNvGraphicFramePr>
            <a:graphicFrameLocks noGrp="1"/>
          </p:cNvGraphicFramePr>
          <p:nvPr>
            <p:extLst>
              <p:ext uri="{D42A27DB-BD31-4B8C-83A1-F6EECF244321}">
                <p14:modId xmlns:p14="http://schemas.microsoft.com/office/powerpoint/2010/main" val="3827591267"/>
              </p:ext>
            </p:extLst>
          </p:nvPr>
        </p:nvGraphicFramePr>
        <p:xfrm>
          <a:off x="81384" y="17142124"/>
          <a:ext cx="3721219" cy="3520824"/>
        </p:xfrm>
        <a:graphic>
          <a:graphicData uri="http://schemas.openxmlformats.org/drawingml/2006/table">
            <a:tbl>
              <a:tblPr firstRow="1" bandRow="1">
                <a:tableStyleId>{17292A2E-F333-43FB-9621-5CBBE7FDCDCB}</a:tableStyleId>
              </a:tblPr>
              <a:tblGrid>
                <a:gridCol w="575843">
                  <a:extLst>
                    <a:ext uri="{9D8B030D-6E8A-4147-A177-3AD203B41FA5}">
                      <a16:colId xmlns:a16="http://schemas.microsoft.com/office/drawing/2014/main" val="3827569003"/>
                    </a:ext>
                  </a:extLst>
                </a:gridCol>
                <a:gridCol w="689276">
                  <a:extLst>
                    <a:ext uri="{9D8B030D-6E8A-4147-A177-3AD203B41FA5}">
                      <a16:colId xmlns:a16="http://schemas.microsoft.com/office/drawing/2014/main" val="1961683407"/>
                    </a:ext>
                  </a:extLst>
                </a:gridCol>
                <a:gridCol w="587074">
                  <a:extLst>
                    <a:ext uri="{9D8B030D-6E8A-4147-A177-3AD203B41FA5}">
                      <a16:colId xmlns:a16="http://schemas.microsoft.com/office/drawing/2014/main" val="2207275207"/>
                    </a:ext>
                  </a:extLst>
                </a:gridCol>
                <a:gridCol w="1123996">
                  <a:extLst>
                    <a:ext uri="{9D8B030D-6E8A-4147-A177-3AD203B41FA5}">
                      <a16:colId xmlns:a16="http://schemas.microsoft.com/office/drawing/2014/main" val="2809776563"/>
                    </a:ext>
                  </a:extLst>
                </a:gridCol>
                <a:gridCol w="745030">
                  <a:extLst>
                    <a:ext uri="{9D8B030D-6E8A-4147-A177-3AD203B41FA5}">
                      <a16:colId xmlns:a16="http://schemas.microsoft.com/office/drawing/2014/main" val="3672187569"/>
                    </a:ext>
                  </a:extLst>
                </a:gridCol>
              </a:tblGrid>
              <a:tr h="866870">
                <a:tc>
                  <a:txBody>
                    <a:bodyPr/>
                    <a:lstStyle/>
                    <a:p>
                      <a:pPr algn="ctr">
                        <a:lnSpc>
                          <a:spcPct val="115000"/>
                        </a:lnSpc>
                        <a:spcAft>
                          <a:spcPts val="1000"/>
                        </a:spcAft>
                      </a:pPr>
                      <a:r>
                        <a:rPr lang="en-US" sz="800" dirty="0">
                          <a:solidFill>
                            <a:srgbClr val="FFFF00"/>
                          </a:solidFill>
                          <a:effectLst/>
                        </a:rPr>
                        <a:t>Ranking</a:t>
                      </a:r>
                      <a:endParaRPr lang="en-US" sz="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rgbClr val="FFFF00"/>
                          </a:solidFill>
                          <a:effectLst/>
                        </a:rPr>
                        <a:t>Expert 1 Choice</a:t>
                      </a:r>
                      <a:endParaRPr lang="en-US" sz="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rgbClr val="FFFF00"/>
                          </a:solidFill>
                          <a:effectLst/>
                        </a:rPr>
                        <a:t>Expert 2 Choice</a:t>
                      </a:r>
                      <a:endParaRPr lang="en-US" sz="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rgbClr val="FFFF00"/>
                          </a:solidFill>
                          <a:effectLst/>
                        </a:rPr>
                        <a:t>Criteria Choice Ranking from Literature Review and Researches</a:t>
                      </a:r>
                      <a:endParaRPr lang="en-US" sz="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rgbClr val="FFFF00"/>
                          </a:solidFill>
                          <a:effectLst/>
                        </a:rPr>
                        <a:t>Experts’ Choice Similarity with The Project Proposal</a:t>
                      </a:r>
                      <a:endParaRPr lang="en-US" sz="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3525819412"/>
                  </a:ext>
                </a:extLst>
              </a:tr>
              <a:tr h="340514">
                <a:tc>
                  <a:txBody>
                    <a:bodyPr/>
                    <a:lstStyle/>
                    <a:p>
                      <a:pPr algn="ctr">
                        <a:lnSpc>
                          <a:spcPct val="115000"/>
                        </a:lnSpc>
                        <a:spcAft>
                          <a:spcPts val="1000"/>
                        </a:spcAft>
                      </a:pPr>
                      <a:r>
                        <a:rPr lang="en-US" sz="800" dirty="0">
                          <a:solidFill>
                            <a:schemeClr val="bg1"/>
                          </a:solidFill>
                          <a:effectLst/>
                        </a:rPr>
                        <a:t>1-</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Financial Capability</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Financial Capability</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Financial Capability</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2/2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723647062"/>
                  </a:ext>
                </a:extLst>
              </a:tr>
              <a:tr h="208910">
                <a:tc>
                  <a:txBody>
                    <a:bodyPr/>
                    <a:lstStyle/>
                    <a:p>
                      <a:pPr algn="ctr">
                        <a:lnSpc>
                          <a:spcPct val="115000"/>
                        </a:lnSpc>
                        <a:spcAft>
                          <a:spcPts val="1000"/>
                        </a:spcAft>
                      </a:pPr>
                      <a:r>
                        <a:rPr lang="en-US" sz="800" dirty="0">
                          <a:solidFill>
                            <a:schemeClr val="bg1"/>
                          </a:solidFill>
                          <a:effectLst/>
                        </a:rPr>
                        <a:t>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Resources</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Resources</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Resources</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2/2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594102827"/>
                  </a:ext>
                </a:extLst>
              </a:tr>
              <a:tr h="340514">
                <a:tc>
                  <a:txBody>
                    <a:bodyPr/>
                    <a:lstStyle/>
                    <a:p>
                      <a:pPr algn="ctr">
                        <a:lnSpc>
                          <a:spcPct val="115000"/>
                        </a:lnSpc>
                        <a:spcAft>
                          <a:spcPts val="1000"/>
                        </a:spcAft>
                      </a:pPr>
                      <a:r>
                        <a:rPr lang="en-US" sz="800" dirty="0">
                          <a:solidFill>
                            <a:schemeClr val="bg1"/>
                          </a:solidFill>
                          <a:effectLst/>
                        </a:rPr>
                        <a:t>3-</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Current Workload</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Current Workload</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Past Performance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0/2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1823303490"/>
                  </a:ext>
                </a:extLst>
              </a:tr>
              <a:tr h="340514">
                <a:tc>
                  <a:txBody>
                    <a:bodyPr/>
                    <a:lstStyle/>
                    <a:p>
                      <a:pPr algn="ctr">
                        <a:lnSpc>
                          <a:spcPct val="115000"/>
                        </a:lnSpc>
                        <a:spcAft>
                          <a:spcPts val="1000"/>
                        </a:spcAft>
                      </a:pPr>
                      <a:r>
                        <a:rPr lang="en-US" sz="800" dirty="0">
                          <a:solidFill>
                            <a:schemeClr val="bg1"/>
                          </a:solidFill>
                          <a:effectLst/>
                        </a:rPr>
                        <a:t>4-</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Past Performance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Past Performance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Current Workload</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0/2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4027112664"/>
                  </a:ext>
                </a:extLst>
              </a:tr>
              <a:tr h="603722">
                <a:tc>
                  <a:txBody>
                    <a:bodyPr/>
                    <a:lstStyle/>
                    <a:p>
                      <a:pPr algn="ctr">
                        <a:lnSpc>
                          <a:spcPct val="115000"/>
                        </a:lnSpc>
                        <a:spcAft>
                          <a:spcPts val="1000"/>
                        </a:spcAft>
                      </a:pPr>
                      <a:r>
                        <a:rPr lang="en-US" sz="800" dirty="0">
                          <a:solidFill>
                            <a:schemeClr val="bg1"/>
                          </a:solidFill>
                          <a:effectLst/>
                        </a:rPr>
                        <a:t>5-</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Safety Performance / Past Experience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Safety Performance / Past Experience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Safety Performance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 </a:t>
                      </a:r>
                    </a:p>
                    <a:p>
                      <a:pPr algn="ctr">
                        <a:lnSpc>
                          <a:spcPct val="115000"/>
                        </a:lnSpc>
                        <a:spcAft>
                          <a:spcPts val="1000"/>
                        </a:spcAft>
                      </a:pPr>
                      <a:r>
                        <a:rPr lang="en-US" sz="800" dirty="0">
                          <a:solidFill>
                            <a:schemeClr val="bg1"/>
                          </a:solidFill>
                          <a:effectLst/>
                        </a:rPr>
                        <a:t>2/2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00"/>
                    </a:solidFill>
                  </a:tcPr>
                </a:tc>
                <a:extLst>
                  <a:ext uri="{0D108BD9-81ED-4DB2-BD59-A6C34878D82A}">
                    <a16:rowId xmlns:a16="http://schemas.microsoft.com/office/drawing/2014/main" val="3851966331"/>
                  </a:ext>
                </a:extLst>
              </a:tr>
              <a:tr h="603722">
                <a:tc>
                  <a:txBody>
                    <a:bodyPr/>
                    <a:lstStyle/>
                    <a:p>
                      <a:pPr algn="ctr">
                        <a:lnSpc>
                          <a:spcPct val="115000"/>
                        </a:lnSpc>
                        <a:spcAft>
                          <a:spcPts val="1000"/>
                        </a:spcAft>
                      </a:pPr>
                      <a:r>
                        <a:rPr lang="en-US" sz="800" dirty="0">
                          <a:solidFill>
                            <a:schemeClr val="bg1"/>
                          </a:solidFill>
                          <a:effectLst/>
                        </a:rPr>
                        <a:t>6</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Safety Performance / Past Experience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Safety Performance / Past Experience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Past Experience</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a:lnSpc>
                          <a:spcPct val="115000"/>
                        </a:lnSpc>
                        <a:spcAft>
                          <a:spcPts val="1000"/>
                        </a:spcAft>
                      </a:pPr>
                      <a:r>
                        <a:rPr lang="en-US" sz="800" dirty="0">
                          <a:solidFill>
                            <a:schemeClr val="bg1"/>
                          </a:solidFill>
                          <a:effectLst/>
                        </a:rPr>
                        <a:t> </a:t>
                      </a:r>
                    </a:p>
                    <a:p>
                      <a:pPr algn="ctr">
                        <a:lnSpc>
                          <a:spcPct val="115000"/>
                        </a:lnSpc>
                        <a:spcAft>
                          <a:spcPts val="1000"/>
                        </a:spcAft>
                      </a:pPr>
                      <a:r>
                        <a:rPr lang="en-US" sz="800" dirty="0">
                          <a:solidFill>
                            <a:schemeClr val="bg1"/>
                          </a:solidFill>
                          <a:effectLst/>
                        </a:rPr>
                        <a:t>2/2</a:t>
                      </a:r>
                      <a:endParaRPr lang="en-US" sz="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2327668228"/>
                  </a:ext>
                </a:extLst>
              </a:tr>
            </a:tbl>
          </a:graphicData>
        </a:graphic>
      </p:graphicFrame>
      <p:graphicFrame>
        <p:nvGraphicFramePr>
          <p:cNvPr id="268" name="Table 267">
            <a:extLst>
              <a:ext uri="{FF2B5EF4-FFF2-40B4-BE49-F238E27FC236}">
                <a16:creationId xmlns:a16="http://schemas.microsoft.com/office/drawing/2014/main" id="{D4FFDE73-3CAE-4D24-80E1-5FD486B630CB}"/>
              </a:ext>
            </a:extLst>
          </p:cNvPr>
          <p:cNvGraphicFramePr>
            <a:graphicFrameLocks noGrp="1"/>
          </p:cNvGraphicFramePr>
          <p:nvPr>
            <p:extLst>
              <p:ext uri="{D42A27DB-BD31-4B8C-83A1-F6EECF244321}">
                <p14:modId xmlns:p14="http://schemas.microsoft.com/office/powerpoint/2010/main" val="1725399"/>
              </p:ext>
            </p:extLst>
          </p:nvPr>
        </p:nvGraphicFramePr>
        <p:xfrm>
          <a:off x="91329" y="20762333"/>
          <a:ext cx="3721218" cy="2437260"/>
        </p:xfrm>
        <a:graphic>
          <a:graphicData uri="http://schemas.openxmlformats.org/drawingml/2006/table">
            <a:tbl>
              <a:tblPr firstRow="1" bandRow="1">
                <a:tableStyleId>{91EBBBCC-DAD2-459C-BE2E-F6DE35CF9A28}</a:tableStyleId>
              </a:tblPr>
              <a:tblGrid>
                <a:gridCol w="667717">
                  <a:extLst>
                    <a:ext uri="{9D8B030D-6E8A-4147-A177-3AD203B41FA5}">
                      <a16:colId xmlns:a16="http://schemas.microsoft.com/office/drawing/2014/main" val="3879669730"/>
                    </a:ext>
                  </a:extLst>
                </a:gridCol>
                <a:gridCol w="655510">
                  <a:extLst>
                    <a:ext uri="{9D8B030D-6E8A-4147-A177-3AD203B41FA5}">
                      <a16:colId xmlns:a16="http://schemas.microsoft.com/office/drawing/2014/main" val="188707143"/>
                    </a:ext>
                  </a:extLst>
                </a:gridCol>
                <a:gridCol w="730818">
                  <a:extLst>
                    <a:ext uri="{9D8B030D-6E8A-4147-A177-3AD203B41FA5}">
                      <a16:colId xmlns:a16="http://schemas.microsoft.com/office/drawing/2014/main" val="1028591587"/>
                    </a:ext>
                  </a:extLst>
                </a:gridCol>
                <a:gridCol w="868456">
                  <a:extLst>
                    <a:ext uri="{9D8B030D-6E8A-4147-A177-3AD203B41FA5}">
                      <a16:colId xmlns:a16="http://schemas.microsoft.com/office/drawing/2014/main" val="2471693010"/>
                    </a:ext>
                  </a:extLst>
                </a:gridCol>
                <a:gridCol w="798717">
                  <a:extLst>
                    <a:ext uri="{9D8B030D-6E8A-4147-A177-3AD203B41FA5}">
                      <a16:colId xmlns:a16="http://schemas.microsoft.com/office/drawing/2014/main" val="3602807193"/>
                    </a:ext>
                  </a:extLst>
                </a:gridCol>
              </a:tblGrid>
              <a:tr h="565346">
                <a:tc>
                  <a:txBody>
                    <a:bodyPr/>
                    <a:lstStyle/>
                    <a:p>
                      <a:pPr algn="ctr">
                        <a:lnSpc>
                          <a:spcPct val="115000"/>
                        </a:lnSpc>
                        <a:spcAft>
                          <a:spcPts val="1000"/>
                        </a:spcAft>
                      </a:pPr>
                      <a:r>
                        <a:rPr lang="en-US" sz="1200" dirty="0">
                          <a:solidFill>
                            <a:srgbClr val="000000"/>
                          </a:solidFill>
                          <a:effectLst/>
                        </a:rPr>
                        <a:t>Expert 1 Choice</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Expert 2 Choice</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AHP Ranking No.</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AHP Suggestion </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AHP Score</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903164553"/>
                  </a:ext>
                </a:extLst>
              </a:tr>
              <a:tr h="229837">
                <a:tc rowSpan="5">
                  <a:txBody>
                    <a:bodyPr/>
                    <a:lstStyle/>
                    <a:p>
                      <a:pPr algn="ctr">
                        <a:lnSpc>
                          <a:spcPct val="115000"/>
                        </a:lnSpc>
                        <a:spcAft>
                          <a:spcPts val="1000"/>
                        </a:spcAft>
                      </a:pPr>
                      <a:r>
                        <a:rPr lang="en-US" sz="1200" dirty="0">
                          <a:solidFill>
                            <a:srgbClr val="000000"/>
                          </a:solidFill>
                          <a:effectLst/>
                        </a:rPr>
                        <a:t> </a:t>
                      </a:r>
                    </a:p>
                    <a:p>
                      <a:pPr algn="ctr">
                        <a:lnSpc>
                          <a:spcPct val="115000"/>
                        </a:lnSpc>
                        <a:spcAft>
                          <a:spcPts val="1000"/>
                        </a:spcAft>
                      </a:pPr>
                      <a:r>
                        <a:rPr lang="en-US" sz="1200" dirty="0">
                          <a:solidFill>
                            <a:srgbClr val="000000"/>
                          </a:solidFill>
                          <a:effectLst/>
                        </a:rPr>
                        <a:t> </a:t>
                      </a:r>
                    </a:p>
                    <a:p>
                      <a:pPr algn="ctr">
                        <a:lnSpc>
                          <a:spcPct val="115000"/>
                        </a:lnSpc>
                        <a:spcAft>
                          <a:spcPts val="1000"/>
                        </a:spcAft>
                      </a:pPr>
                      <a:r>
                        <a:rPr lang="en-US" sz="1200" dirty="0">
                          <a:solidFill>
                            <a:srgbClr val="000000"/>
                          </a:solidFill>
                          <a:effectLst/>
                        </a:rPr>
                        <a:t>Tenderer E</a:t>
                      </a:r>
                    </a:p>
                    <a:p>
                      <a:pPr algn="ctr">
                        <a:lnSpc>
                          <a:spcPct val="115000"/>
                        </a:lnSpc>
                        <a:spcAft>
                          <a:spcPts val="1000"/>
                        </a:spcAft>
                      </a:pPr>
                      <a:r>
                        <a:rPr lang="en-US" sz="1200" dirty="0">
                          <a:solidFill>
                            <a:srgbClr val="000000"/>
                          </a:solidFill>
                          <a:effectLst/>
                        </a:rPr>
                        <a:t> </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rowSpan="5">
                  <a:txBody>
                    <a:bodyPr/>
                    <a:lstStyle/>
                    <a:p>
                      <a:pPr algn="ctr">
                        <a:lnSpc>
                          <a:spcPct val="115000"/>
                        </a:lnSpc>
                        <a:spcAft>
                          <a:spcPts val="1000"/>
                        </a:spcAft>
                      </a:pPr>
                      <a:r>
                        <a:rPr lang="en-US" sz="1200" dirty="0">
                          <a:solidFill>
                            <a:srgbClr val="000000"/>
                          </a:solidFill>
                          <a:effectLst/>
                        </a:rPr>
                        <a:t> </a:t>
                      </a:r>
                    </a:p>
                    <a:p>
                      <a:pPr algn="ctr">
                        <a:lnSpc>
                          <a:spcPct val="115000"/>
                        </a:lnSpc>
                        <a:spcAft>
                          <a:spcPts val="1000"/>
                        </a:spcAft>
                      </a:pPr>
                      <a:r>
                        <a:rPr lang="en-US" sz="1200" dirty="0">
                          <a:solidFill>
                            <a:srgbClr val="000000"/>
                          </a:solidFill>
                          <a:effectLst/>
                        </a:rPr>
                        <a:t> </a:t>
                      </a:r>
                    </a:p>
                    <a:p>
                      <a:pPr algn="ctr">
                        <a:lnSpc>
                          <a:spcPct val="115000"/>
                        </a:lnSpc>
                        <a:spcAft>
                          <a:spcPts val="1000"/>
                        </a:spcAft>
                      </a:pPr>
                      <a:r>
                        <a:rPr lang="en-US" sz="1200" dirty="0">
                          <a:solidFill>
                            <a:srgbClr val="000000"/>
                          </a:solidFill>
                          <a:effectLst/>
                        </a:rPr>
                        <a:t>Tenderer E</a:t>
                      </a:r>
                    </a:p>
                    <a:p>
                      <a:pPr algn="ctr">
                        <a:lnSpc>
                          <a:spcPct val="115000"/>
                        </a:lnSpc>
                        <a:spcAft>
                          <a:spcPts val="1000"/>
                        </a:spcAft>
                      </a:pPr>
                      <a:r>
                        <a:rPr lang="en-US" sz="1200" dirty="0">
                          <a:solidFill>
                            <a:srgbClr val="000000"/>
                          </a:solidFill>
                          <a:effectLst/>
                        </a:rPr>
                        <a:t> </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1-</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Tenderer D</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0.276</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714453464"/>
                  </a:ext>
                </a:extLst>
              </a:tr>
              <a:tr h="229837">
                <a:tc vMerge="1">
                  <a:txBody>
                    <a:bodyPr/>
                    <a:lstStyle/>
                    <a:p>
                      <a:endParaRPr lang="en-US"/>
                    </a:p>
                  </a:txBody>
                  <a:tcPr/>
                </a:tc>
                <a:tc vMerge="1">
                  <a:txBody>
                    <a:bodyPr/>
                    <a:lstStyle/>
                    <a:p>
                      <a:endParaRPr lang="en-US"/>
                    </a:p>
                  </a:txBody>
                  <a:tcPr/>
                </a:tc>
                <a:tc>
                  <a:txBody>
                    <a:bodyPr/>
                    <a:lstStyle/>
                    <a:p>
                      <a:pPr algn="ctr">
                        <a:lnSpc>
                          <a:spcPct val="115000"/>
                        </a:lnSpc>
                        <a:spcAft>
                          <a:spcPts val="1000"/>
                        </a:spcAft>
                      </a:pPr>
                      <a:r>
                        <a:rPr lang="en-US" sz="1200" dirty="0">
                          <a:solidFill>
                            <a:srgbClr val="000000"/>
                          </a:solidFill>
                          <a:effectLst/>
                        </a:rPr>
                        <a:t>2-</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Tenderer E</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0.261</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3253177744"/>
                  </a:ext>
                </a:extLst>
              </a:tr>
              <a:tr h="229837">
                <a:tc vMerge="1">
                  <a:txBody>
                    <a:bodyPr/>
                    <a:lstStyle/>
                    <a:p>
                      <a:endParaRPr lang="en-US"/>
                    </a:p>
                  </a:txBody>
                  <a:tcPr/>
                </a:tc>
                <a:tc vMerge="1">
                  <a:txBody>
                    <a:bodyPr/>
                    <a:lstStyle/>
                    <a:p>
                      <a:endParaRPr lang="en-US"/>
                    </a:p>
                  </a:txBody>
                  <a:tcPr/>
                </a:tc>
                <a:tc>
                  <a:txBody>
                    <a:bodyPr/>
                    <a:lstStyle/>
                    <a:p>
                      <a:pPr algn="ctr">
                        <a:lnSpc>
                          <a:spcPct val="115000"/>
                        </a:lnSpc>
                        <a:spcAft>
                          <a:spcPts val="1000"/>
                        </a:spcAft>
                      </a:pPr>
                      <a:r>
                        <a:rPr lang="en-US" sz="1200" dirty="0">
                          <a:solidFill>
                            <a:srgbClr val="000000"/>
                          </a:solidFill>
                          <a:effectLst/>
                        </a:rPr>
                        <a:t>3-</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Tenderer A</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0.167</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3356069734"/>
                  </a:ext>
                </a:extLst>
              </a:tr>
              <a:tr h="229837">
                <a:tc vMerge="1">
                  <a:txBody>
                    <a:bodyPr/>
                    <a:lstStyle/>
                    <a:p>
                      <a:endParaRPr lang="en-US"/>
                    </a:p>
                  </a:txBody>
                  <a:tcPr/>
                </a:tc>
                <a:tc vMerge="1">
                  <a:txBody>
                    <a:bodyPr/>
                    <a:lstStyle/>
                    <a:p>
                      <a:endParaRPr lang="en-US"/>
                    </a:p>
                  </a:txBody>
                  <a:tcPr/>
                </a:tc>
                <a:tc>
                  <a:txBody>
                    <a:bodyPr/>
                    <a:lstStyle/>
                    <a:p>
                      <a:pPr algn="ctr">
                        <a:lnSpc>
                          <a:spcPct val="115000"/>
                        </a:lnSpc>
                        <a:spcAft>
                          <a:spcPts val="1000"/>
                        </a:spcAft>
                      </a:pPr>
                      <a:r>
                        <a:rPr lang="en-US" sz="1200" dirty="0">
                          <a:solidFill>
                            <a:srgbClr val="000000"/>
                          </a:solidFill>
                          <a:effectLst/>
                        </a:rPr>
                        <a:t>4-</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Tenderer C</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0.166</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90445315"/>
                  </a:ext>
                </a:extLst>
              </a:tr>
              <a:tr h="229837">
                <a:tc vMerge="1">
                  <a:txBody>
                    <a:bodyPr/>
                    <a:lstStyle/>
                    <a:p>
                      <a:endParaRPr lang="en-US"/>
                    </a:p>
                  </a:txBody>
                  <a:tcPr/>
                </a:tc>
                <a:tc vMerge="1">
                  <a:txBody>
                    <a:bodyPr/>
                    <a:lstStyle/>
                    <a:p>
                      <a:endParaRPr lang="en-US"/>
                    </a:p>
                  </a:txBody>
                  <a:tcPr/>
                </a:tc>
                <a:tc>
                  <a:txBody>
                    <a:bodyPr/>
                    <a:lstStyle/>
                    <a:p>
                      <a:pPr algn="ctr">
                        <a:lnSpc>
                          <a:spcPct val="115000"/>
                        </a:lnSpc>
                        <a:spcAft>
                          <a:spcPts val="1000"/>
                        </a:spcAft>
                      </a:pPr>
                      <a:r>
                        <a:rPr lang="en-US" sz="1200" dirty="0">
                          <a:solidFill>
                            <a:srgbClr val="000000"/>
                          </a:solidFill>
                          <a:effectLst/>
                        </a:rPr>
                        <a:t>5-</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Tenderer B</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0.131</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594281262"/>
                  </a:ext>
                </a:extLst>
              </a:tr>
              <a:tr h="229837">
                <a:tc>
                  <a:txBody>
                    <a:bodyPr/>
                    <a:lstStyle/>
                    <a:p>
                      <a:pPr algn="ctr">
                        <a:lnSpc>
                          <a:spcPct val="115000"/>
                        </a:lnSpc>
                        <a:spcAft>
                          <a:spcPts val="1000"/>
                        </a:spcAft>
                      </a:pPr>
                      <a:r>
                        <a:rPr lang="en-US" sz="1200" dirty="0">
                          <a:solidFill>
                            <a:srgbClr val="000000"/>
                          </a:solidFill>
                          <a:effectLst/>
                        </a:rPr>
                        <a:t> </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pPr algn="ctr">
                        <a:lnSpc>
                          <a:spcPct val="115000"/>
                        </a:lnSpc>
                        <a:spcAft>
                          <a:spcPts val="1000"/>
                        </a:spcAft>
                      </a:pPr>
                      <a:r>
                        <a:rPr lang="en-US" sz="1200" dirty="0">
                          <a:solidFill>
                            <a:srgbClr val="000000"/>
                          </a:solidFill>
                          <a:effectLst/>
                        </a:rPr>
                        <a:t> </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gridSpan="2">
                  <a:txBody>
                    <a:bodyPr/>
                    <a:lstStyle/>
                    <a:p>
                      <a:pPr algn="ctr">
                        <a:lnSpc>
                          <a:spcPct val="115000"/>
                        </a:lnSpc>
                        <a:spcAft>
                          <a:spcPts val="1000"/>
                        </a:spcAft>
                      </a:pPr>
                      <a:r>
                        <a:rPr lang="en-US" sz="1200" dirty="0">
                          <a:solidFill>
                            <a:srgbClr val="000000"/>
                          </a:solidFill>
                          <a:effectLst/>
                        </a:rPr>
                        <a:t>TOTAL</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hMerge="1">
                  <a:txBody>
                    <a:bodyPr/>
                    <a:lstStyle/>
                    <a:p>
                      <a:endParaRPr lang="en-US"/>
                    </a:p>
                  </a:txBody>
                  <a:tcPr/>
                </a:tc>
                <a:tc>
                  <a:txBody>
                    <a:bodyPr/>
                    <a:lstStyle/>
                    <a:p>
                      <a:pPr algn="ctr">
                        <a:lnSpc>
                          <a:spcPct val="115000"/>
                        </a:lnSpc>
                        <a:spcAft>
                          <a:spcPts val="1000"/>
                        </a:spcAft>
                      </a:pPr>
                      <a:r>
                        <a:rPr lang="en-US" sz="1200" dirty="0">
                          <a:solidFill>
                            <a:srgbClr val="000000"/>
                          </a:solidFill>
                          <a:effectLst/>
                        </a:rPr>
                        <a:t>1.00</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926160947"/>
                  </a:ext>
                </a:extLst>
              </a:tr>
            </a:tbl>
          </a:graphicData>
        </a:graphic>
      </p:graphicFrame>
      <p:pic>
        <p:nvPicPr>
          <p:cNvPr id="271" name="Picture 270" descr="A screenshot of a cell phone&#10;&#10;Description automatically generated">
            <a:extLst>
              <a:ext uri="{FF2B5EF4-FFF2-40B4-BE49-F238E27FC236}">
                <a16:creationId xmlns:a16="http://schemas.microsoft.com/office/drawing/2014/main" id="{F5AD2D8A-3793-4402-81D1-8854162D1AA6}"/>
              </a:ext>
            </a:extLst>
          </p:cNvPr>
          <p:cNvPicPr>
            <a:picLocks noChangeAspect="1"/>
          </p:cNvPicPr>
          <p:nvPr/>
        </p:nvPicPr>
        <p:blipFill>
          <a:blip r:embed="rId11"/>
          <a:stretch>
            <a:fillRect/>
          </a:stretch>
        </p:blipFill>
        <p:spPr>
          <a:xfrm>
            <a:off x="4134464" y="21733148"/>
            <a:ext cx="2526883" cy="1420677"/>
          </a:xfrm>
          <a:prstGeom prst="rect">
            <a:avLst/>
          </a:prstGeom>
        </p:spPr>
      </p:pic>
      <p:sp>
        <p:nvSpPr>
          <p:cNvPr id="273" name="Text Placeholder 19">
            <a:extLst>
              <a:ext uri="{FF2B5EF4-FFF2-40B4-BE49-F238E27FC236}">
                <a16:creationId xmlns:a16="http://schemas.microsoft.com/office/drawing/2014/main" id="{A613DB82-0730-4852-A9D7-5AEFEEBFEECB}"/>
              </a:ext>
            </a:extLst>
          </p:cNvPr>
          <p:cNvSpPr txBox="1">
            <a:spLocks/>
          </p:cNvSpPr>
          <p:nvPr/>
        </p:nvSpPr>
        <p:spPr>
          <a:xfrm>
            <a:off x="1984976" y="23872747"/>
            <a:ext cx="3015998" cy="402777"/>
          </a:xfrm>
          <a:prstGeom prst="rect">
            <a:avLst/>
          </a:prstGeom>
          <a:noFill/>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2400" b="0" kern="1200">
                <a:solidFill>
                  <a:schemeClr val="bg2"/>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800" dirty="0">
                <a:ln>
                  <a:solidFill>
                    <a:srgbClr val="FF0000"/>
                  </a:solidFill>
                </a:ln>
                <a:solidFill>
                  <a:srgbClr val="FF0000"/>
                </a:solidFill>
                <a:effectLst>
                  <a:glow rad="685800">
                    <a:srgbClr val="FF0000">
                      <a:alpha val="64000"/>
                    </a:srgbClr>
                  </a:glow>
                </a:effectLst>
              </a:rPr>
              <a:t>CONCLUSION</a:t>
            </a:r>
          </a:p>
        </p:txBody>
      </p:sp>
      <p:pic>
        <p:nvPicPr>
          <p:cNvPr id="275" name="Picture 274" descr="A screenshot of a cell phone&#10;&#10;Description automatically generated">
            <a:extLst>
              <a:ext uri="{FF2B5EF4-FFF2-40B4-BE49-F238E27FC236}">
                <a16:creationId xmlns:a16="http://schemas.microsoft.com/office/drawing/2014/main" id="{97A24962-3F41-42EA-9F26-3DF1FCDF5518}"/>
              </a:ext>
            </a:extLst>
          </p:cNvPr>
          <p:cNvPicPr>
            <a:picLocks noChangeAspect="1"/>
          </p:cNvPicPr>
          <p:nvPr/>
        </p:nvPicPr>
        <p:blipFill>
          <a:blip r:embed="rId12"/>
          <a:stretch>
            <a:fillRect/>
          </a:stretch>
        </p:blipFill>
        <p:spPr>
          <a:xfrm>
            <a:off x="4121311" y="20237591"/>
            <a:ext cx="2547655" cy="1432357"/>
          </a:xfrm>
          <a:prstGeom prst="rect">
            <a:avLst/>
          </a:prstGeom>
        </p:spPr>
      </p:pic>
      <p:sp>
        <p:nvSpPr>
          <p:cNvPr id="277" name="Text Placeholder 19">
            <a:extLst>
              <a:ext uri="{FF2B5EF4-FFF2-40B4-BE49-F238E27FC236}">
                <a16:creationId xmlns:a16="http://schemas.microsoft.com/office/drawing/2014/main" id="{DD044193-6C26-41C4-9C5A-4FAA232AE044}"/>
              </a:ext>
            </a:extLst>
          </p:cNvPr>
          <p:cNvSpPr txBox="1">
            <a:spLocks/>
          </p:cNvSpPr>
          <p:nvPr/>
        </p:nvSpPr>
        <p:spPr>
          <a:xfrm>
            <a:off x="0" y="1428083"/>
            <a:ext cx="6851002" cy="423899"/>
          </a:xfrm>
          <a:prstGeom prst="rect">
            <a:avLst/>
          </a:prstGeom>
          <a:solidFill>
            <a:srgbClr val="000000"/>
          </a:solidFill>
          <a:ln>
            <a:noFill/>
          </a:ln>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900" b="0" kern="1200">
                <a:solidFill>
                  <a:schemeClr val="accent1">
                    <a:lumMod val="60000"/>
                    <a:lumOff val="4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100000"/>
              </a:lnSpc>
              <a:spcBef>
                <a:spcPts val="0"/>
              </a:spcBef>
            </a:pPr>
            <a:r>
              <a:rPr lang="en-US" sz="1200" dirty="0">
                <a:solidFill>
                  <a:schemeClr val="bg1"/>
                </a:solidFill>
              </a:rPr>
              <a:t>AHMAD NUZUL ASRAR BIN ABD RAHIM</a:t>
            </a:r>
          </a:p>
          <a:p>
            <a:pPr algn="ctr">
              <a:spcBef>
                <a:spcPts val="0"/>
              </a:spcBef>
            </a:pPr>
            <a:r>
              <a:rPr lang="en-US" sz="1200" dirty="0">
                <a:solidFill>
                  <a:schemeClr val="bg1"/>
                </a:solidFill>
              </a:rPr>
              <a:t>SHARIFAH NURULHIKMAH SYED YASIN</a:t>
            </a:r>
          </a:p>
          <a:p>
            <a:endParaRPr lang="en-US" dirty="0"/>
          </a:p>
        </p:txBody>
      </p:sp>
      <p:graphicFrame>
        <p:nvGraphicFramePr>
          <p:cNvPr id="281" name="Table 280">
            <a:extLst>
              <a:ext uri="{FF2B5EF4-FFF2-40B4-BE49-F238E27FC236}">
                <a16:creationId xmlns:a16="http://schemas.microsoft.com/office/drawing/2014/main" id="{69E068AA-3D69-42F5-A6D2-F343F8258140}"/>
              </a:ext>
            </a:extLst>
          </p:cNvPr>
          <p:cNvGraphicFramePr>
            <a:graphicFrameLocks noGrp="1"/>
          </p:cNvGraphicFramePr>
          <p:nvPr>
            <p:extLst>
              <p:ext uri="{D42A27DB-BD31-4B8C-83A1-F6EECF244321}">
                <p14:modId xmlns:p14="http://schemas.microsoft.com/office/powerpoint/2010/main" val="52404093"/>
              </p:ext>
            </p:extLst>
          </p:nvPr>
        </p:nvGraphicFramePr>
        <p:xfrm>
          <a:off x="149797" y="24188790"/>
          <a:ext cx="6566722" cy="2153769"/>
        </p:xfrm>
        <a:graphic>
          <a:graphicData uri="http://schemas.openxmlformats.org/drawingml/2006/table">
            <a:tbl>
              <a:tblPr firstRow="1" bandRow="1">
                <a:tableStyleId>{284E427A-3D55-4303-BF80-6455036E1DE7}</a:tableStyleId>
              </a:tblPr>
              <a:tblGrid>
                <a:gridCol w="979379">
                  <a:extLst>
                    <a:ext uri="{9D8B030D-6E8A-4147-A177-3AD203B41FA5}">
                      <a16:colId xmlns:a16="http://schemas.microsoft.com/office/drawing/2014/main" val="2721484668"/>
                    </a:ext>
                  </a:extLst>
                </a:gridCol>
                <a:gridCol w="2741735">
                  <a:extLst>
                    <a:ext uri="{9D8B030D-6E8A-4147-A177-3AD203B41FA5}">
                      <a16:colId xmlns:a16="http://schemas.microsoft.com/office/drawing/2014/main" val="2886890597"/>
                    </a:ext>
                  </a:extLst>
                </a:gridCol>
                <a:gridCol w="2845608">
                  <a:extLst>
                    <a:ext uri="{9D8B030D-6E8A-4147-A177-3AD203B41FA5}">
                      <a16:colId xmlns:a16="http://schemas.microsoft.com/office/drawing/2014/main" val="1143168890"/>
                    </a:ext>
                  </a:extLst>
                </a:gridCol>
              </a:tblGrid>
              <a:tr h="322553">
                <a:tc>
                  <a:txBody>
                    <a:bodyPr/>
                    <a:lstStyle/>
                    <a:p>
                      <a:pPr algn="ctr">
                        <a:lnSpc>
                          <a:spcPct val="115000"/>
                        </a:lnSpc>
                        <a:spcAft>
                          <a:spcPts val="1000"/>
                        </a:spcAft>
                      </a:pPr>
                      <a:r>
                        <a:rPr lang="en-US" sz="1800" dirty="0">
                          <a:solidFill>
                            <a:srgbClr val="000000"/>
                          </a:solidFill>
                          <a:effectLst/>
                        </a:rPr>
                        <a:t>Type</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800" dirty="0">
                          <a:solidFill>
                            <a:srgbClr val="000000"/>
                          </a:solidFill>
                          <a:effectLst/>
                        </a:rPr>
                        <a:t>Advantage</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800" dirty="0">
                          <a:solidFill>
                            <a:srgbClr val="000000"/>
                          </a:solidFill>
                          <a:effectLst/>
                        </a:rPr>
                        <a:t>Disadvantage</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4166404"/>
                  </a:ext>
                </a:extLst>
              </a:tr>
              <a:tr h="798613">
                <a:tc>
                  <a:txBody>
                    <a:bodyPr/>
                    <a:lstStyle/>
                    <a:p>
                      <a:pPr algn="ctr">
                        <a:lnSpc>
                          <a:spcPct val="115000"/>
                        </a:lnSpc>
                        <a:spcAft>
                          <a:spcPts val="1000"/>
                        </a:spcAft>
                      </a:pPr>
                      <a:r>
                        <a:rPr lang="en-US" sz="1000" dirty="0">
                          <a:solidFill>
                            <a:srgbClr val="000000"/>
                          </a:solidFill>
                          <a:effectLst/>
                        </a:rPr>
                        <a:t>Human</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000" dirty="0">
                          <a:solidFill>
                            <a:srgbClr val="000000"/>
                          </a:solidFill>
                          <a:effectLst/>
                        </a:rPr>
                        <a:t>Ability to know the information of tenderer when applied into real life based on knowledge and experience that only humans are capable of.</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000" dirty="0">
                          <a:solidFill>
                            <a:srgbClr val="000000"/>
                          </a:solidFill>
                          <a:effectLst/>
                        </a:rPr>
                        <a:t>Humans may have uncertainty and prone to make even the slightest mistake when dealing with large number of alternatives (</a:t>
                      </a:r>
                      <a:r>
                        <a:rPr lang="en-US" sz="1000" dirty="0" err="1">
                          <a:solidFill>
                            <a:srgbClr val="000000"/>
                          </a:solidFill>
                          <a:effectLst/>
                        </a:rPr>
                        <a:t>eg</a:t>
                      </a:r>
                      <a:r>
                        <a:rPr lang="en-US" sz="1000" dirty="0">
                          <a:solidFill>
                            <a:srgbClr val="000000"/>
                          </a:solidFill>
                          <a:effectLst/>
                        </a:rPr>
                        <a:t>: 12 tenderers to be evaluated) and have a tendency to make decisions based on feelings that might be slightly unfair.</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5961620"/>
                  </a:ext>
                </a:extLst>
              </a:tr>
              <a:tr h="811124">
                <a:tc>
                  <a:txBody>
                    <a:bodyPr/>
                    <a:lstStyle/>
                    <a:p>
                      <a:pPr algn="ctr">
                        <a:lnSpc>
                          <a:spcPct val="115000"/>
                        </a:lnSpc>
                        <a:spcAft>
                          <a:spcPts val="1000"/>
                        </a:spcAft>
                      </a:pPr>
                      <a:r>
                        <a:rPr lang="en-US" sz="1000" dirty="0">
                          <a:solidFill>
                            <a:srgbClr val="000000"/>
                          </a:solidFill>
                          <a:effectLst/>
                        </a:rPr>
                        <a:t>AHP Algorithm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000" dirty="0">
                          <a:solidFill>
                            <a:srgbClr val="000000"/>
                          </a:solidFill>
                          <a:effectLst/>
                        </a:rPr>
                        <a:t>Rank the selection of alternatives based on human input without bias throughout the steps of comparing the alternatives.</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000" dirty="0">
                          <a:solidFill>
                            <a:srgbClr val="000000"/>
                          </a:solidFill>
                          <a:effectLst/>
                        </a:rPr>
                        <a:t>An algorithm only shows the actual data and fact that sometimes only human would know how to interpret on what is best or not for a particular construction project.</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a:lnL w="381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5014649"/>
                  </a:ext>
                </a:extLst>
              </a:tr>
            </a:tbl>
          </a:graphicData>
        </a:graphic>
      </p:graphicFrame>
      <p:cxnSp>
        <p:nvCxnSpPr>
          <p:cNvPr id="282" name="Straight Connector 281">
            <a:extLst>
              <a:ext uri="{FF2B5EF4-FFF2-40B4-BE49-F238E27FC236}">
                <a16:creationId xmlns:a16="http://schemas.microsoft.com/office/drawing/2014/main" id="{B300E238-52D4-466F-B366-18B3D2D965C6}"/>
              </a:ext>
            </a:extLst>
          </p:cNvPr>
          <p:cNvCxnSpPr>
            <a:cxnSpLocks/>
          </p:cNvCxnSpPr>
          <p:nvPr/>
        </p:nvCxnSpPr>
        <p:spPr>
          <a:xfrm>
            <a:off x="81384" y="23583202"/>
            <a:ext cx="665609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0E47B49B-EA9F-48C3-AD86-C9CBBDB3E669}"/>
              </a:ext>
            </a:extLst>
          </p:cNvPr>
          <p:cNvCxnSpPr>
            <a:cxnSpLocks/>
          </p:cNvCxnSpPr>
          <p:nvPr/>
        </p:nvCxnSpPr>
        <p:spPr>
          <a:xfrm>
            <a:off x="81384" y="26555002"/>
            <a:ext cx="665609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85" name="Text Placeholder 19">
            <a:extLst>
              <a:ext uri="{FF2B5EF4-FFF2-40B4-BE49-F238E27FC236}">
                <a16:creationId xmlns:a16="http://schemas.microsoft.com/office/drawing/2014/main" id="{0C090976-1E0C-461B-A725-5F489CC709F0}"/>
              </a:ext>
            </a:extLst>
          </p:cNvPr>
          <p:cNvSpPr txBox="1">
            <a:spLocks/>
          </p:cNvSpPr>
          <p:nvPr/>
        </p:nvSpPr>
        <p:spPr>
          <a:xfrm>
            <a:off x="161282" y="26722789"/>
            <a:ext cx="3561422" cy="423899"/>
          </a:xfrm>
          <a:prstGeom prst="rect">
            <a:avLst/>
          </a:prstGeom>
          <a:solidFill>
            <a:srgbClr val="000000"/>
          </a:solidFill>
          <a:ln>
            <a:noFill/>
          </a:ln>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900" b="0" kern="1200">
                <a:solidFill>
                  <a:schemeClr val="accent1">
                    <a:lumMod val="60000"/>
                    <a:lumOff val="4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r>
              <a:rPr lang="en-US" sz="1200" b="1" dirty="0">
                <a:solidFill>
                  <a:srgbClr val="FFFF00"/>
                </a:solidFill>
              </a:rPr>
              <a:t>AHMAD NUZUL ASRAR BIN ABD RAHIM</a:t>
            </a:r>
          </a:p>
          <a:p>
            <a:pPr>
              <a:lnSpc>
                <a:spcPct val="100000"/>
              </a:lnSpc>
              <a:spcBef>
                <a:spcPts val="0"/>
              </a:spcBef>
            </a:pPr>
            <a:r>
              <a:rPr lang="en-US" sz="1000" dirty="0">
                <a:solidFill>
                  <a:schemeClr val="bg1"/>
                </a:solidFill>
              </a:rPr>
              <a:t>FACULTY OF COMPUTER AND MATHEMATICAL SCIENCES</a:t>
            </a:r>
          </a:p>
          <a:p>
            <a:pPr>
              <a:lnSpc>
                <a:spcPct val="100000"/>
              </a:lnSpc>
              <a:spcBef>
                <a:spcPts val="0"/>
              </a:spcBef>
            </a:pPr>
            <a:r>
              <a:rPr lang="en-US" sz="1000" dirty="0">
                <a:solidFill>
                  <a:schemeClr val="bg1"/>
                </a:solidFill>
              </a:rPr>
              <a:t>UNIVERSITI TEKNOLOGI MARA (TERENGGANU)</a:t>
            </a:r>
          </a:p>
          <a:p>
            <a:endParaRPr lang="en-US" dirty="0"/>
          </a:p>
        </p:txBody>
      </p:sp>
      <p:sp>
        <p:nvSpPr>
          <p:cNvPr id="291" name="Text Placeholder 19">
            <a:extLst>
              <a:ext uri="{FF2B5EF4-FFF2-40B4-BE49-F238E27FC236}">
                <a16:creationId xmlns:a16="http://schemas.microsoft.com/office/drawing/2014/main" id="{B54D8DA9-45E7-455C-B118-CA1540E76B0B}"/>
              </a:ext>
            </a:extLst>
          </p:cNvPr>
          <p:cNvSpPr txBox="1">
            <a:spLocks/>
          </p:cNvSpPr>
          <p:nvPr/>
        </p:nvSpPr>
        <p:spPr>
          <a:xfrm>
            <a:off x="3604728" y="26722789"/>
            <a:ext cx="2938512" cy="423899"/>
          </a:xfrm>
          <a:prstGeom prst="rect">
            <a:avLst/>
          </a:prstGeom>
          <a:solidFill>
            <a:srgbClr val="000000"/>
          </a:solidFill>
          <a:ln>
            <a:noFill/>
          </a:ln>
        </p:spPr>
        <p:txBody>
          <a:bodyPr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sz="900" b="0" kern="1200">
                <a:solidFill>
                  <a:schemeClr val="accent1">
                    <a:lumMod val="60000"/>
                    <a:lumOff val="4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r>
              <a:rPr lang="en-US" sz="1200" b="1" dirty="0">
                <a:solidFill>
                  <a:srgbClr val="66FF66"/>
                </a:solidFill>
              </a:rPr>
              <a:t>SHARIFAH NURULHIKMAH SYED YASIN</a:t>
            </a:r>
          </a:p>
          <a:p>
            <a:pPr>
              <a:lnSpc>
                <a:spcPct val="100000"/>
              </a:lnSpc>
              <a:spcBef>
                <a:spcPts val="0"/>
              </a:spcBef>
            </a:pPr>
            <a:r>
              <a:rPr lang="en-US" sz="1000" dirty="0">
                <a:solidFill>
                  <a:schemeClr val="bg1"/>
                </a:solidFill>
              </a:rPr>
              <a:t>FACULTY OF COMPUTER AND MATHEMATICAL SCIENCES</a:t>
            </a:r>
          </a:p>
          <a:p>
            <a:pPr>
              <a:lnSpc>
                <a:spcPct val="100000"/>
              </a:lnSpc>
              <a:spcBef>
                <a:spcPts val="0"/>
              </a:spcBef>
            </a:pPr>
            <a:r>
              <a:rPr lang="en-US" sz="1000" dirty="0">
                <a:solidFill>
                  <a:schemeClr val="bg1"/>
                </a:solidFill>
              </a:rPr>
              <a:t>UNIVERSITI TEKNOLOGI MARA (TERENGGANU)</a:t>
            </a:r>
          </a:p>
          <a:p>
            <a:endParaRPr lang="en-US" dirty="0"/>
          </a:p>
        </p:txBody>
      </p:sp>
    </p:spTree>
    <p:extLst>
      <p:ext uri="{BB962C8B-B14F-4D97-AF65-F5344CB8AC3E}">
        <p14:creationId xmlns:p14="http://schemas.microsoft.com/office/powerpoint/2010/main" val="1945047045"/>
      </p:ext>
    </p:extLst>
  </p:cSld>
  <p:clrMapOvr>
    <a:masterClrMapping/>
  </p:clrMapOvr>
</p:sld>
</file>

<file path=ppt/theme/theme1.xml><?xml version="1.0" encoding="utf-8"?>
<a:theme xmlns:a="http://schemas.openxmlformats.org/drawingml/2006/main" name="InfographicsPoster_Tech_v1_mo">
  <a:themeElements>
    <a:clrScheme name="Custom 19">
      <a:dk1>
        <a:srgbClr val="0071BC"/>
      </a:dk1>
      <a:lt1>
        <a:srgbClr val="FFFFFF"/>
      </a:lt1>
      <a:dk2>
        <a:srgbClr val="191E28"/>
      </a:dk2>
      <a:lt2>
        <a:srgbClr val="F7931E"/>
      </a:lt2>
      <a:accent1>
        <a:srgbClr val="29ABE2"/>
      </a:accent1>
      <a:accent2>
        <a:srgbClr val="1B1464"/>
      </a:accent2>
      <a:accent3>
        <a:srgbClr val="F15A24"/>
      </a:accent3>
      <a:accent4>
        <a:srgbClr val="ED1C24"/>
      </a:accent4>
      <a:accent5>
        <a:srgbClr val="8CC63F"/>
      </a:accent5>
      <a:accent6>
        <a:srgbClr val="D4145A"/>
      </a:accent6>
      <a:hlink>
        <a:srgbClr val="29ABE2"/>
      </a:hlink>
      <a:folHlink>
        <a:srgbClr val="29ABE2"/>
      </a:folHlink>
    </a:clrScheme>
    <a:fontScheme name="Custom 10">
      <a:majorFont>
        <a:latin typeface="Tahoma"/>
        <a:ea typeface=""/>
        <a:cs typeface=""/>
      </a:majorFont>
      <a:minorFont>
        <a:latin typeface="Arial Narr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753508_Technology infographics poster_RVA_v4.potx" id="{6CFB736D-7DB4-4566-9568-CE35C858F8AB}" vid="{1A6105C9-D760-4AC9-BA9C-B3023B9898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143643-2CC1-40E8-8F96-3A622E5C8725}">
  <ds:schemaRefs>
    <ds:schemaRef ds:uri="http://schemas.microsoft.com/sharepoint/v3/contenttype/forms"/>
  </ds:schemaRefs>
</ds:datastoreItem>
</file>

<file path=customXml/itemProps2.xml><?xml version="1.0" encoding="utf-8"?>
<ds:datastoreItem xmlns:ds="http://schemas.openxmlformats.org/officeDocument/2006/customXml" ds:itemID="{E0CA591A-B9FA-47BD-A1F6-0A218B01BC5E}">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BC39D06-EEDE-42A2-B3BB-C660DC8711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Technology infographics poster</Template>
  <TotalTime>762</TotalTime>
  <Words>574</Words>
  <Application>Microsoft Office PowerPoint</Application>
  <PresentationFormat>Custom</PresentationFormat>
  <Paragraphs>150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Narrow</vt:lpstr>
      <vt:lpstr>Calibri</vt:lpstr>
      <vt:lpstr>Tahoma</vt:lpstr>
      <vt:lpstr>InfographicsPoster_Tech_v1_mo</vt:lpstr>
      <vt:lpstr>DECISION SUPPORT SYSTEM OF  CONSTRUCTION TENDERING USING ANALYTICAL HIERARCHY PROCESS (AHP).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 SUPPORT SYSTEM OF  CONSTRUCTION TENDERING USING ANALYTICAL HIERARCHY PROCESS (AHP).</dc:title>
  <dc:creator>Ahmad Nuzul</dc:creator>
  <cp:lastModifiedBy>Ahmad Nuzul</cp:lastModifiedBy>
  <cp:revision>36</cp:revision>
  <dcterms:created xsi:type="dcterms:W3CDTF">2020-07-25T08:04:37Z</dcterms:created>
  <dcterms:modified xsi:type="dcterms:W3CDTF">2020-07-26T03:09:10Z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