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1599525" cy="309594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355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20" d="100"/>
          <a:sy n="20" d="100"/>
        </p:scale>
        <p:origin x="2070"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MY"/>
              <a:t>Satisfaction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Mode</c:v>
                </c:pt>
              </c:strCache>
            </c:strRef>
          </c:tx>
          <c:spPr>
            <a:solidFill>
              <a:schemeClr val="accent1"/>
            </a:solidFill>
            <a:ln>
              <a:noFill/>
            </a:ln>
            <a:effectLst/>
          </c:spPr>
          <c:invertIfNegative val="0"/>
          <c:cat>
            <c:strRef>
              <c:f>Sheet1!$A$2:$A$7</c:f>
              <c:strCache>
                <c:ptCount val="6"/>
                <c:pt idx="0">
                  <c:v>C1</c:v>
                </c:pt>
                <c:pt idx="1">
                  <c:v>C2</c:v>
                </c:pt>
                <c:pt idx="2">
                  <c:v>C3</c:v>
                </c:pt>
                <c:pt idx="3">
                  <c:v>C4</c:v>
                </c:pt>
                <c:pt idx="4">
                  <c:v>C5</c:v>
                </c:pt>
                <c:pt idx="5">
                  <c:v>C6</c:v>
                </c:pt>
              </c:strCache>
            </c:strRef>
          </c:cat>
          <c:val>
            <c:numRef>
              <c:f>Sheet1!$B$2:$B$7</c:f>
              <c:numCache>
                <c:formatCode>General</c:formatCode>
                <c:ptCount val="6"/>
                <c:pt idx="0">
                  <c:v>4</c:v>
                </c:pt>
                <c:pt idx="1">
                  <c:v>4</c:v>
                </c:pt>
                <c:pt idx="2">
                  <c:v>4</c:v>
                </c:pt>
                <c:pt idx="3">
                  <c:v>4</c:v>
                </c:pt>
                <c:pt idx="4">
                  <c:v>4</c:v>
                </c:pt>
                <c:pt idx="5">
                  <c:v>4</c:v>
                </c:pt>
              </c:numCache>
            </c:numRef>
          </c:val>
          <c:extLst>
            <c:ext xmlns:c16="http://schemas.microsoft.com/office/drawing/2014/chart" uri="{C3380CC4-5D6E-409C-BE32-E72D297353CC}">
              <c16:uniqueId val="{00000000-BDB6-45D3-B9DB-5C023B385B9E}"/>
            </c:ext>
          </c:extLst>
        </c:ser>
        <c:ser>
          <c:idx val="1"/>
          <c:order val="1"/>
          <c:tx>
            <c:strRef>
              <c:f>Sheet1!$C$1</c:f>
              <c:strCache>
                <c:ptCount val="1"/>
                <c:pt idx="0">
                  <c:v>Mean</c:v>
                </c:pt>
              </c:strCache>
            </c:strRef>
          </c:tx>
          <c:spPr>
            <a:solidFill>
              <a:schemeClr val="accent2"/>
            </a:solidFill>
            <a:ln>
              <a:noFill/>
            </a:ln>
            <a:effectLst/>
          </c:spPr>
          <c:invertIfNegative val="0"/>
          <c:cat>
            <c:strRef>
              <c:f>Sheet1!$A$2:$A$7</c:f>
              <c:strCache>
                <c:ptCount val="6"/>
                <c:pt idx="0">
                  <c:v>C1</c:v>
                </c:pt>
                <c:pt idx="1">
                  <c:v>C2</c:v>
                </c:pt>
                <c:pt idx="2">
                  <c:v>C3</c:v>
                </c:pt>
                <c:pt idx="3">
                  <c:v>C4</c:v>
                </c:pt>
                <c:pt idx="4">
                  <c:v>C5</c:v>
                </c:pt>
                <c:pt idx="5">
                  <c:v>C6</c:v>
                </c:pt>
              </c:strCache>
            </c:strRef>
          </c:cat>
          <c:val>
            <c:numRef>
              <c:f>Sheet1!$C$2:$C$7</c:f>
              <c:numCache>
                <c:formatCode>General</c:formatCode>
                <c:ptCount val="6"/>
                <c:pt idx="0">
                  <c:v>3.9</c:v>
                </c:pt>
                <c:pt idx="1">
                  <c:v>3.7</c:v>
                </c:pt>
                <c:pt idx="2">
                  <c:v>3.8</c:v>
                </c:pt>
                <c:pt idx="3">
                  <c:v>4.0999999999999996</c:v>
                </c:pt>
                <c:pt idx="4">
                  <c:v>4.0999999999999996</c:v>
                </c:pt>
                <c:pt idx="5">
                  <c:v>4</c:v>
                </c:pt>
              </c:numCache>
            </c:numRef>
          </c:val>
          <c:extLst>
            <c:ext xmlns:c16="http://schemas.microsoft.com/office/drawing/2014/chart" uri="{C3380CC4-5D6E-409C-BE32-E72D297353CC}">
              <c16:uniqueId val="{00000001-BDB6-45D3-B9DB-5C023B385B9E}"/>
            </c:ext>
          </c:extLst>
        </c:ser>
        <c:dLbls>
          <c:showLegendKey val="0"/>
          <c:showVal val="0"/>
          <c:showCatName val="0"/>
          <c:showSerName val="0"/>
          <c:showPercent val="0"/>
          <c:showBubbleSize val="0"/>
        </c:dLbls>
        <c:gapWidth val="219"/>
        <c:overlap val="-27"/>
        <c:axId val="435049600"/>
        <c:axId val="257703664"/>
      </c:barChart>
      <c:catAx>
        <c:axId val="43504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703664"/>
        <c:crosses val="autoZero"/>
        <c:auto val="1"/>
        <c:lblAlgn val="ctr"/>
        <c:lblOffset val="100"/>
        <c:noMultiLvlLbl val="0"/>
      </c:catAx>
      <c:valAx>
        <c:axId val="257703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504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19965" y="5066742"/>
            <a:ext cx="18359596" cy="10778466"/>
          </a:xfrm>
        </p:spPr>
        <p:txBody>
          <a:bodyPr anchor="b"/>
          <a:lstStyle>
            <a:lvl1pPr algn="ctr">
              <a:defRPr sz="14173"/>
            </a:lvl1pPr>
          </a:lstStyle>
          <a:p>
            <a:r>
              <a:rPr lang="en-US"/>
              <a:t>Click to edit Master title style</a:t>
            </a:r>
            <a:endParaRPr lang="en-US" dirty="0"/>
          </a:p>
        </p:txBody>
      </p:sp>
      <p:sp>
        <p:nvSpPr>
          <p:cNvPr id="3" name="Subtitle 2"/>
          <p:cNvSpPr>
            <a:spLocks noGrp="1"/>
          </p:cNvSpPr>
          <p:nvPr>
            <p:ph type="subTitle" idx="1"/>
          </p:nvPr>
        </p:nvSpPr>
        <p:spPr>
          <a:xfrm>
            <a:off x="2699941" y="16260867"/>
            <a:ext cx="16199644" cy="7474692"/>
          </a:xfrm>
        </p:spPr>
        <p:txBody>
          <a:bodyPr/>
          <a:lstStyle>
            <a:lvl1pPr marL="0" indent="0" algn="ctr">
              <a:buNone/>
              <a:defRPr sz="5669"/>
            </a:lvl1pPr>
            <a:lvl2pPr marL="1079998" indent="0" algn="ctr">
              <a:buNone/>
              <a:defRPr sz="4724"/>
            </a:lvl2pPr>
            <a:lvl3pPr marL="2159996" indent="0" algn="ctr">
              <a:buNone/>
              <a:defRPr sz="4252"/>
            </a:lvl3pPr>
            <a:lvl4pPr marL="3239994" indent="0" algn="ctr">
              <a:buNone/>
              <a:defRPr sz="3780"/>
            </a:lvl4pPr>
            <a:lvl5pPr marL="4319991" indent="0" algn="ctr">
              <a:buNone/>
              <a:defRPr sz="3780"/>
            </a:lvl5pPr>
            <a:lvl6pPr marL="5399989" indent="0" algn="ctr">
              <a:buNone/>
              <a:defRPr sz="3780"/>
            </a:lvl6pPr>
            <a:lvl7pPr marL="6479987" indent="0" algn="ctr">
              <a:buNone/>
              <a:defRPr sz="3780"/>
            </a:lvl7pPr>
            <a:lvl8pPr marL="7559985" indent="0" algn="ctr">
              <a:buNone/>
              <a:defRPr sz="3780"/>
            </a:lvl8pPr>
            <a:lvl9pPr marL="8639983" indent="0" algn="ctr">
              <a:buNone/>
              <a:defRPr sz="37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27/7/2020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94991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27/7/2020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74533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457161" y="1648303"/>
            <a:ext cx="4657398" cy="262366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968" y="1648303"/>
            <a:ext cx="13702199" cy="262366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27/7/2020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09562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27/7/2020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118897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3719" y="7718365"/>
            <a:ext cx="18629590" cy="12878259"/>
          </a:xfrm>
        </p:spPr>
        <p:txBody>
          <a:bodyPr anchor="b"/>
          <a:lstStyle>
            <a:lvl1pPr>
              <a:defRPr sz="14173"/>
            </a:lvl1pPr>
          </a:lstStyle>
          <a:p>
            <a:r>
              <a:rPr lang="en-US"/>
              <a:t>Click to edit Master title style</a:t>
            </a:r>
            <a:endParaRPr lang="en-US" dirty="0"/>
          </a:p>
        </p:txBody>
      </p:sp>
      <p:sp>
        <p:nvSpPr>
          <p:cNvPr id="3" name="Text Placeholder 2"/>
          <p:cNvSpPr>
            <a:spLocks noGrp="1"/>
          </p:cNvSpPr>
          <p:nvPr>
            <p:ph type="body" idx="1"/>
          </p:nvPr>
        </p:nvSpPr>
        <p:spPr>
          <a:xfrm>
            <a:off x="1473719" y="20718458"/>
            <a:ext cx="18629590" cy="6772372"/>
          </a:xfrm>
        </p:spPr>
        <p:txBody>
          <a:bodyPr/>
          <a:lstStyle>
            <a:lvl1pPr marL="0" indent="0">
              <a:buNone/>
              <a:defRPr sz="5669">
                <a:solidFill>
                  <a:schemeClr val="tx1"/>
                </a:solidFill>
              </a:defRPr>
            </a:lvl1pPr>
            <a:lvl2pPr marL="1079998" indent="0">
              <a:buNone/>
              <a:defRPr sz="4724">
                <a:solidFill>
                  <a:schemeClr val="tx1">
                    <a:tint val="75000"/>
                  </a:schemeClr>
                </a:solidFill>
              </a:defRPr>
            </a:lvl2pPr>
            <a:lvl3pPr marL="2159996" indent="0">
              <a:buNone/>
              <a:defRPr sz="4252">
                <a:solidFill>
                  <a:schemeClr val="tx1">
                    <a:tint val="75000"/>
                  </a:schemeClr>
                </a:solidFill>
              </a:defRPr>
            </a:lvl3pPr>
            <a:lvl4pPr marL="3239994" indent="0">
              <a:buNone/>
              <a:defRPr sz="3780">
                <a:solidFill>
                  <a:schemeClr val="tx1">
                    <a:tint val="75000"/>
                  </a:schemeClr>
                </a:solidFill>
              </a:defRPr>
            </a:lvl4pPr>
            <a:lvl5pPr marL="4319991" indent="0">
              <a:buNone/>
              <a:defRPr sz="3780">
                <a:solidFill>
                  <a:schemeClr val="tx1">
                    <a:tint val="75000"/>
                  </a:schemeClr>
                </a:solidFill>
              </a:defRPr>
            </a:lvl5pPr>
            <a:lvl6pPr marL="5399989" indent="0">
              <a:buNone/>
              <a:defRPr sz="3780">
                <a:solidFill>
                  <a:schemeClr val="tx1">
                    <a:tint val="75000"/>
                  </a:schemeClr>
                </a:solidFill>
              </a:defRPr>
            </a:lvl6pPr>
            <a:lvl7pPr marL="6479987" indent="0">
              <a:buNone/>
              <a:defRPr sz="3780">
                <a:solidFill>
                  <a:schemeClr val="tx1">
                    <a:tint val="75000"/>
                  </a:schemeClr>
                </a:solidFill>
              </a:defRPr>
            </a:lvl7pPr>
            <a:lvl8pPr marL="7559985" indent="0">
              <a:buNone/>
              <a:defRPr sz="3780">
                <a:solidFill>
                  <a:schemeClr val="tx1">
                    <a:tint val="75000"/>
                  </a:schemeClr>
                </a:solidFill>
              </a:defRPr>
            </a:lvl8pPr>
            <a:lvl9pPr marL="8639983" indent="0">
              <a:buNone/>
              <a:defRPr sz="37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31B2B1-A454-43C8-AB2C-59D2C17FA55D}" type="datetimeFigureOut">
              <a:rPr lang="en-MY" smtClean="0"/>
              <a:t>27/7/2020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916071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84967" y="8241513"/>
            <a:ext cx="9179798" cy="19643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934760" y="8241513"/>
            <a:ext cx="9179798" cy="19643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31B2B1-A454-43C8-AB2C-59D2C17FA55D}" type="datetimeFigureOut">
              <a:rPr lang="en-MY" smtClean="0"/>
              <a:t>27/7/2020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122593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87781" y="1648309"/>
            <a:ext cx="18629590" cy="598405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87783" y="7589361"/>
            <a:ext cx="9137610" cy="3719429"/>
          </a:xfrm>
        </p:spPr>
        <p:txBody>
          <a:bodyPr anchor="b"/>
          <a:lstStyle>
            <a:lvl1pPr marL="0" indent="0">
              <a:buNone/>
              <a:defRPr sz="5669" b="1"/>
            </a:lvl1pPr>
            <a:lvl2pPr marL="1079998" indent="0">
              <a:buNone/>
              <a:defRPr sz="4724" b="1"/>
            </a:lvl2pPr>
            <a:lvl3pPr marL="2159996" indent="0">
              <a:buNone/>
              <a:defRPr sz="4252" b="1"/>
            </a:lvl3pPr>
            <a:lvl4pPr marL="3239994" indent="0">
              <a:buNone/>
              <a:defRPr sz="3780" b="1"/>
            </a:lvl4pPr>
            <a:lvl5pPr marL="4319991" indent="0">
              <a:buNone/>
              <a:defRPr sz="3780" b="1"/>
            </a:lvl5pPr>
            <a:lvl6pPr marL="5399989" indent="0">
              <a:buNone/>
              <a:defRPr sz="3780" b="1"/>
            </a:lvl6pPr>
            <a:lvl7pPr marL="6479987" indent="0">
              <a:buNone/>
              <a:defRPr sz="3780" b="1"/>
            </a:lvl7pPr>
            <a:lvl8pPr marL="7559985" indent="0">
              <a:buNone/>
              <a:defRPr sz="3780" b="1"/>
            </a:lvl8pPr>
            <a:lvl9pPr marL="8639983" indent="0">
              <a:buNone/>
              <a:defRPr sz="3780" b="1"/>
            </a:lvl9pPr>
          </a:lstStyle>
          <a:p>
            <a:pPr lvl="0"/>
            <a:r>
              <a:rPr lang="en-US"/>
              <a:t>Click to edit Master text styles</a:t>
            </a:r>
          </a:p>
        </p:txBody>
      </p:sp>
      <p:sp>
        <p:nvSpPr>
          <p:cNvPr id="4" name="Content Placeholder 3"/>
          <p:cNvSpPr>
            <a:spLocks noGrp="1"/>
          </p:cNvSpPr>
          <p:nvPr>
            <p:ph sz="half" idx="2"/>
          </p:nvPr>
        </p:nvSpPr>
        <p:spPr>
          <a:xfrm>
            <a:off x="1487783" y="11308790"/>
            <a:ext cx="9137610" cy="16633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934761" y="7589361"/>
            <a:ext cx="9182611" cy="3719429"/>
          </a:xfrm>
        </p:spPr>
        <p:txBody>
          <a:bodyPr anchor="b"/>
          <a:lstStyle>
            <a:lvl1pPr marL="0" indent="0">
              <a:buNone/>
              <a:defRPr sz="5669" b="1"/>
            </a:lvl1pPr>
            <a:lvl2pPr marL="1079998" indent="0">
              <a:buNone/>
              <a:defRPr sz="4724" b="1"/>
            </a:lvl2pPr>
            <a:lvl3pPr marL="2159996" indent="0">
              <a:buNone/>
              <a:defRPr sz="4252" b="1"/>
            </a:lvl3pPr>
            <a:lvl4pPr marL="3239994" indent="0">
              <a:buNone/>
              <a:defRPr sz="3780" b="1"/>
            </a:lvl4pPr>
            <a:lvl5pPr marL="4319991" indent="0">
              <a:buNone/>
              <a:defRPr sz="3780" b="1"/>
            </a:lvl5pPr>
            <a:lvl6pPr marL="5399989" indent="0">
              <a:buNone/>
              <a:defRPr sz="3780" b="1"/>
            </a:lvl6pPr>
            <a:lvl7pPr marL="6479987" indent="0">
              <a:buNone/>
              <a:defRPr sz="3780" b="1"/>
            </a:lvl7pPr>
            <a:lvl8pPr marL="7559985" indent="0">
              <a:buNone/>
              <a:defRPr sz="3780" b="1"/>
            </a:lvl8pPr>
            <a:lvl9pPr marL="8639983" indent="0">
              <a:buNone/>
              <a:defRPr sz="3780" b="1"/>
            </a:lvl9pPr>
          </a:lstStyle>
          <a:p>
            <a:pPr lvl="0"/>
            <a:r>
              <a:rPr lang="en-US"/>
              <a:t>Click to edit Master text styles</a:t>
            </a:r>
          </a:p>
        </p:txBody>
      </p:sp>
      <p:sp>
        <p:nvSpPr>
          <p:cNvPr id="6" name="Content Placeholder 5"/>
          <p:cNvSpPr>
            <a:spLocks noGrp="1"/>
          </p:cNvSpPr>
          <p:nvPr>
            <p:ph sz="quarter" idx="4"/>
          </p:nvPr>
        </p:nvSpPr>
        <p:spPr>
          <a:xfrm>
            <a:off x="10934761" y="11308790"/>
            <a:ext cx="9182611" cy="166335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31B2B1-A454-43C8-AB2C-59D2C17FA55D}" type="datetimeFigureOut">
              <a:rPr lang="en-MY" smtClean="0"/>
              <a:t>27/7/2020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922514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1B2B1-A454-43C8-AB2C-59D2C17FA55D}" type="datetimeFigureOut">
              <a:rPr lang="en-MY" smtClean="0"/>
              <a:t>27/7/2020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115813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1B2B1-A454-43C8-AB2C-59D2C17FA55D}" type="datetimeFigureOut">
              <a:rPr lang="en-MY" smtClean="0"/>
              <a:t>27/7/2020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4250697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7781" y="2063962"/>
            <a:ext cx="6966409" cy="7223866"/>
          </a:xfrm>
        </p:spPr>
        <p:txBody>
          <a:bodyPr anchor="b"/>
          <a:lstStyle>
            <a:lvl1pPr>
              <a:defRPr sz="7559"/>
            </a:lvl1pPr>
          </a:lstStyle>
          <a:p>
            <a:r>
              <a:rPr lang="en-US"/>
              <a:t>Click to edit Master title style</a:t>
            </a:r>
            <a:endParaRPr lang="en-US" dirty="0"/>
          </a:p>
        </p:txBody>
      </p:sp>
      <p:sp>
        <p:nvSpPr>
          <p:cNvPr id="3" name="Content Placeholder 2"/>
          <p:cNvSpPr>
            <a:spLocks noGrp="1"/>
          </p:cNvSpPr>
          <p:nvPr>
            <p:ph idx="1"/>
          </p:nvPr>
        </p:nvSpPr>
        <p:spPr>
          <a:xfrm>
            <a:off x="9182611" y="4457591"/>
            <a:ext cx="10934760" cy="22001258"/>
          </a:xfrm>
        </p:spPr>
        <p:txBody>
          <a:bodyPr/>
          <a:lstStyle>
            <a:lvl1pPr>
              <a:defRPr sz="7559"/>
            </a:lvl1pPr>
            <a:lvl2pPr>
              <a:defRPr sz="6614"/>
            </a:lvl2pPr>
            <a:lvl3pPr>
              <a:defRPr sz="5669"/>
            </a:lvl3pPr>
            <a:lvl4pPr>
              <a:defRPr sz="4724"/>
            </a:lvl4pPr>
            <a:lvl5pPr>
              <a:defRPr sz="4724"/>
            </a:lvl5pPr>
            <a:lvl6pPr>
              <a:defRPr sz="4724"/>
            </a:lvl6pPr>
            <a:lvl7pPr>
              <a:defRPr sz="4724"/>
            </a:lvl7pPr>
            <a:lvl8pPr>
              <a:defRPr sz="4724"/>
            </a:lvl8pPr>
            <a:lvl9pPr>
              <a:defRPr sz="47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7781" y="9287828"/>
            <a:ext cx="6966409" cy="17206849"/>
          </a:xfrm>
        </p:spPr>
        <p:txBody>
          <a:bodyPr/>
          <a:lstStyle>
            <a:lvl1pPr marL="0" indent="0">
              <a:buNone/>
              <a:defRPr sz="3780"/>
            </a:lvl1pPr>
            <a:lvl2pPr marL="1079998" indent="0">
              <a:buNone/>
              <a:defRPr sz="3307"/>
            </a:lvl2pPr>
            <a:lvl3pPr marL="2159996" indent="0">
              <a:buNone/>
              <a:defRPr sz="2835"/>
            </a:lvl3pPr>
            <a:lvl4pPr marL="3239994" indent="0">
              <a:buNone/>
              <a:defRPr sz="2362"/>
            </a:lvl4pPr>
            <a:lvl5pPr marL="4319991" indent="0">
              <a:buNone/>
              <a:defRPr sz="2362"/>
            </a:lvl5pPr>
            <a:lvl6pPr marL="5399989" indent="0">
              <a:buNone/>
              <a:defRPr sz="2362"/>
            </a:lvl6pPr>
            <a:lvl7pPr marL="6479987" indent="0">
              <a:buNone/>
              <a:defRPr sz="2362"/>
            </a:lvl7pPr>
            <a:lvl8pPr marL="7559985" indent="0">
              <a:buNone/>
              <a:defRPr sz="2362"/>
            </a:lvl8pPr>
            <a:lvl9pPr marL="8639983" indent="0">
              <a:buNone/>
              <a:defRPr sz="2362"/>
            </a:lvl9pPr>
          </a:lstStyle>
          <a:p>
            <a:pPr lvl="0"/>
            <a:r>
              <a:rPr lang="en-US"/>
              <a:t>Click to 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27/7/2020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857633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7781" y="2063962"/>
            <a:ext cx="6966409" cy="7223866"/>
          </a:xfrm>
        </p:spPr>
        <p:txBody>
          <a:bodyPr anchor="b"/>
          <a:lstStyle>
            <a:lvl1pPr>
              <a:defRPr sz="7559"/>
            </a:lvl1pPr>
          </a:lstStyle>
          <a:p>
            <a:r>
              <a:rPr lang="en-US"/>
              <a:t>Click to edit Master title style</a:t>
            </a:r>
            <a:endParaRPr lang="en-US" dirty="0"/>
          </a:p>
        </p:txBody>
      </p:sp>
      <p:sp>
        <p:nvSpPr>
          <p:cNvPr id="3" name="Picture Placeholder 2"/>
          <p:cNvSpPr>
            <a:spLocks noGrp="1" noChangeAspect="1"/>
          </p:cNvSpPr>
          <p:nvPr>
            <p:ph type="pic" idx="1"/>
          </p:nvPr>
        </p:nvSpPr>
        <p:spPr>
          <a:xfrm>
            <a:off x="9182611" y="4457591"/>
            <a:ext cx="10934760" cy="22001258"/>
          </a:xfrm>
        </p:spPr>
        <p:txBody>
          <a:bodyPr anchor="t"/>
          <a:lstStyle>
            <a:lvl1pPr marL="0" indent="0">
              <a:buNone/>
              <a:defRPr sz="7559"/>
            </a:lvl1pPr>
            <a:lvl2pPr marL="1079998" indent="0">
              <a:buNone/>
              <a:defRPr sz="6614"/>
            </a:lvl2pPr>
            <a:lvl3pPr marL="2159996" indent="0">
              <a:buNone/>
              <a:defRPr sz="5669"/>
            </a:lvl3pPr>
            <a:lvl4pPr marL="3239994" indent="0">
              <a:buNone/>
              <a:defRPr sz="4724"/>
            </a:lvl4pPr>
            <a:lvl5pPr marL="4319991" indent="0">
              <a:buNone/>
              <a:defRPr sz="4724"/>
            </a:lvl5pPr>
            <a:lvl6pPr marL="5399989" indent="0">
              <a:buNone/>
              <a:defRPr sz="4724"/>
            </a:lvl6pPr>
            <a:lvl7pPr marL="6479987" indent="0">
              <a:buNone/>
              <a:defRPr sz="4724"/>
            </a:lvl7pPr>
            <a:lvl8pPr marL="7559985" indent="0">
              <a:buNone/>
              <a:defRPr sz="4724"/>
            </a:lvl8pPr>
            <a:lvl9pPr marL="8639983" indent="0">
              <a:buNone/>
              <a:defRPr sz="4724"/>
            </a:lvl9pPr>
          </a:lstStyle>
          <a:p>
            <a:r>
              <a:rPr lang="en-US"/>
              <a:t>Click icon to add picture</a:t>
            </a:r>
            <a:endParaRPr lang="en-US" dirty="0"/>
          </a:p>
        </p:txBody>
      </p:sp>
      <p:sp>
        <p:nvSpPr>
          <p:cNvPr id="4" name="Text Placeholder 3"/>
          <p:cNvSpPr>
            <a:spLocks noGrp="1"/>
          </p:cNvSpPr>
          <p:nvPr>
            <p:ph type="body" sz="half" idx="2"/>
          </p:nvPr>
        </p:nvSpPr>
        <p:spPr>
          <a:xfrm>
            <a:off x="1487781" y="9287828"/>
            <a:ext cx="6966409" cy="17206849"/>
          </a:xfrm>
        </p:spPr>
        <p:txBody>
          <a:bodyPr/>
          <a:lstStyle>
            <a:lvl1pPr marL="0" indent="0">
              <a:buNone/>
              <a:defRPr sz="3780"/>
            </a:lvl1pPr>
            <a:lvl2pPr marL="1079998" indent="0">
              <a:buNone/>
              <a:defRPr sz="3307"/>
            </a:lvl2pPr>
            <a:lvl3pPr marL="2159996" indent="0">
              <a:buNone/>
              <a:defRPr sz="2835"/>
            </a:lvl3pPr>
            <a:lvl4pPr marL="3239994" indent="0">
              <a:buNone/>
              <a:defRPr sz="2362"/>
            </a:lvl4pPr>
            <a:lvl5pPr marL="4319991" indent="0">
              <a:buNone/>
              <a:defRPr sz="2362"/>
            </a:lvl5pPr>
            <a:lvl6pPr marL="5399989" indent="0">
              <a:buNone/>
              <a:defRPr sz="2362"/>
            </a:lvl6pPr>
            <a:lvl7pPr marL="6479987" indent="0">
              <a:buNone/>
              <a:defRPr sz="2362"/>
            </a:lvl7pPr>
            <a:lvl8pPr marL="7559985" indent="0">
              <a:buNone/>
              <a:defRPr sz="2362"/>
            </a:lvl8pPr>
            <a:lvl9pPr marL="8639983" indent="0">
              <a:buNone/>
              <a:defRPr sz="2362"/>
            </a:lvl9pPr>
          </a:lstStyle>
          <a:p>
            <a:pPr lvl="0"/>
            <a:r>
              <a:rPr lang="en-US"/>
              <a:t>Click to 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27/7/2020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92125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84968" y="1648309"/>
            <a:ext cx="18629590" cy="598405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968" y="8241513"/>
            <a:ext cx="18629590" cy="196434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84967" y="28694807"/>
            <a:ext cx="4859893" cy="1648303"/>
          </a:xfrm>
          <a:prstGeom prst="rect">
            <a:avLst/>
          </a:prstGeom>
        </p:spPr>
        <p:txBody>
          <a:bodyPr vert="horz" lIns="91440" tIns="45720" rIns="91440" bIns="45720" rtlCol="0" anchor="ctr"/>
          <a:lstStyle>
            <a:lvl1pPr algn="l">
              <a:defRPr sz="2835">
                <a:solidFill>
                  <a:schemeClr val="tx1">
                    <a:tint val="75000"/>
                  </a:schemeClr>
                </a:solidFill>
              </a:defRPr>
            </a:lvl1pPr>
          </a:lstStyle>
          <a:p>
            <a:fld id="{2A31B2B1-A454-43C8-AB2C-59D2C17FA55D}" type="datetimeFigureOut">
              <a:rPr lang="en-MY" smtClean="0"/>
              <a:t>27/7/2020</a:t>
            </a:fld>
            <a:endParaRPr lang="en-MY"/>
          </a:p>
        </p:txBody>
      </p:sp>
      <p:sp>
        <p:nvSpPr>
          <p:cNvPr id="5" name="Footer Placeholder 4"/>
          <p:cNvSpPr>
            <a:spLocks noGrp="1"/>
          </p:cNvSpPr>
          <p:nvPr>
            <p:ph type="ftr" sz="quarter" idx="3"/>
          </p:nvPr>
        </p:nvSpPr>
        <p:spPr>
          <a:xfrm>
            <a:off x="7154843" y="28694807"/>
            <a:ext cx="7289840" cy="1648303"/>
          </a:xfrm>
          <a:prstGeom prst="rect">
            <a:avLst/>
          </a:prstGeom>
        </p:spPr>
        <p:txBody>
          <a:bodyPr vert="horz" lIns="91440" tIns="45720" rIns="91440" bIns="45720" rtlCol="0" anchor="ctr"/>
          <a:lstStyle>
            <a:lvl1pPr algn="ctr">
              <a:defRPr sz="2835">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15254665" y="28694807"/>
            <a:ext cx="4859893" cy="1648303"/>
          </a:xfrm>
          <a:prstGeom prst="rect">
            <a:avLst/>
          </a:prstGeom>
        </p:spPr>
        <p:txBody>
          <a:bodyPr vert="horz" lIns="91440" tIns="45720" rIns="91440" bIns="45720" rtlCol="0" anchor="ctr"/>
          <a:lstStyle>
            <a:lvl1pPr algn="r">
              <a:defRPr sz="2835">
                <a:solidFill>
                  <a:schemeClr val="tx1">
                    <a:tint val="75000"/>
                  </a:schemeClr>
                </a:solidFill>
              </a:defRPr>
            </a:lvl1pPr>
          </a:lstStyle>
          <a:p>
            <a:fld id="{6A4B5159-F1F8-466F-88FC-3A55722FCC57}" type="slidenum">
              <a:rPr lang="en-MY" smtClean="0"/>
              <a:t>‹#›</a:t>
            </a:fld>
            <a:endParaRPr lang="en-MY"/>
          </a:p>
        </p:txBody>
      </p:sp>
    </p:spTree>
    <p:extLst>
      <p:ext uri="{BB962C8B-B14F-4D97-AF65-F5344CB8AC3E}">
        <p14:creationId xmlns:p14="http://schemas.microsoft.com/office/powerpoint/2010/main" val="22165963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159996" rtl="0" eaLnBrk="1" latinLnBrk="0" hangingPunct="1">
        <a:lnSpc>
          <a:spcPct val="90000"/>
        </a:lnSpc>
        <a:spcBef>
          <a:spcPct val="0"/>
        </a:spcBef>
        <a:buNone/>
        <a:defRPr sz="10394" kern="1200">
          <a:solidFill>
            <a:schemeClr val="tx1"/>
          </a:solidFill>
          <a:latin typeface="+mj-lt"/>
          <a:ea typeface="+mj-ea"/>
          <a:cs typeface="+mj-cs"/>
        </a:defRPr>
      </a:lvl1pPr>
    </p:titleStyle>
    <p:bodyStyle>
      <a:lvl1pPr marL="539999" indent="-539999" algn="l" defTabSz="2159996" rtl="0" eaLnBrk="1" latinLnBrk="0" hangingPunct="1">
        <a:lnSpc>
          <a:spcPct val="90000"/>
        </a:lnSpc>
        <a:spcBef>
          <a:spcPts val="2362"/>
        </a:spcBef>
        <a:buFont typeface="Arial" panose="020B0604020202020204" pitchFamily="34" charset="0"/>
        <a:buChar char="•"/>
        <a:defRPr sz="6614" kern="1200">
          <a:solidFill>
            <a:schemeClr val="tx1"/>
          </a:solidFill>
          <a:latin typeface="+mn-lt"/>
          <a:ea typeface="+mn-ea"/>
          <a:cs typeface="+mn-cs"/>
        </a:defRPr>
      </a:lvl1pPr>
      <a:lvl2pPr marL="1619997" indent="-539999" algn="l" defTabSz="2159996" rtl="0" eaLnBrk="1" latinLnBrk="0" hangingPunct="1">
        <a:lnSpc>
          <a:spcPct val="90000"/>
        </a:lnSpc>
        <a:spcBef>
          <a:spcPts val="1181"/>
        </a:spcBef>
        <a:buFont typeface="Arial" panose="020B0604020202020204" pitchFamily="34" charset="0"/>
        <a:buChar char="•"/>
        <a:defRPr sz="5669" kern="1200">
          <a:solidFill>
            <a:schemeClr val="tx1"/>
          </a:solidFill>
          <a:latin typeface="+mn-lt"/>
          <a:ea typeface="+mn-ea"/>
          <a:cs typeface="+mn-cs"/>
        </a:defRPr>
      </a:lvl2pPr>
      <a:lvl3pPr marL="2699995" indent="-539999" algn="l" defTabSz="2159996" rtl="0" eaLnBrk="1" latinLnBrk="0" hangingPunct="1">
        <a:lnSpc>
          <a:spcPct val="90000"/>
        </a:lnSpc>
        <a:spcBef>
          <a:spcPts val="1181"/>
        </a:spcBef>
        <a:buFont typeface="Arial" panose="020B0604020202020204" pitchFamily="34" charset="0"/>
        <a:buChar char="•"/>
        <a:defRPr sz="4724" kern="1200">
          <a:solidFill>
            <a:schemeClr val="tx1"/>
          </a:solidFill>
          <a:latin typeface="+mn-lt"/>
          <a:ea typeface="+mn-ea"/>
          <a:cs typeface="+mn-cs"/>
        </a:defRPr>
      </a:lvl3pPr>
      <a:lvl4pPr marL="3779992"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4pPr>
      <a:lvl5pPr marL="4859990"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5pPr>
      <a:lvl6pPr marL="5939988"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6pPr>
      <a:lvl7pPr marL="7019986"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7pPr>
      <a:lvl8pPr marL="8099984"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8pPr>
      <a:lvl9pPr marL="9179982" indent="-539999" algn="l" defTabSz="2159996" rtl="0" eaLnBrk="1" latinLnBrk="0" hangingPunct="1">
        <a:lnSpc>
          <a:spcPct val="90000"/>
        </a:lnSpc>
        <a:spcBef>
          <a:spcPts val="1181"/>
        </a:spcBef>
        <a:buFont typeface="Arial" panose="020B0604020202020204" pitchFamily="34" charset="0"/>
        <a:buChar char="•"/>
        <a:defRPr sz="4252" kern="1200">
          <a:solidFill>
            <a:schemeClr val="tx1"/>
          </a:solidFill>
          <a:latin typeface="+mn-lt"/>
          <a:ea typeface="+mn-ea"/>
          <a:cs typeface="+mn-cs"/>
        </a:defRPr>
      </a:lvl9pPr>
    </p:bodyStyle>
    <p:otherStyle>
      <a:defPPr>
        <a:defRPr lang="en-US"/>
      </a:defPPr>
      <a:lvl1pPr marL="0" algn="l" defTabSz="2159996" rtl="0" eaLnBrk="1" latinLnBrk="0" hangingPunct="1">
        <a:defRPr sz="4252" kern="1200">
          <a:solidFill>
            <a:schemeClr val="tx1"/>
          </a:solidFill>
          <a:latin typeface="+mn-lt"/>
          <a:ea typeface="+mn-ea"/>
          <a:cs typeface="+mn-cs"/>
        </a:defRPr>
      </a:lvl1pPr>
      <a:lvl2pPr marL="1079998" algn="l" defTabSz="2159996" rtl="0" eaLnBrk="1" latinLnBrk="0" hangingPunct="1">
        <a:defRPr sz="4252" kern="1200">
          <a:solidFill>
            <a:schemeClr val="tx1"/>
          </a:solidFill>
          <a:latin typeface="+mn-lt"/>
          <a:ea typeface="+mn-ea"/>
          <a:cs typeface="+mn-cs"/>
        </a:defRPr>
      </a:lvl2pPr>
      <a:lvl3pPr marL="2159996" algn="l" defTabSz="2159996" rtl="0" eaLnBrk="1" latinLnBrk="0" hangingPunct="1">
        <a:defRPr sz="4252" kern="1200">
          <a:solidFill>
            <a:schemeClr val="tx1"/>
          </a:solidFill>
          <a:latin typeface="+mn-lt"/>
          <a:ea typeface="+mn-ea"/>
          <a:cs typeface="+mn-cs"/>
        </a:defRPr>
      </a:lvl3pPr>
      <a:lvl4pPr marL="3239994" algn="l" defTabSz="2159996" rtl="0" eaLnBrk="1" latinLnBrk="0" hangingPunct="1">
        <a:defRPr sz="4252" kern="1200">
          <a:solidFill>
            <a:schemeClr val="tx1"/>
          </a:solidFill>
          <a:latin typeface="+mn-lt"/>
          <a:ea typeface="+mn-ea"/>
          <a:cs typeface="+mn-cs"/>
        </a:defRPr>
      </a:lvl4pPr>
      <a:lvl5pPr marL="4319991" algn="l" defTabSz="2159996" rtl="0" eaLnBrk="1" latinLnBrk="0" hangingPunct="1">
        <a:defRPr sz="4252" kern="1200">
          <a:solidFill>
            <a:schemeClr val="tx1"/>
          </a:solidFill>
          <a:latin typeface="+mn-lt"/>
          <a:ea typeface="+mn-ea"/>
          <a:cs typeface="+mn-cs"/>
        </a:defRPr>
      </a:lvl5pPr>
      <a:lvl6pPr marL="5399989" algn="l" defTabSz="2159996" rtl="0" eaLnBrk="1" latinLnBrk="0" hangingPunct="1">
        <a:defRPr sz="4252" kern="1200">
          <a:solidFill>
            <a:schemeClr val="tx1"/>
          </a:solidFill>
          <a:latin typeface="+mn-lt"/>
          <a:ea typeface="+mn-ea"/>
          <a:cs typeface="+mn-cs"/>
        </a:defRPr>
      </a:lvl6pPr>
      <a:lvl7pPr marL="6479987" algn="l" defTabSz="2159996" rtl="0" eaLnBrk="1" latinLnBrk="0" hangingPunct="1">
        <a:defRPr sz="4252" kern="1200">
          <a:solidFill>
            <a:schemeClr val="tx1"/>
          </a:solidFill>
          <a:latin typeface="+mn-lt"/>
          <a:ea typeface="+mn-ea"/>
          <a:cs typeface="+mn-cs"/>
        </a:defRPr>
      </a:lvl7pPr>
      <a:lvl8pPr marL="7559985" algn="l" defTabSz="2159996" rtl="0" eaLnBrk="1" latinLnBrk="0" hangingPunct="1">
        <a:defRPr sz="4252" kern="1200">
          <a:solidFill>
            <a:schemeClr val="tx1"/>
          </a:solidFill>
          <a:latin typeface="+mn-lt"/>
          <a:ea typeface="+mn-ea"/>
          <a:cs typeface="+mn-cs"/>
        </a:defRPr>
      </a:lvl8pPr>
      <a:lvl9pPr marL="8639983" algn="l" defTabSz="2159996" rtl="0" eaLnBrk="1" latinLnBrk="0" hangingPunct="1">
        <a:defRPr sz="42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11" y="189269"/>
            <a:ext cx="21599526" cy="31185067"/>
          </a:xfrm>
          <a:prstGeom prst="rect">
            <a:avLst/>
          </a:prstGeom>
        </p:spPr>
      </p:pic>
      <p:sp useBgFill="1">
        <p:nvSpPr>
          <p:cNvPr id="16" name="Rounded Rectangle 15"/>
          <p:cNvSpPr/>
          <p:nvPr/>
        </p:nvSpPr>
        <p:spPr>
          <a:xfrm>
            <a:off x="241285" y="6021578"/>
            <a:ext cx="20370994" cy="4911531"/>
          </a:xfrm>
          <a:prstGeom prst="roundRect">
            <a:avLst/>
          </a:prstGeom>
          <a:ln>
            <a:gradFill>
              <a:gsLst>
                <a:gs pos="20000">
                  <a:srgbClr val="CBDFF2"/>
                </a:gs>
                <a:gs pos="32000">
                  <a:schemeClr val="accent1">
                    <a:lumMod val="5000"/>
                    <a:lumOff val="95000"/>
                  </a:schemeClr>
                </a:gs>
                <a:gs pos="47000">
                  <a:schemeClr val="accent1">
                    <a:lumMod val="45000"/>
                    <a:lumOff val="55000"/>
                  </a:schemeClr>
                </a:gs>
                <a:gs pos="69000">
                  <a:schemeClr val="accent1">
                    <a:lumMod val="45000"/>
                    <a:lumOff val="55000"/>
                  </a:schemeClr>
                </a:gs>
                <a:gs pos="97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solidFill>
                <a:srgbClr val="FF0000"/>
              </a:solidFill>
            </a:endParaRPr>
          </a:p>
        </p:txBody>
      </p:sp>
      <p:sp>
        <p:nvSpPr>
          <p:cNvPr id="57" name="Rounded Rectangle 56"/>
          <p:cNvSpPr/>
          <p:nvPr/>
        </p:nvSpPr>
        <p:spPr>
          <a:xfrm>
            <a:off x="480193" y="25893114"/>
            <a:ext cx="10102001" cy="349173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62" name="Rounded Rectangle 61"/>
          <p:cNvSpPr/>
          <p:nvPr/>
        </p:nvSpPr>
        <p:spPr>
          <a:xfrm>
            <a:off x="11051585" y="25893114"/>
            <a:ext cx="10102001" cy="351280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dirty="0"/>
          </a:p>
        </p:txBody>
      </p:sp>
      <p:sp>
        <p:nvSpPr>
          <p:cNvPr id="13" name="Rounded Rectangle 12"/>
          <p:cNvSpPr/>
          <p:nvPr/>
        </p:nvSpPr>
        <p:spPr>
          <a:xfrm>
            <a:off x="394471" y="11835467"/>
            <a:ext cx="10102001" cy="349173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61" name="Rounded Rectangle 60"/>
          <p:cNvSpPr/>
          <p:nvPr/>
        </p:nvSpPr>
        <p:spPr>
          <a:xfrm>
            <a:off x="474521" y="16228492"/>
            <a:ext cx="10102001" cy="375017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5400"/>
              <a:t>Waterfall Model</a:t>
            </a:r>
            <a:endParaRPr lang="en-MY" sz="5400" dirty="0"/>
          </a:p>
        </p:txBody>
      </p:sp>
      <p:sp>
        <p:nvSpPr>
          <p:cNvPr id="58" name="Rounded Rectangle 57"/>
          <p:cNvSpPr/>
          <p:nvPr/>
        </p:nvSpPr>
        <p:spPr>
          <a:xfrm>
            <a:off x="516978" y="20656982"/>
            <a:ext cx="10102001" cy="449335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59" name="Rounded Rectangle 58"/>
          <p:cNvSpPr/>
          <p:nvPr/>
        </p:nvSpPr>
        <p:spPr>
          <a:xfrm>
            <a:off x="11078483" y="20769456"/>
            <a:ext cx="10102001" cy="428710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60" name="Rounded Rectangle 59"/>
          <p:cNvSpPr/>
          <p:nvPr/>
        </p:nvSpPr>
        <p:spPr>
          <a:xfrm>
            <a:off x="11023004" y="16296922"/>
            <a:ext cx="10102001" cy="369622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45" name="Rounded Rectangle 44"/>
          <p:cNvSpPr/>
          <p:nvPr/>
        </p:nvSpPr>
        <p:spPr>
          <a:xfrm>
            <a:off x="11023004" y="11769720"/>
            <a:ext cx="10102001" cy="353809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14" name="Rounded Rectangle 13"/>
          <p:cNvSpPr/>
          <p:nvPr/>
        </p:nvSpPr>
        <p:spPr>
          <a:xfrm>
            <a:off x="807103" y="11282023"/>
            <a:ext cx="6844528" cy="941202"/>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5016"/>
          </a:p>
        </p:txBody>
      </p:sp>
      <p:sp>
        <p:nvSpPr>
          <p:cNvPr id="15" name="Rounded Rectangle 14"/>
          <p:cNvSpPr/>
          <p:nvPr/>
        </p:nvSpPr>
        <p:spPr>
          <a:xfrm>
            <a:off x="862163" y="1084505"/>
            <a:ext cx="16854465" cy="1130754"/>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16"/>
          </a:p>
        </p:txBody>
      </p:sp>
      <p:sp>
        <p:nvSpPr>
          <p:cNvPr id="17" name="TextBox 16"/>
          <p:cNvSpPr txBox="1"/>
          <p:nvPr/>
        </p:nvSpPr>
        <p:spPr>
          <a:xfrm>
            <a:off x="1068296" y="1249971"/>
            <a:ext cx="16003538" cy="932652"/>
          </a:xfrm>
          <a:prstGeom prst="rect">
            <a:avLst/>
          </a:prstGeom>
          <a:noFill/>
        </p:spPr>
        <p:txBody>
          <a:bodyPr wrap="square" rtlCol="0">
            <a:spAutoFit/>
          </a:bodyPr>
          <a:lstStyle/>
          <a:p>
            <a:pPr algn="ctr"/>
            <a:r>
              <a:rPr lang="en-MY" sz="5455" b="1" dirty="0">
                <a:solidFill>
                  <a:schemeClr val="bg1"/>
                </a:solidFill>
                <a:latin typeface="Times New Roman" panose="02020603050405020304" pitchFamily="18" charset="0"/>
                <a:cs typeface="Times New Roman" panose="02020603050405020304" pitchFamily="18" charset="0"/>
              </a:rPr>
              <a:t>V-LAB ONLINE INVENTORY SYSTEM</a:t>
            </a:r>
          </a:p>
        </p:txBody>
      </p:sp>
      <p:sp>
        <p:nvSpPr>
          <p:cNvPr id="19" name="TextBox 18"/>
          <p:cNvSpPr txBox="1"/>
          <p:nvPr/>
        </p:nvSpPr>
        <p:spPr>
          <a:xfrm>
            <a:off x="1083006" y="11441182"/>
            <a:ext cx="8254311" cy="707886"/>
          </a:xfrm>
          <a:prstGeom prst="rect">
            <a:avLst/>
          </a:prstGeom>
          <a:noFill/>
        </p:spPr>
        <p:txBody>
          <a:bodyPr wrap="square" rtlCol="0">
            <a:spAutoFit/>
          </a:bodyPr>
          <a:lstStyle/>
          <a:p>
            <a:r>
              <a:rPr lang="en-MY" sz="4000" b="1" dirty="0">
                <a:solidFill>
                  <a:schemeClr val="bg1"/>
                </a:solidFill>
                <a:latin typeface="Times New Roman" panose="02020603050405020304" pitchFamily="18" charset="0"/>
                <a:cs typeface="Times New Roman" panose="02020603050405020304" pitchFamily="18" charset="0"/>
              </a:rPr>
              <a:t>PROBLEM STATEMENT</a:t>
            </a:r>
          </a:p>
        </p:txBody>
      </p:sp>
      <p:sp>
        <p:nvSpPr>
          <p:cNvPr id="44" name="TextBox 43">
            <a:extLst>
              <a:ext uri="{FF2B5EF4-FFF2-40B4-BE49-F238E27FC236}">
                <a16:creationId xmlns:a16="http://schemas.microsoft.com/office/drawing/2014/main" id="{066C1584-9BDF-4565-A54B-339A96586EAD}"/>
              </a:ext>
            </a:extLst>
          </p:cNvPr>
          <p:cNvSpPr txBox="1"/>
          <p:nvPr/>
        </p:nvSpPr>
        <p:spPr>
          <a:xfrm>
            <a:off x="1411538" y="2512909"/>
            <a:ext cx="16003537" cy="1654748"/>
          </a:xfrm>
          <a:prstGeom prst="rect">
            <a:avLst/>
          </a:prstGeom>
          <a:noFill/>
        </p:spPr>
        <p:txBody>
          <a:bodyPr wrap="square" rtlCol="0">
            <a:spAutoFit/>
          </a:bodyPr>
          <a:lstStyle/>
          <a:p>
            <a:pPr algn="ctr">
              <a:lnSpc>
                <a:spcPct val="150000"/>
              </a:lnSpc>
            </a:pPr>
            <a:r>
              <a:rPr lang="en-MY" sz="3600" b="1" dirty="0">
                <a:latin typeface="Times New Roman" panose="02020603050405020304" pitchFamily="18" charset="0"/>
                <a:cs typeface="Times New Roman" panose="02020603050405020304" pitchFamily="18" charset="0"/>
              </a:rPr>
              <a:t>MUHAMMAD KHAIRUL ZAMIR BIN MOHAMAD RAFI</a:t>
            </a:r>
          </a:p>
          <a:p>
            <a:pPr algn="ctr">
              <a:lnSpc>
                <a:spcPct val="150000"/>
              </a:lnSpc>
            </a:pPr>
            <a:r>
              <a:rPr lang="en-MY" sz="3600" b="1" dirty="0">
                <a:latin typeface="Times New Roman" panose="02020603050405020304" pitchFamily="18" charset="0"/>
                <a:cs typeface="Times New Roman" panose="02020603050405020304" pitchFamily="18" charset="0"/>
              </a:rPr>
              <a:t>UMMU FATIHAH BINTI MOHD BAHRIN</a:t>
            </a:r>
          </a:p>
        </p:txBody>
      </p:sp>
      <p:sp>
        <p:nvSpPr>
          <p:cNvPr id="46" name="TextBox 45">
            <a:extLst>
              <a:ext uri="{FF2B5EF4-FFF2-40B4-BE49-F238E27FC236}">
                <a16:creationId xmlns:a16="http://schemas.microsoft.com/office/drawing/2014/main" id="{64F55EFE-5E88-4BC5-AC4E-FF33A99E2A84}"/>
              </a:ext>
            </a:extLst>
          </p:cNvPr>
          <p:cNvSpPr txBox="1"/>
          <p:nvPr/>
        </p:nvSpPr>
        <p:spPr>
          <a:xfrm>
            <a:off x="8843522" y="4570655"/>
            <a:ext cx="12366244" cy="1200329"/>
          </a:xfrm>
          <a:prstGeom prst="rect">
            <a:avLst/>
          </a:prstGeom>
          <a:noFill/>
        </p:spPr>
        <p:txBody>
          <a:bodyPr wrap="square" rtlCol="0">
            <a:spAutoFit/>
          </a:bodyPr>
          <a:lstStyle/>
          <a:p>
            <a:pPr algn="ctr"/>
            <a:r>
              <a:rPr lang="en-MY" sz="2400" b="1" dirty="0">
                <a:solidFill>
                  <a:schemeClr val="accent1">
                    <a:lumMod val="50000"/>
                  </a:schemeClr>
                </a:solidFill>
                <a:latin typeface="Times New Roman" panose="02020603050405020304" pitchFamily="18" charset="0"/>
                <a:cs typeface="Times New Roman" panose="02020603050405020304" pitchFamily="18" charset="0"/>
              </a:rPr>
              <a:t>Faculty of Computer and Mathematics Science</a:t>
            </a:r>
          </a:p>
          <a:p>
            <a:pPr algn="ctr"/>
            <a:r>
              <a:rPr lang="en-MY" sz="2400" b="1" dirty="0" err="1">
                <a:solidFill>
                  <a:schemeClr val="accent1">
                    <a:lumMod val="50000"/>
                  </a:schemeClr>
                </a:solidFill>
                <a:latin typeface="Times New Roman" panose="02020603050405020304" pitchFamily="18" charset="0"/>
                <a:cs typeface="Times New Roman" panose="02020603050405020304" pitchFamily="18" charset="0"/>
              </a:rPr>
              <a:t>Universiti</a:t>
            </a:r>
            <a:r>
              <a:rPr lang="en-MY" sz="2400" b="1" dirty="0">
                <a:solidFill>
                  <a:schemeClr val="accent1">
                    <a:lumMod val="50000"/>
                  </a:schemeClr>
                </a:solidFill>
                <a:latin typeface="Times New Roman" panose="02020603050405020304" pitchFamily="18" charset="0"/>
                <a:cs typeface="Times New Roman" panose="02020603050405020304" pitchFamily="18" charset="0"/>
              </a:rPr>
              <a:t> </a:t>
            </a:r>
            <a:r>
              <a:rPr lang="en-MY" sz="2400" b="1" dirty="0" err="1">
                <a:solidFill>
                  <a:schemeClr val="accent1">
                    <a:lumMod val="50000"/>
                  </a:schemeClr>
                </a:solidFill>
                <a:latin typeface="Times New Roman" panose="02020603050405020304" pitchFamily="18" charset="0"/>
                <a:cs typeface="Times New Roman" panose="02020603050405020304" pitchFamily="18" charset="0"/>
              </a:rPr>
              <a:t>Teknologi</a:t>
            </a:r>
            <a:r>
              <a:rPr lang="en-MY" sz="2400" b="1" dirty="0">
                <a:solidFill>
                  <a:schemeClr val="accent1">
                    <a:lumMod val="50000"/>
                  </a:schemeClr>
                </a:solidFill>
                <a:latin typeface="Times New Roman" panose="02020603050405020304" pitchFamily="18" charset="0"/>
                <a:cs typeface="Times New Roman" panose="02020603050405020304" pitchFamily="18" charset="0"/>
              </a:rPr>
              <a:t> MARA Terengganu Branch Kuala Terengganu Campus, 21080 Kuala Terengganu, Terengganu, Malaysia</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77967" y="108688"/>
            <a:ext cx="4744729" cy="299317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3598" y="29451435"/>
            <a:ext cx="5069969" cy="1316225"/>
          </a:xfrm>
          <a:prstGeom prst="rect">
            <a:avLst/>
          </a:prstGeom>
        </p:spPr>
      </p:pic>
      <p:sp>
        <p:nvSpPr>
          <p:cNvPr id="27" name="Rounded Rectangle 26"/>
          <p:cNvSpPr/>
          <p:nvPr/>
        </p:nvSpPr>
        <p:spPr>
          <a:xfrm>
            <a:off x="673828" y="5636940"/>
            <a:ext cx="3899724" cy="878138"/>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4000" b="1" dirty="0">
                <a:solidFill>
                  <a:schemeClr val="bg1"/>
                </a:solidFill>
                <a:latin typeface="Times New Roman" panose="02020603050405020304" pitchFamily="18" charset="0"/>
                <a:cs typeface="Times New Roman" panose="02020603050405020304" pitchFamily="18" charset="0"/>
              </a:rPr>
              <a:t> ABSTRACT</a:t>
            </a:r>
          </a:p>
        </p:txBody>
      </p:sp>
      <p:sp>
        <p:nvSpPr>
          <p:cNvPr id="47" name="Rounded Rectangle 46"/>
          <p:cNvSpPr/>
          <p:nvPr/>
        </p:nvSpPr>
        <p:spPr>
          <a:xfrm>
            <a:off x="11436559" y="11433536"/>
            <a:ext cx="4057142" cy="805144"/>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endParaRPr lang="en-MY" sz="4848" b="1" dirty="0">
              <a:solidFill>
                <a:schemeClr val="bg1"/>
              </a:solidFill>
              <a:latin typeface="Times New Roman" panose="02020603050405020304" pitchFamily="18" charset="0"/>
              <a:cs typeface="Times New Roman" panose="02020603050405020304" pitchFamily="18" charset="0"/>
            </a:endParaRPr>
          </a:p>
        </p:txBody>
      </p:sp>
      <p:sp>
        <p:nvSpPr>
          <p:cNvPr id="48" name="Rounded Rectangle 47"/>
          <p:cNvSpPr/>
          <p:nvPr/>
        </p:nvSpPr>
        <p:spPr>
          <a:xfrm>
            <a:off x="787557" y="25456331"/>
            <a:ext cx="6451443" cy="97132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000" b="1" dirty="0">
                <a:solidFill>
                  <a:schemeClr val="bg1"/>
                </a:solidFill>
                <a:latin typeface="Times New Roman" panose="02020603050405020304" pitchFamily="18" charset="0"/>
                <a:cs typeface="Times New Roman" panose="02020603050405020304" pitchFamily="18" charset="0"/>
              </a:rPr>
              <a:t>COMMERCIALIZATION</a:t>
            </a:r>
          </a:p>
        </p:txBody>
      </p:sp>
      <p:sp>
        <p:nvSpPr>
          <p:cNvPr id="49" name="Rounded Rectangle 48"/>
          <p:cNvSpPr/>
          <p:nvPr/>
        </p:nvSpPr>
        <p:spPr>
          <a:xfrm>
            <a:off x="862163" y="20270538"/>
            <a:ext cx="3267045" cy="97132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5016"/>
          </a:p>
        </p:txBody>
      </p:sp>
      <p:sp>
        <p:nvSpPr>
          <p:cNvPr id="50" name="Rounded Rectangle 49"/>
          <p:cNvSpPr/>
          <p:nvPr/>
        </p:nvSpPr>
        <p:spPr>
          <a:xfrm>
            <a:off x="807103" y="15604016"/>
            <a:ext cx="5033893" cy="97132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000" b="1" dirty="0">
                <a:solidFill>
                  <a:schemeClr val="bg1"/>
                </a:solidFill>
                <a:latin typeface="Times New Roman" panose="02020603050405020304" pitchFamily="18" charset="0"/>
                <a:cs typeface="Times New Roman" panose="02020603050405020304" pitchFamily="18" charset="0"/>
              </a:rPr>
              <a:t> METHODOLOGLY</a:t>
            </a:r>
          </a:p>
        </p:txBody>
      </p:sp>
      <p:sp>
        <p:nvSpPr>
          <p:cNvPr id="54" name="Rounded Rectangle 53"/>
          <p:cNvSpPr/>
          <p:nvPr/>
        </p:nvSpPr>
        <p:spPr>
          <a:xfrm>
            <a:off x="11300897" y="20270538"/>
            <a:ext cx="3267046" cy="97132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000" b="1" dirty="0">
                <a:solidFill>
                  <a:schemeClr val="bg1"/>
                </a:solidFill>
                <a:latin typeface="Times New Roman" panose="02020603050405020304" pitchFamily="18" charset="0"/>
                <a:cs typeface="Times New Roman" panose="02020603050405020304" pitchFamily="18" charset="0"/>
              </a:rPr>
              <a:t> NOVELTY</a:t>
            </a:r>
            <a:endParaRPr lang="en-US" sz="4000" dirty="0"/>
          </a:p>
        </p:txBody>
      </p:sp>
      <p:sp>
        <p:nvSpPr>
          <p:cNvPr id="55" name="Rounded Rectangle 54"/>
          <p:cNvSpPr/>
          <p:nvPr/>
        </p:nvSpPr>
        <p:spPr>
          <a:xfrm>
            <a:off x="11436559" y="15616466"/>
            <a:ext cx="5912846" cy="957955"/>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5016"/>
          </a:p>
        </p:txBody>
      </p:sp>
      <p:sp>
        <p:nvSpPr>
          <p:cNvPr id="56" name="Rounded Rectangle 55"/>
          <p:cNvSpPr/>
          <p:nvPr/>
        </p:nvSpPr>
        <p:spPr>
          <a:xfrm>
            <a:off x="11436562" y="25536061"/>
            <a:ext cx="3964780" cy="97132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000" b="1" dirty="0">
                <a:solidFill>
                  <a:schemeClr val="bg1"/>
                </a:solidFill>
                <a:latin typeface="Times New Roman" panose="02020603050405020304" pitchFamily="18" charset="0"/>
                <a:cs typeface="Times New Roman" panose="02020603050405020304" pitchFamily="18" charset="0"/>
              </a:rPr>
              <a:t>CONCLUSION</a:t>
            </a:r>
          </a:p>
        </p:txBody>
      </p:sp>
      <p:sp>
        <p:nvSpPr>
          <p:cNvPr id="63" name="TextBox 62"/>
          <p:cNvSpPr txBox="1"/>
          <p:nvPr/>
        </p:nvSpPr>
        <p:spPr>
          <a:xfrm>
            <a:off x="1068296" y="20415454"/>
            <a:ext cx="3826160" cy="707886"/>
          </a:xfrm>
          <a:prstGeom prst="rect">
            <a:avLst/>
          </a:prstGeom>
          <a:noFill/>
        </p:spPr>
        <p:txBody>
          <a:bodyPr wrap="square" rtlCol="0">
            <a:spAutoFit/>
          </a:bodyPr>
          <a:lstStyle/>
          <a:p>
            <a:r>
              <a:rPr lang="en-MY" sz="4000" b="1" dirty="0">
                <a:solidFill>
                  <a:schemeClr val="bg1"/>
                </a:solidFill>
                <a:latin typeface="Times New Roman" panose="02020603050405020304" pitchFamily="18" charset="0"/>
                <a:cs typeface="Times New Roman" panose="02020603050405020304" pitchFamily="18" charset="0"/>
              </a:rPr>
              <a:t>BENEFITS</a:t>
            </a:r>
          </a:p>
        </p:txBody>
      </p:sp>
      <p:sp>
        <p:nvSpPr>
          <p:cNvPr id="64" name="TextBox 63"/>
          <p:cNvSpPr txBox="1"/>
          <p:nvPr/>
        </p:nvSpPr>
        <p:spPr>
          <a:xfrm>
            <a:off x="11686463" y="15757569"/>
            <a:ext cx="7363940" cy="707886"/>
          </a:xfrm>
          <a:prstGeom prst="rect">
            <a:avLst/>
          </a:prstGeom>
          <a:noFill/>
        </p:spPr>
        <p:txBody>
          <a:bodyPr wrap="square" rtlCol="0">
            <a:spAutoFit/>
          </a:bodyPr>
          <a:lstStyle/>
          <a:p>
            <a:r>
              <a:rPr lang="en-MY" sz="4000" b="1" dirty="0">
                <a:solidFill>
                  <a:schemeClr val="bg1"/>
                </a:solidFill>
                <a:latin typeface="Times New Roman" panose="02020603050405020304" pitchFamily="18" charset="0"/>
                <a:cs typeface="Times New Roman" panose="02020603050405020304" pitchFamily="18" charset="0"/>
              </a:rPr>
              <a:t>FINDINGS &amp; RESULT</a:t>
            </a:r>
          </a:p>
        </p:txBody>
      </p:sp>
      <p:sp>
        <p:nvSpPr>
          <p:cNvPr id="65" name="TextBox 64"/>
          <p:cNvSpPr txBox="1"/>
          <p:nvPr/>
        </p:nvSpPr>
        <p:spPr>
          <a:xfrm>
            <a:off x="11607195" y="11497435"/>
            <a:ext cx="4366252" cy="707886"/>
          </a:xfrm>
          <a:prstGeom prst="rect">
            <a:avLst/>
          </a:prstGeom>
          <a:noFill/>
        </p:spPr>
        <p:txBody>
          <a:bodyPr wrap="square" rtlCol="0">
            <a:spAutoFit/>
          </a:bodyPr>
          <a:lstStyle/>
          <a:p>
            <a:r>
              <a:rPr lang="en-MY" sz="4000" b="1" dirty="0">
                <a:solidFill>
                  <a:schemeClr val="bg1"/>
                </a:solidFill>
                <a:latin typeface="Times New Roman" panose="02020603050405020304" pitchFamily="18" charset="0"/>
                <a:cs typeface="Times New Roman" panose="02020603050405020304" pitchFamily="18" charset="0"/>
              </a:rPr>
              <a:t>OBJECTIVE</a:t>
            </a:r>
          </a:p>
        </p:txBody>
      </p:sp>
      <p:sp>
        <p:nvSpPr>
          <p:cNvPr id="2" name="TextBox 1">
            <a:extLst>
              <a:ext uri="{FF2B5EF4-FFF2-40B4-BE49-F238E27FC236}">
                <a16:creationId xmlns:a16="http://schemas.microsoft.com/office/drawing/2014/main" id="{802E7A4C-9000-4FA7-A8FB-9E3921BA75D2}"/>
              </a:ext>
            </a:extLst>
          </p:cNvPr>
          <p:cNvSpPr txBox="1"/>
          <p:nvPr/>
        </p:nvSpPr>
        <p:spPr>
          <a:xfrm>
            <a:off x="807103" y="12657803"/>
            <a:ext cx="8958770" cy="2246769"/>
          </a:xfrm>
          <a:prstGeom prst="rect">
            <a:avLst/>
          </a:prstGeom>
          <a:noFill/>
        </p:spPr>
        <p:txBody>
          <a:bodyPr wrap="square" rtlCol="0">
            <a:spAutoFit/>
          </a:bodyPr>
          <a:lstStyle/>
          <a:p>
            <a:pPr marL="750454" indent="-750454" algn="just">
              <a:buAutoNum type="arabicPeriod"/>
            </a:pPr>
            <a:r>
              <a:rPr lang="en-US" sz="2800" dirty="0"/>
              <a:t>the staff did not know how many stocks are left and what items should they buy.</a:t>
            </a:r>
          </a:p>
          <a:p>
            <a:pPr marL="750454" indent="-750454" algn="just">
              <a:buAutoNum type="arabicPeriod"/>
            </a:pPr>
            <a:r>
              <a:rPr lang="en-US" sz="2800" dirty="0"/>
              <a:t>the staff needs more books for data stocks</a:t>
            </a:r>
          </a:p>
          <a:p>
            <a:pPr marL="750454" indent="-750454" algn="just">
              <a:buAutoNum type="arabicPeriod"/>
            </a:pPr>
            <a:r>
              <a:rPr lang="en-US" sz="2800" dirty="0"/>
              <a:t>the staff did not know how many supplier’s queues order</a:t>
            </a:r>
            <a:endParaRPr lang="en-MY" sz="2800" dirty="0"/>
          </a:p>
        </p:txBody>
      </p:sp>
      <p:sp>
        <p:nvSpPr>
          <p:cNvPr id="4" name="TextBox 3">
            <a:extLst>
              <a:ext uri="{FF2B5EF4-FFF2-40B4-BE49-F238E27FC236}">
                <a16:creationId xmlns:a16="http://schemas.microsoft.com/office/drawing/2014/main" id="{DBEB7EAD-B8AA-49FB-83DC-D119C3C6E358}"/>
              </a:ext>
            </a:extLst>
          </p:cNvPr>
          <p:cNvSpPr txBox="1"/>
          <p:nvPr/>
        </p:nvSpPr>
        <p:spPr>
          <a:xfrm>
            <a:off x="11377206" y="12459314"/>
            <a:ext cx="9450758" cy="2677656"/>
          </a:xfrm>
          <a:prstGeom prst="rect">
            <a:avLst/>
          </a:prstGeom>
          <a:noFill/>
        </p:spPr>
        <p:txBody>
          <a:bodyPr wrap="square" rtlCol="0">
            <a:spAutoFit/>
          </a:bodyPr>
          <a:lstStyle/>
          <a:p>
            <a:pPr marL="923635" indent="-923635" algn="just">
              <a:buAutoNum type="arabicPeriod"/>
            </a:pPr>
            <a:r>
              <a:rPr lang="en-US" sz="2800" dirty="0"/>
              <a:t>To identify the current business process and problems requirement an inventory for V-Lab.</a:t>
            </a:r>
          </a:p>
          <a:p>
            <a:pPr marL="923635" indent="-923635" algn="just">
              <a:buAutoNum type="arabicPeriod"/>
            </a:pPr>
            <a:r>
              <a:rPr lang="en-US" sz="2800" dirty="0"/>
              <a:t>To design and develop an inventory system for V-Lab Online Inventory System (VOIS).</a:t>
            </a:r>
          </a:p>
          <a:p>
            <a:pPr marL="923635" indent="-923635" algn="just">
              <a:buAutoNum type="arabicPeriod"/>
            </a:pPr>
            <a:r>
              <a:rPr lang="en-US" sz="2800" dirty="0"/>
              <a:t>To design and develop an inventory system for V-Lab Online Inventory System (VOIS).</a:t>
            </a:r>
            <a:endParaRPr lang="en-MY" sz="2800" dirty="0"/>
          </a:p>
        </p:txBody>
      </p:sp>
      <p:sp>
        <p:nvSpPr>
          <p:cNvPr id="6" name="TextBox 5">
            <a:extLst>
              <a:ext uri="{FF2B5EF4-FFF2-40B4-BE49-F238E27FC236}">
                <a16:creationId xmlns:a16="http://schemas.microsoft.com/office/drawing/2014/main" id="{CE1EE983-1268-4909-9995-66864A4CD8D9}"/>
              </a:ext>
            </a:extLst>
          </p:cNvPr>
          <p:cNvSpPr txBox="1"/>
          <p:nvPr/>
        </p:nvSpPr>
        <p:spPr>
          <a:xfrm>
            <a:off x="561663" y="17530312"/>
            <a:ext cx="5706715" cy="2246769"/>
          </a:xfrm>
          <a:prstGeom prst="rect">
            <a:avLst/>
          </a:prstGeom>
          <a:noFill/>
        </p:spPr>
        <p:txBody>
          <a:bodyPr wrap="square" rtlCol="0">
            <a:spAutoFit/>
          </a:bodyPr>
          <a:lstStyle/>
          <a:p>
            <a:pPr marL="571500" indent="-571500" algn="just">
              <a:buFontTx/>
              <a:buChar char="-"/>
            </a:pPr>
            <a:r>
              <a:rPr lang="en-US" sz="2800" dirty="0"/>
              <a:t>several consecutive phases that must be completed one after the other and moving to the next phase only when its preceding phase is completely done.</a:t>
            </a:r>
          </a:p>
        </p:txBody>
      </p:sp>
      <p:sp>
        <p:nvSpPr>
          <p:cNvPr id="7" name="TextBox 6">
            <a:extLst>
              <a:ext uri="{FF2B5EF4-FFF2-40B4-BE49-F238E27FC236}">
                <a16:creationId xmlns:a16="http://schemas.microsoft.com/office/drawing/2014/main" id="{D29D2903-38D4-49DA-91F4-EB57542701A3}"/>
              </a:ext>
            </a:extLst>
          </p:cNvPr>
          <p:cNvSpPr txBox="1"/>
          <p:nvPr/>
        </p:nvSpPr>
        <p:spPr>
          <a:xfrm>
            <a:off x="836437" y="21590771"/>
            <a:ext cx="8958770" cy="2400657"/>
          </a:xfrm>
          <a:prstGeom prst="rect">
            <a:avLst/>
          </a:prstGeom>
          <a:noFill/>
        </p:spPr>
        <p:txBody>
          <a:bodyPr wrap="square" rtlCol="0">
            <a:spAutoFit/>
          </a:bodyPr>
          <a:lstStyle/>
          <a:p>
            <a:pPr marL="692727" indent="-692727" algn="just">
              <a:buFontTx/>
              <a:buChar char="-"/>
            </a:pPr>
            <a:r>
              <a:rPr lang="en-US" sz="3000" dirty="0"/>
              <a:t>Helping staff to manage inventory stock and place order.</a:t>
            </a:r>
          </a:p>
          <a:p>
            <a:pPr marL="692727" indent="-692727" algn="just">
              <a:buFontTx/>
              <a:buChar char="-"/>
            </a:pPr>
            <a:r>
              <a:rPr lang="en-US" sz="3000" dirty="0"/>
              <a:t>Staff, supplier and manager can manage order well</a:t>
            </a:r>
          </a:p>
          <a:p>
            <a:pPr marL="692727" indent="-692727" algn="just">
              <a:buFontTx/>
              <a:buChar char="-"/>
            </a:pPr>
            <a:r>
              <a:rPr lang="en-US" sz="3000" dirty="0"/>
              <a:t>It will create new experiences for supplier in using the system. </a:t>
            </a:r>
          </a:p>
        </p:txBody>
      </p:sp>
      <p:sp>
        <p:nvSpPr>
          <p:cNvPr id="8" name="TextBox 7">
            <a:extLst>
              <a:ext uri="{FF2B5EF4-FFF2-40B4-BE49-F238E27FC236}">
                <a16:creationId xmlns:a16="http://schemas.microsoft.com/office/drawing/2014/main" id="{1E599FD1-AFA9-46B3-A616-6707C1D33509}"/>
              </a:ext>
            </a:extLst>
          </p:cNvPr>
          <p:cNvSpPr txBox="1"/>
          <p:nvPr/>
        </p:nvSpPr>
        <p:spPr>
          <a:xfrm>
            <a:off x="673828" y="6475261"/>
            <a:ext cx="19943837" cy="4031873"/>
          </a:xfrm>
          <a:prstGeom prst="rect">
            <a:avLst/>
          </a:prstGeom>
          <a:noFill/>
        </p:spPr>
        <p:txBody>
          <a:bodyPr wrap="square" rtlCol="0">
            <a:spAutoFit/>
          </a:bodyPr>
          <a:lstStyle/>
          <a:p>
            <a:pPr algn="just"/>
            <a:r>
              <a:rPr lang="en-US" sz="3200" dirty="0">
                <a:latin typeface="Agency FB" panose="020B0503020202020204" pitchFamily="34" charset="0"/>
                <a:cs typeface="Times New Roman" panose="02020603050405020304" pitchFamily="18" charset="0"/>
              </a:rPr>
              <a:t>										An inventory system is the combination of technology (hardware and software) and processes and procedures that oversee the monitoring and maintenance of stocked products. An inventory management system enables a company to maintain a centralized record of every asset and item in the control of the organization. </a:t>
            </a:r>
            <a:r>
              <a:rPr lang="en-US" sz="3200" dirty="0">
                <a:latin typeface="Agency FB" panose="020B0503020202020204" pitchFamily="34" charset="0"/>
                <a:ea typeface="Calibri" panose="020F0502020204030204" pitchFamily="34" charset="0"/>
                <a:cs typeface="Times New Roman" panose="02020603050405020304" pitchFamily="18" charset="0"/>
              </a:rPr>
              <a:t>The issue arises when the staff did not know how many the stocks are left and what item should buy, the staff need more books for data stock and staff did not know how many suppliers queue order. </a:t>
            </a:r>
            <a:r>
              <a:rPr lang="en-US" sz="3200" dirty="0">
                <a:latin typeface="Agency FB" panose="020B0503020202020204" pitchFamily="34" charset="0"/>
                <a:cs typeface="Times New Roman" panose="02020603050405020304" pitchFamily="18" charset="0"/>
              </a:rPr>
              <a:t>This system uses User Interface Design for V-Lab Printing and Service shop to manage inventory effectively and efficiency. The purpose of this project is to develop and reduce the problems and increase the speed of the process. This project implemented the System Development Life Cycle (SDLC) methodology using the Adapted Waterfall Model contains Planning, Analysis, Design, Development, Testing and Documentation. It is implemented and VOIS is developed to deal with the inventory process. VOIS is tested in terms of functionality only. </a:t>
            </a:r>
            <a:endParaRPr lang="en-MY" sz="3200" dirty="0">
              <a:latin typeface="Agency FB" panose="020B0503020202020204" pitchFamily="34" charset="0"/>
              <a:cs typeface="Times New Roman" panose="02020603050405020304" pitchFamily="18" charset="0"/>
            </a:endParaRPr>
          </a:p>
        </p:txBody>
      </p:sp>
      <p:pic>
        <p:nvPicPr>
          <p:cNvPr id="41" name="Picture 40">
            <a:extLst>
              <a:ext uri="{FF2B5EF4-FFF2-40B4-BE49-F238E27FC236}">
                <a16:creationId xmlns:a16="http://schemas.microsoft.com/office/drawing/2014/main" id="{5A738854-93F6-44F8-B1AC-559EC57CDB43}"/>
              </a:ext>
            </a:extLst>
          </p:cNvPr>
          <p:cNvPicPr/>
          <p:nvPr/>
        </p:nvPicPr>
        <p:blipFill rotWithShape="1">
          <a:blip r:embed="rId5">
            <a:extLst>
              <a:ext uri="{28A0092B-C50C-407E-A947-70E740481C1C}">
                <a14:useLocalDpi xmlns:a14="http://schemas.microsoft.com/office/drawing/2010/main" val="0"/>
              </a:ext>
            </a:extLst>
          </a:blip>
          <a:srcRect l="4471" t="4090" r="2230" b="8471"/>
          <a:stretch/>
        </p:blipFill>
        <p:spPr bwMode="auto">
          <a:xfrm>
            <a:off x="6016207" y="16417674"/>
            <a:ext cx="4082721" cy="3257189"/>
          </a:xfrm>
          <a:prstGeom prst="rect">
            <a:avLst/>
          </a:prstGeom>
          <a:noFill/>
          <a:ln>
            <a:noFill/>
          </a:ln>
        </p:spPr>
      </p:pic>
      <p:sp>
        <p:nvSpPr>
          <p:cNvPr id="9" name="Rectangle 8">
            <a:extLst>
              <a:ext uri="{FF2B5EF4-FFF2-40B4-BE49-F238E27FC236}">
                <a16:creationId xmlns:a16="http://schemas.microsoft.com/office/drawing/2014/main" id="{B75D54A9-75D2-4C1B-AE26-A6A7CE9CBFB0}"/>
              </a:ext>
            </a:extLst>
          </p:cNvPr>
          <p:cNvSpPr/>
          <p:nvPr/>
        </p:nvSpPr>
        <p:spPr>
          <a:xfrm>
            <a:off x="863788" y="16658179"/>
            <a:ext cx="3865161" cy="523220"/>
          </a:xfrm>
          <a:prstGeom prst="rect">
            <a:avLst/>
          </a:prstGeom>
        </p:spPr>
        <p:txBody>
          <a:bodyPr wrap="none">
            <a:spAutoFit/>
          </a:bodyPr>
          <a:lstStyle/>
          <a:p>
            <a:r>
              <a:rPr lang="en-MY" sz="2800" dirty="0"/>
              <a:t>Adapted Waterfall Model</a:t>
            </a:r>
          </a:p>
        </p:txBody>
      </p:sp>
      <p:graphicFrame>
        <p:nvGraphicFramePr>
          <p:cNvPr id="43" name="Chart 42">
            <a:extLst>
              <a:ext uri="{FF2B5EF4-FFF2-40B4-BE49-F238E27FC236}">
                <a16:creationId xmlns:a16="http://schemas.microsoft.com/office/drawing/2014/main" id="{97D311B4-8FFA-4661-8426-6F39F39A1367}"/>
              </a:ext>
            </a:extLst>
          </p:cNvPr>
          <p:cNvGraphicFramePr/>
          <p:nvPr>
            <p:extLst>
              <p:ext uri="{D42A27DB-BD31-4B8C-83A1-F6EECF244321}">
                <p14:modId xmlns:p14="http://schemas.microsoft.com/office/powerpoint/2010/main" val="270938226"/>
              </p:ext>
            </p:extLst>
          </p:nvPr>
        </p:nvGraphicFramePr>
        <p:xfrm>
          <a:off x="16040278" y="16801373"/>
          <a:ext cx="4572000" cy="2837815"/>
        </p:xfrm>
        <a:graphic>
          <a:graphicData uri="http://schemas.openxmlformats.org/drawingml/2006/chart">
            <c:chart xmlns:c="http://schemas.openxmlformats.org/drawingml/2006/chart" xmlns:r="http://schemas.openxmlformats.org/officeDocument/2006/relationships" r:id="rId6"/>
          </a:graphicData>
        </a:graphic>
      </p:graphicFrame>
      <p:sp>
        <p:nvSpPr>
          <p:cNvPr id="11" name="Rectangle 10">
            <a:extLst>
              <a:ext uri="{FF2B5EF4-FFF2-40B4-BE49-F238E27FC236}">
                <a16:creationId xmlns:a16="http://schemas.microsoft.com/office/drawing/2014/main" id="{E0DC52E6-C691-468F-827C-2024DC0583BE}"/>
              </a:ext>
            </a:extLst>
          </p:cNvPr>
          <p:cNvSpPr/>
          <p:nvPr/>
        </p:nvSpPr>
        <p:spPr>
          <a:xfrm>
            <a:off x="11476129" y="17082407"/>
            <a:ext cx="4285102" cy="2677656"/>
          </a:xfrm>
          <a:prstGeom prst="rect">
            <a:avLst/>
          </a:prstGeom>
        </p:spPr>
        <p:txBody>
          <a:bodyPr wrap="square">
            <a:spAutoFit/>
          </a:bodyPr>
          <a:lstStyle/>
          <a:p>
            <a:pPr algn="just"/>
            <a:r>
              <a:rPr lang="en-US" sz="2800" dirty="0">
                <a:ea typeface="Calibri" panose="020F0502020204030204" pitchFamily="34" charset="0"/>
              </a:rPr>
              <a:t>The Graph of Satisfaction</a:t>
            </a:r>
          </a:p>
          <a:p>
            <a:pPr algn="just"/>
            <a:endParaRPr lang="en-US" sz="2800" dirty="0">
              <a:ea typeface="Calibri" panose="020F0502020204030204" pitchFamily="34" charset="0"/>
            </a:endParaRPr>
          </a:p>
          <a:p>
            <a:pPr marL="457200" indent="-457200" algn="just">
              <a:buFontTx/>
              <a:buChar char="-"/>
            </a:pPr>
            <a:r>
              <a:rPr lang="en-US" sz="2800" dirty="0"/>
              <a:t>Most of the user satisfied that they want this website work as they wants.</a:t>
            </a:r>
            <a:endParaRPr lang="en-MY" sz="2800" dirty="0"/>
          </a:p>
        </p:txBody>
      </p:sp>
      <p:sp>
        <p:nvSpPr>
          <p:cNvPr id="12" name="TextBox 11">
            <a:extLst>
              <a:ext uri="{FF2B5EF4-FFF2-40B4-BE49-F238E27FC236}">
                <a16:creationId xmlns:a16="http://schemas.microsoft.com/office/drawing/2014/main" id="{2AAE0AAD-8B26-4A81-A099-6C8493F7FCE5}"/>
              </a:ext>
            </a:extLst>
          </p:cNvPr>
          <p:cNvSpPr txBox="1"/>
          <p:nvPr/>
        </p:nvSpPr>
        <p:spPr>
          <a:xfrm>
            <a:off x="11436562" y="26691619"/>
            <a:ext cx="8958770" cy="2246769"/>
          </a:xfrm>
          <a:prstGeom prst="rect">
            <a:avLst/>
          </a:prstGeom>
          <a:noFill/>
        </p:spPr>
        <p:txBody>
          <a:bodyPr wrap="square" rtlCol="0">
            <a:spAutoFit/>
          </a:bodyPr>
          <a:lstStyle/>
          <a:p>
            <a:pPr marL="692727" indent="-692727" algn="just">
              <a:buFontTx/>
              <a:buChar char="-"/>
            </a:pPr>
            <a:r>
              <a:rPr lang="en-US" sz="2800" dirty="0"/>
              <a:t>This system used the test case as the functionality and using expert and user evaluation form as usability for the system.</a:t>
            </a:r>
          </a:p>
          <a:p>
            <a:pPr marL="692727" indent="-692727" algn="just">
              <a:buFontTx/>
              <a:buChar char="-"/>
            </a:pPr>
            <a:r>
              <a:rPr lang="en-US" sz="2800" dirty="0"/>
              <a:t>This system gives significance to the target user which are staff, supplier and manager.</a:t>
            </a:r>
            <a:endParaRPr lang="en-MY" sz="2800" dirty="0"/>
          </a:p>
        </p:txBody>
      </p:sp>
      <p:sp>
        <p:nvSpPr>
          <p:cNvPr id="18" name="TextBox 17">
            <a:extLst>
              <a:ext uri="{FF2B5EF4-FFF2-40B4-BE49-F238E27FC236}">
                <a16:creationId xmlns:a16="http://schemas.microsoft.com/office/drawing/2014/main" id="{F0BBDD03-48A6-4A45-BE3F-59FD40CD3C5D}"/>
              </a:ext>
            </a:extLst>
          </p:cNvPr>
          <p:cNvSpPr txBox="1"/>
          <p:nvPr/>
        </p:nvSpPr>
        <p:spPr>
          <a:xfrm>
            <a:off x="807103" y="26691619"/>
            <a:ext cx="8958770" cy="1815882"/>
          </a:xfrm>
          <a:prstGeom prst="rect">
            <a:avLst/>
          </a:prstGeom>
          <a:noFill/>
        </p:spPr>
        <p:txBody>
          <a:bodyPr wrap="square" rtlCol="0">
            <a:spAutoFit/>
          </a:bodyPr>
          <a:lstStyle/>
          <a:p>
            <a:pPr marL="692727" indent="-692727" algn="just">
              <a:buFontTx/>
              <a:buChar char="-"/>
            </a:pPr>
            <a:r>
              <a:rPr lang="en-US" sz="2800" dirty="0"/>
              <a:t>This system intended to help the staff manage the inventory stock of the products V-Lab using the VOIS.</a:t>
            </a:r>
          </a:p>
          <a:p>
            <a:pPr marL="692727" indent="-692727" algn="just">
              <a:buFontTx/>
              <a:buChar char="-"/>
            </a:pPr>
            <a:r>
              <a:rPr lang="en-US" sz="2800" dirty="0"/>
              <a:t>This system also help the staff to manage order easily and effectiveness.</a:t>
            </a:r>
          </a:p>
        </p:txBody>
      </p:sp>
      <p:sp>
        <p:nvSpPr>
          <p:cNvPr id="5" name="TextBox 4">
            <a:extLst>
              <a:ext uri="{FF2B5EF4-FFF2-40B4-BE49-F238E27FC236}">
                <a16:creationId xmlns:a16="http://schemas.microsoft.com/office/drawing/2014/main" id="{23B7C7EE-D2A9-4F41-8711-B2E79692B2BD}"/>
              </a:ext>
            </a:extLst>
          </p:cNvPr>
          <p:cNvSpPr txBox="1"/>
          <p:nvPr/>
        </p:nvSpPr>
        <p:spPr>
          <a:xfrm>
            <a:off x="11476129" y="21535823"/>
            <a:ext cx="8958770" cy="3108543"/>
          </a:xfrm>
          <a:prstGeom prst="rect">
            <a:avLst/>
          </a:prstGeom>
          <a:noFill/>
        </p:spPr>
        <p:txBody>
          <a:bodyPr wrap="square" rtlCol="0">
            <a:spAutoFit/>
          </a:bodyPr>
          <a:lstStyle/>
          <a:p>
            <a:pPr marL="692727" indent="-692727" algn="just">
              <a:buFontTx/>
              <a:buChar char="-"/>
            </a:pPr>
            <a:r>
              <a:rPr lang="en-US" sz="2800" dirty="0"/>
              <a:t>VOIS is an alternative that provided for V-Lab Printing and Service Kuala Terengganu to manage stock product.</a:t>
            </a:r>
          </a:p>
          <a:p>
            <a:pPr marL="692727" indent="-692727" algn="just">
              <a:buFontTx/>
              <a:buChar char="-"/>
            </a:pPr>
            <a:r>
              <a:rPr lang="en-US" sz="2800" dirty="0"/>
              <a:t>Fastest way to help staff make order the product and help supplier to receive the order. </a:t>
            </a:r>
          </a:p>
          <a:p>
            <a:pPr marL="692727" indent="-692727" algn="just">
              <a:buFontTx/>
              <a:buChar char="-"/>
            </a:pPr>
            <a:r>
              <a:rPr lang="en-US" sz="2800" dirty="0"/>
              <a:t>This system is developed by implementing User Interface to make user friendly for the users that using the system.</a:t>
            </a:r>
          </a:p>
        </p:txBody>
      </p:sp>
      <p:pic>
        <p:nvPicPr>
          <p:cNvPr id="20" name="Picture 19">
            <a:extLst>
              <a:ext uri="{FF2B5EF4-FFF2-40B4-BE49-F238E27FC236}">
                <a16:creationId xmlns:a16="http://schemas.microsoft.com/office/drawing/2014/main" id="{42B0D82A-FC1A-4ECC-980C-D9C133BC69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5161" y="5230350"/>
            <a:ext cx="38647642" cy="25092766"/>
          </a:xfrm>
          <a:prstGeom prst="rect">
            <a:avLst/>
          </a:prstGeom>
        </p:spPr>
      </p:pic>
    </p:spTree>
    <p:extLst>
      <p:ext uri="{BB962C8B-B14F-4D97-AF65-F5344CB8AC3E}">
        <p14:creationId xmlns:p14="http://schemas.microsoft.com/office/powerpoint/2010/main" val="33757362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827</TotalTime>
  <Words>531</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Agency FB</vt:lpstr>
      <vt:lpstr>Arial</vt:lpstr>
      <vt:lpstr>Calibri</vt:lpstr>
      <vt:lpstr>Calibri Light</vt:lpstr>
      <vt:lpstr>Times New Roman</vt:lpstr>
      <vt:lpstr>Office Theme</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14</dc:creator>
  <cp:lastModifiedBy>MUHAMMAD KHAIRUL ZAMIR</cp:lastModifiedBy>
  <cp:revision>45</cp:revision>
  <dcterms:created xsi:type="dcterms:W3CDTF">2019-10-17T15:01:05Z</dcterms:created>
  <dcterms:modified xsi:type="dcterms:W3CDTF">2020-07-27T09:09:04Z</dcterms:modified>
</cp:coreProperties>
</file>